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75" d="100"/>
          <a:sy n="75" d="100"/>
        </p:scale>
        <p:origin x="6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04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9120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7105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8023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0062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1449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8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517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006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959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10/15/2023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1790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10/15/2023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396622587"/>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hedevastator/airbnb-prices-in-european-citie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uide to Working at Airbnb - Forage">
            <a:extLst>
              <a:ext uri="{FF2B5EF4-FFF2-40B4-BE49-F238E27FC236}">
                <a16:creationId xmlns:a16="http://schemas.microsoft.com/office/drawing/2014/main" id="{E43B9DF9-F4F4-101F-0F91-5294EE02DCA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9434" b="1556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ABAFFB-FC59-B89A-548C-458C47DB2567}"/>
              </a:ext>
            </a:extLst>
          </p:cNvPr>
          <p:cNvSpPr>
            <a:spLocks noGrp="1"/>
          </p:cNvSpPr>
          <p:nvPr>
            <p:ph type="ctrTitle"/>
          </p:nvPr>
        </p:nvSpPr>
        <p:spPr>
          <a:xfrm>
            <a:off x="2238258" y="1424473"/>
            <a:ext cx="7714388" cy="2850146"/>
          </a:xfrm>
        </p:spPr>
        <p:txBody>
          <a:bodyPr>
            <a:normAutofit/>
          </a:bodyPr>
          <a:lstStyle/>
          <a:p>
            <a:pPr algn="ctr"/>
            <a:r>
              <a:rPr lang="en-GB"/>
              <a:t>AIRBNB PRICES IN EUROPEAN CITIES</a:t>
            </a:r>
          </a:p>
        </p:txBody>
      </p:sp>
      <p:cxnSp>
        <p:nvCxnSpPr>
          <p:cNvPr id="1033" name="Straight Connector 1032">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4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17AC3-D710-516B-9C1B-40F7B1354F62}"/>
              </a:ext>
            </a:extLst>
          </p:cNvPr>
          <p:cNvSpPr>
            <a:spLocks noGrp="1"/>
          </p:cNvSpPr>
          <p:nvPr>
            <p:ph type="title"/>
          </p:nvPr>
        </p:nvSpPr>
        <p:spPr>
          <a:xfrm>
            <a:off x="1044054" y="2286000"/>
            <a:ext cx="3965456" cy="2285999"/>
          </a:xfrm>
        </p:spPr>
        <p:txBody>
          <a:bodyPr anchor="ctr">
            <a:normAutofit/>
          </a:bodyPr>
          <a:lstStyle/>
          <a:p>
            <a:pPr algn="ctr"/>
            <a:r>
              <a:rPr lang="en-GB">
                <a:solidFill>
                  <a:schemeClr val="bg1"/>
                </a:solidFill>
              </a:rPr>
              <a:t>GAPS AND OPPORTUNITIES</a:t>
            </a:r>
          </a:p>
        </p:txBody>
      </p:sp>
      <p:sp>
        <p:nvSpPr>
          <p:cNvPr id="3" name="Content Placeholder 2">
            <a:extLst>
              <a:ext uri="{FF2B5EF4-FFF2-40B4-BE49-F238E27FC236}">
                <a16:creationId xmlns:a16="http://schemas.microsoft.com/office/drawing/2014/main" id="{28FF8E27-9331-C972-1D0C-6F6C3CEAE419}"/>
              </a:ext>
            </a:extLst>
          </p:cNvPr>
          <p:cNvSpPr>
            <a:spLocks noGrp="1"/>
          </p:cNvSpPr>
          <p:nvPr>
            <p:ph idx="1"/>
          </p:nvPr>
        </p:nvSpPr>
        <p:spPr>
          <a:xfrm>
            <a:off x="6096000" y="762000"/>
            <a:ext cx="4572000" cy="5334000"/>
          </a:xfrm>
        </p:spPr>
        <p:txBody>
          <a:bodyPr anchor="ctr">
            <a:normAutofit/>
          </a:bodyPr>
          <a:lstStyle/>
          <a:p>
            <a:r>
              <a:rPr lang="en-GB">
                <a:latin typeface="Arial" panose="020B0604020202020204" pitchFamily="34" charset="0"/>
                <a:cs typeface="Arial" panose="020B0604020202020204" pitchFamily="34" charset="0"/>
              </a:rPr>
              <a:t>Datasets that contain additional information about the cities such as GDP, population, tourism, and crime can be presented. These can help the Airbnb market identify potential areas for growth.</a:t>
            </a:r>
          </a:p>
          <a:p>
            <a:pPr marL="0" indent="0">
              <a:buNone/>
            </a:pP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28906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03FA4-9189-158B-D177-755A25278BCD}"/>
              </a:ext>
            </a:extLst>
          </p:cNvPr>
          <p:cNvSpPr>
            <a:spLocks noGrp="1"/>
          </p:cNvSpPr>
          <p:nvPr>
            <p:ph type="title"/>
          </p:nvPr>
        </p:nvSpPr>
        <p:spPr>
          <a:xfrm>
            <a:off x="1429566" y="1045445"/>
            <a:ext cx="9238434" cy="857559"/>
          </a:xfrm>
        </p:spPr>
        <p:txBody>
          <a:bodyPr>
            <a:normAutofit/>
          </a:bodyPr>
          <a:lstStyle/>
          <a:p>
            <a:r>
              <a:rPr lang="en-GB"/>
              <a:t>BUSINESS QUESTION</a:t>
            </a:r>
            <a:endParaRPr lang="en-GB" dirty="0"/>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38B893-F86A-0B0A-ADC0-0DA532C35820}"/>
              </a:ext>
            </a:extLst>
          </p:cNvPr>
          <p:cNvSpPr>
            <a:spLocks noGrp="1"/>
          </p:cNvSpPr>
          <p:nvPr>
            <p:ph idx="1"/>
          </p:nvPr>
        </p:nvSpPr>
        <p:spPr>
          <a:xfrm>
            <a:off x="1429566" y="2729554"/>
            <a:ext cx="8476434" cy="3359621"/>
          </a:xfrm>
        </p:spPr>
        <p:txBody>
          <a:bodyPr>
            <a:normAutofit/>
          </a:bodyPr>
          <a:lstStyle/>
          <a:p>
            <a:r>
              <a:rPr lang="en-GB"/>
              <a:t>How does the average price of Airbnb listings vary across different European cities and countries?</a:t>
            </a:r>
          </a:p>
          <a:p>
            <a:r>
              <a:rPr lang="en-GB"/>
              <a:t>What main factors influence the price of Airbnb listings in European cities from the data given?</a:t>
            </a:r>
            <a:endParaRPr lang="en-GB" dirty="0"/>
          </a:p>
        </p:txBody>
      </p:sp>
    </p:spTree>
    <p:extLst>
      <p:ext uri="{BB962C8B-B14F-4D97-AF65-F5344CB8AC3E}">
        <p14:creationId xmlns:p14="http://schemas.microsoft.com/office/powerpoint/2010/main" val="34356929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4308D-9AEE-C16E-03A9-13FCBDDEFB58}"/>
              </a:ext>
            </a:extLst>
          </p:cNvPr>
          <p:cNvSpPr>
            <a:spLocks noGrp="1"/>
          </p:cNvSpPr>
          <p:nvPr>
            <p:ph type="title"/>
          </p:nvPr>
        </p:nvSpPr>
        <p:spPr>
          <a:xfrm>
            <a:off x="1429566" y="1045445"/>
            <a:ext cx="9238434" cy="857559"/>
          </a:xfrm>
        </p:spPr>
        <p:txBody>
          <a:bodyPr>
            <a:normAutofit/>
          </a:bodyPr>
          <a:lstStyle/>
          <a:p>
            <a:r>
              <a:rPr lang="en-GB" dirty="0"/>
              <a:t>THE DATA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58D779-75B5-5E17-129D-CB644821924F}"/>
              </a:ext>
            </a:extLst>
          </p:cNvPr>
          <p:cNvSpPr>
            <a:spLocks noGrp="1"/>
          </p:cNvSpPr>
          <p:nvPr>
            <p:ph idx="1"/>
          </p:nvPr>
        </p:nvSpPr>
        <p:spPr>
          <a:xfrm>
            <a:off x="1429566" y="2729554"/>
            <a:ext cx="8476434" cy="3359621"/>
          </a:xfrm>
        </p:spPr>
        <p:txBody>
          <a:bodyPr>
            <a:normAutofit/>
          </a:bodyPr>
          <a:lstStyle/>
          <a:p>
            <a:r>
              <a:rPr lang="en-GB" dirty="0"/>
              <a:t>Data was sourced from Kaggle (</a:t>
            </a:r>
            <a:r>
              <a:rPr lang="en-GB" dirty="0">
                <a:hlinkClick r:id="rId2"/>
              </a:rPr>
              <a:t>https://www.kaggle.com/datasets/thedevastator/airbnb-prices-in-european-cities/data</a:t>
            </a:r>
            <a:r>
              <a:rPr lang="en-GB" dirty="0"/>
              <a:t>)</a:t>
            </a:r>
          </a:p>
          <a:p>
            <a:pPr algn="just"/>
            <a:r>
              <a:rPr lang="en-GB" dirty="0"/>
              <a:t>The data included 10 different European cities with prices from weekdays and weekends. </a:t>
            </a:r>
          </a:p>
          <a:p>
            <a:pPr algn="just"/>
            <a:r>
              <a:rPr lang="en-GB" dirty="0"/>
              <a:t>Data evaluated different attributes from room type, cleanliness rating, guest satisfaction score, number of bedrooms, and distance from the city centre.</a:t>
            </a:r>
          </a:p>
          <a:p>
            <a:pPr algn="just"/>
            <a:r>
              <a:rPr lang="en-GB" dirty="0"/>
              <a:t>Data was analysed using SQL and presented using </a:t>
            </a:r>
            <a:r>
              <a:rPr lang="en-GB" dirty="0" err="1"/>
              <a:t>PowerBI</a:t>
            </a:r>
            <a:r>
              <a:rPr lang="en-GB" dirty="0"/>
              <a:t>.</a:t>
            </a:r>
          </a:p>
          <a:p>
            <a:pPr algn="just"/>
            <a:endParaRPr lang="en-GB" dirty="0"/>
          </a:p>
        </p:txBody>
      </p:sp>
    </p:spTree>
    <p:extLst>
      <p:ext uri="{BB962C8B-B14F-4D97-AF65-F5344CB8AC3E}">
        <p14:creationId xmlns:p14="http://schemas.microsoft.com/office/powerpoint/2010/main" val="6918612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DF45-7E90-13A1-E89D-0720ABCF6B20}"/>
              </a:ext>
            </a:extLst>
          </p:cNvPr>
          <p:cNvSpPr>
            <a:spLocks noGrp="1"/>
          </p:cNvSpPr>
          <p:nvPr>
            <p:ph type="title"/>
          </p:nvPr>
        </p:nvSpPr>
        <p:spPr>
          <a:xfrm>
            <a:off x="650225" y="496582"/>
            <a:ext cx="10017003" cy="544485"/>
          </a:xfrm>
        </p:spPr>
        <p:txBody>
          <a:bodyPr/>
          <a:lstStyle/>
          <a:p>
            <a:r>
              <a:rPr lang="en-GB">
                <a:solidFill>
                  <a:schemeClr val="bg1"/>
                </a:solidFill>
              </a:rPr>
              <a:t>VISUALISATION BY BEDROOMS</a:t>
            </a:r>
            <a:endParaRPr lang="en-GB" dirty="0">
              <a:solidFill>
                <a:schemeClr val="bg1"/>
              </a:solidFill>
            </a:endParaRPr>
          </a:p>
        </p:txBody>
      </p:sp>
      <p:pic>
        <p:nvPicPr>
          <p:cNvPr id="5" name="Content Placeholder 4">
            <a:extLst>
              <a:ext uri="{FF2B5EF4-FFF2-40B4-BE49-F238E27FC236}">
                <a16:creationId xmlns:a16="http://schemas.microsoft.com/office/drawing/2014/main" id="{115B6702-C1CA-4884-021F-1C510C087B55}"/>
              </a:ext>
            </a:extLst>
          </p:cNvPr>
          <p:cNvPicPr>
            <a:picLocks noGrp="1" noChangeAspect="1"/>
          </p:cNvPicPr>
          <p:nvPr>
            <p:ph sz="half" idx="1"/>
          </p:nvPr>
        </p:nvPicPr>
        <p:blipFill>
          <a:blip r:embed="rId2"/>
          <a:stretch>
            <a:fillRect/>
          </a:stretch>
        </p:blipFill>
        <p:spPr>
          <a:xfrm>
            <a:off x="650225" y="1209040"/>
            <a:ext cx="5275141" cy="2945915"/>
          </a:xfrm>
          <a:prstGeom prst="rect">
            <a:avLst/>
          </a:prstGeom>
        </p:spPr>
      </p:pic>
      <p:pic>
        <p:nvPicPr>
          <p:cNvPr id="6" name="Content Placeholder 3">
            <a:extLst>
              <a:ext uri="{FF2B5EF4-FFF2-40B4-BE49-F238E27FC236}">
                <a16:creationId xmlns:a16="http://schemas.microsoft.com/office/drawing/2014/main" id="{0FDC905A-816F-D93F-0859-FED0D894F00A}"/>
              </a:ext>
            </a:extLst>
          </p:cNvPr>
          <p:cNvPicPr>
            <a:picLocks noGrp="1" noChangeAspect="1"/>
          </p:cNvPicPr>
          <p:nvPr>
            <p:ph sz="half" idx="2"/>
          </p:nvPr>
        </p:nvPicPr>
        <p:blipFill>
          <a:blip r:embed="rId3"/>
          <a:stretch>
            <a:fillRect/>
          </a:stretch>
        </p:blipFill>
        <p:spPr>
          <a:xfrm>
            <a:off x="6171427" y="1220385"/>
            <a:ext cx="5227899" cy="2945914"/>
          </a:xfrm>
          <a:prstGeom prst="rect">
            <a:avLst/>
          </a:prstGeom>
        </p:spPr>
      </p:pic>
      <p:sp>
        <p:nvSpPr>
          <p:cNvPr id="7" name="Content Placeholder 2">
            <a:extLst>
              <a:ext uri="{FF2B5EF4-FFF2-40B4-BE49-F238E27FC236}">
                <a16:creationId xmlns:a16="http://schemas.microsoft.com/office/drawing/2014/main" id="{517FAA34-F9B6-AB12-F9AB-8604B9D0905D}"/>
              </a:ext>
            </a:extLst>
          </p:cNvPr>
          <p:cNvSpPr txBox="1">
            <a:spLocks/>
          </p:cNvSpPr>
          <p:nvPr/>
        </p:nvSpPr>
        <p:spPr>
          <a:xfrm>
            <a:off x="650224" y="4422798"/>
            <a:ext cx="10749102" cy="1666377"/>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In the 1 bedrooms; we can see that the cleanliness, distance and guest satisfaction does not affect the prices of the different cities. For example with Athens; it has the highest guest satisfaction and cleanliness but if you look at the prices </a:t>
            </a:r>
            <a:r>
              <a:rPr lang="en-AE" sz="1800" dirty="0">
                <a:solidFill>
                  <a:schemeClr val="bg1"/>
                </a:solidFill>
                <a:latin typeface="Arial" panose="020B0604020202020204" pitchFamily="34" charset="0"/>
                <a:cs typeface="Arial" panose="020B0604020202020204" pitchFamily="34" charset="0"/>
              </a:rPr>
              <a:t>–</a:t>
            </a:r>
            <a:r>
              <a:rPr lang="en-US" sz="1800" dirty="0">
                <a:solidFill>
                  <a:schemeClr val="bg1"/>
                </a:solidFill>
                <a:latin typeface="Arial" panose="020B0604020202020204" pitchFamily="34" charset="0"/>
                <a:cs typeface="Arial" panose="020B0604020202020204" pitchFamily="34" charset="0"/>
              </a:rPr>
              <a:t> Athens has the cheapest price.</a:t>
            </a:r>
          </a:p>
          <a:p>
            <a:r>
              <a:rPr lang="en-US" sz="1800" dirty="0">
                <a:solidFill>
                  <a:schemeClr val="bg1"/>
                </a:solidFill>
                <a:latin typeface="Arial" panose="020B0604020202020204" pitchFamily="34" charset="0"/>
                <a:cs typeface="Arial" panose="020B0604020202020204" pitchFamily="34" charset="0"/>
              </a:rPr>
              <a:t>With the 2 bedrooms; Not all cities have </a:t>
            </a:r>
            <a:r>
              <a:rPr lang="en-US" sz="1800" dirty="0" err="1">
                <a:solidFill>
                  <a:schemeClr val="bg1"/>
                </a:solidFill>
                <a:latin typeface="Arial" panose="020B0604020202020204" pitchFamily="34" charset="0"/>
                <a:cs typeface="Arial" panose="020B0604020202020204" pitchFamily="34" charset="0"/>
              </a:rPr>
              <a:t>airbnbs</a:t>
            </a:r>
            <a:r>
              <a:rPr lang="en-US" sz="1800" dirty="0">
                <a:solidFill>
                  <a:schemeClr val="bg1"/>
                </a:solidFill>
                <a:latin typeface="Arial" panose="020B0604020202020204" pitchFamily="34" charset="0"/>
                <a:cs typeface="Arial" panose="020B0604020202020204" pitchFamily="34" charset="0"/>
              </a:rPr>
              <a:t> with 2 bedrooms thus being inconclusive.</a:t>
            </a:r>
          </a:p>
        </p:txBody>
      </p:sp>
    </p:spTree>
    <p:extLst>
      <p:ext uri="{BB962C8B-B14F-4D97-AF65-F5344CB8AC3E}">
        <p14:creationId xmlns:p14="http://schemas.microsoft.com/office/powerpoint/2010/main" val="348575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47C7-FB2A-E6EC-7CC3-9A255280827C}"/>
              </a:ext>
            </a:extLst>
          </p:cNvPr>
          <p:cNvSpPr>
            <a:spLocks noGrp="1"/>
          </p:cNvSpPr>
          <p:nvPr>
            <p:ph type="title"/>
          </p:nvPr>
        </p:nvSpPr>
        <p:spPr/>
        <p:txBody>
          <a:bodyPr/>
          <a:lstStyle/>
          <a:p>
            <a:r>
              <a:rPr lang="en-GB" dirty="0">
                <a:solidFill>
                  <a:schemeClr val="bg1"/>
                </a:solidFill>
              </a:rPr>
              <a:t>VISUALISATION BY ROOM TYPE</a:t>
            </a:r>
          </a:p>
        </p:txBody>
      </p:sp>
      <p:pic>
        <p:nvPicPr>
          <p:cNvPr id="5" name="Content Placeholder 4">
            <a:extLst>
              <a:ext uri="{FF2B5EF4-FFF2-40B4-BE49-F238E27FC236}">
                <a16:creationId xmlns:a16="http://schemas.microsoft.com/office/drawing/2014/main" id="{B7C49E9E-19E7-BC11-7365-E11CA878385A}"/>
              </a:ext>
            </a:extLst>
          </p:cNvPr>
          <p:cNvPicPr>
            <a:picLocks noGrp="1" noChangeAspect="1"/>
          </p:cNvPicPr>
          <p:nvPr>
            <p:ph sz="half" idx="1"/>
          </p:nvPr>
        </p:nvPicPr>
        <p:blipFill>
          <a:blip r:embed="rId2"/>
          <a:stretch>
            <a:fillRect/>
          </a:stretch>
        </p:blipFill>
        <p:spPr>
          <a:xfrm>
            <a:off x="1429566" y="2159842"/>
            <a:ext cx="4495800" cy="2538316"/>
          </a:xfrm>
          <a:prstGeom prst="rect">
            <a:avLst/>
          </a:prstGeom>
        </p:spPr>
      </p:pic>
      <p:pic>
        <p:nvPicPr>
          <p:cNvPr id="6" name="Content Placeholder 5">
            <a:extLst>
              <a:ext uri="{FF2B5EF4-FFF2-40B4-BE49-F238E27FC236}">
                <a16:creationId xmlns:a16="http://schemas.microsoft.com/office/drawing/2014/main" id="{74C6F7D7-16DB-8FCE-6D7C-D66FF78936F4}"/>
              </a:ext>
            </a:extLst>
          </p:cNvPr>
          <p:cNvPicPr>
            <a:picLocks noGrp="1" noChangeAspect="1"/>
          </p:cNvPicPr>
          <p:nvPr>
            <p:ph sz="half" idx="2"/>
          </p:nvPr>
        </p:nvPicPr>
        <p:blipFill>
          <a:blip r:embed="rId3"/>
          <a:stretch>
            <a:fillRect/>
          </a:stretch>
        </p:blipFill>
        <p:spPr>
          <a:xfrm>
            <a:off x="6172200" y="2159842"/>
            <a:ext cx="4495800" cy="2538981"/>
          </a:xfrm>
          <a:prstGeom prst="rect">
            <a:avLst/>
          </a:prstGeom>
        </p:spPr>
      </p:pic>
      <p:sp>
        <p:nvSpPr>
          <p:cNvPr id="8" name="Content Placeholder 2">
            <a:extLst>
              <a:ext uri="{FF2B5EF4-FFF2-40B4-BE49-F238E27FC236}">
                <a16:creationId xmlns:a16="http://schemas.microsoft.com/office/drawing/2014/main" id="{AF1FF1DD-84EB-EBA5-2513-1D4B9CDA5B93}"/>
              </a:ext>
            </a:extLst>
          </p:cNvPr>
          <p:cNvSpPr txBox="1">
            <a:spLocks/>
          </p:cNvSpPr>
          <p:nvPr/>
        </p:nvSpPr>
        <p:spPr>
          <a:xfrm>
            <a:off x="1430338" y="4954997"/>
            <a:ext cx="9237662" cy="1666377"/>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According to the room type; in the circumstances where the entire home/apartment was booked the prices in the cities were higher compared to where the private rooms were booked as they were lower.</a:t>
            </a:r>
          </a:p>
          <a:p>
            <a:r>
              <a:rPr lang="en-US" sz="1800" dirty="0">
                <a:solidFill>
                  <a:schemeClr val="bg1"/>
                </a:solidFill>
                <a:latin typeface="Arial" panose="020B0604020202020204" pitchFamily="34" charset="0"/>
                <a:cs typeface="Arial" panose="020B0604020202020204" pitchFamily="34" charset="0"/>
              </a:rPr>
              <a:t>The distance, guest satisfaction and cleanliness does not affect the prices of the city.</a:t>
            </a:r>
          </a:p>
        </p:txBody>
      </p:sp>
    </p:spTree>
    <p:extLst>
      <p:ext uri="{BB962C8B-B14F-4D97-AF65-F5344CB8AC3E}">
        <p14:creationId xmlns:p14="http://schemas.microsoft.com/office/powerpoint/2010/main" val="424062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ADFD-E799-E67B-911A-1DA51E3321DE}"/>
              </a:ext>
            </a:extLst>
          </p:cNvPr>
          <p:cNvSpPr>
            <a:spLocks noGrp="1"/>
          </p:cNvSpPr>
          <p:nvPr>
            <p:ph type="title"/>
          </p:nvPr>
        </p:nvSpPr>
        <p:spPr>
          <a:solidFill>
            <a:schemeClr val="tx1"/>
          </a:solidFill>
        </p:spPr>
        <p:txBody>
          <a:bodyPr/>
          <a:lstStyle/>
          <a:p>
            <a:r>
              <a:rPr lang="en-GB" dirty="0">
                <a:solidFill>
                  <a:schemeClr val="bg1"/>
                </a:solidFill>
              </a:rPr>
              <a:t>VISUALISATION BY DAY OF THE WEEK</a:t>
            </a:r>
          </a:p>
        </p:txBody>
      </p:sp>
      <p:pic>
        <p:nvPicPr>
          <p:cNvPr id="5" name="Content Placeholder 4">
            <a:extLst>
              <a:ext uri="{FF2B5EF4-FFF2-40B4-BE49-F238E27FC236}">
                <a16:creationId xmlns:a16="http://schemas.microsoft.com/office/drawing/2014/main" id="{DA0FDF6A-0876-46D0-4D15-7AAE0C2699BD}"/>
              </a:ext>
            </a:extLst>
          </p:cNvPr>
          <p:cNvPicPr>
            <a:picLocks noGrp="1" noChangeAspect="1"/>
          </p:cNvPicPr>
          <p:nvPr>
            <p:ph sz="half" idx="1"/>
          </p:nvPr>
        </p:nvPicPr>
        <p:blipFill>
          <a:blip r:embed="rId2"/>
          <a:stretch>
            <a:fillRect/>
          </a:stretch>
        </p:blipFill>
        <p:spPr>
          <a:xfrm>
            <a:off x="1429566" y="2165143"/>
            <a:ext cx="4495800" cy="2527713"/>
          </a:xfrm>
          <a:prstGeom prst="rect">
            <a:avLst/>
          </a:prstGeom>
        </p:spPr>
      </p:pic>
      <p:pic>
        <p:nvPicPr>
          <p:cNvPr id="7" name="Content Placeholder 6">
            <a:extLst>
              <a:ext uri="{FF2B5EF4-FFF2-40B4-BE49-F238E27FC236}">
                <a16:creationId xmlns:a16="http://schemas.microsoft.com/office/drawing/2014/main" id="{7393A738-4266-A675-90E0-7E05FCCE6BFA}"/>
              </a:ext>
            </a:extLst>
          </p:cNvPr>
          <p:cNvPicPr>
            <a:picLocks noGrp="1" noChangeAspect="1"/>
          </p:cNvPicPr>
          <p:nvPr>
            <p:ph sz="half" idx="2"/>
          </p:nvPr>
        </p:nvPicPr>
        <p:blipFill>
          <a:blip r:embed="rId3"/>
          <a:stretch>
            <a:fillRect/>
          </a:stretch>
        </p:blipFill>
        <p:spPr>
          <a:xfrm>
            <a:off x="6172200" y="2187365"/>
            <a:ext cx="4495800" cy="2505491"/>
          </a:xfrm>
          <a:prstGeom prst="rect">
            <a:avLst/>
          </a:prstGeom>
        </p:spPr>
      </p:pic>
      <p:sp>
        <p:nvSpPr>
          <p:cNvPr id="8" name="Content Placeholder 2">
            <a:extLst>
              <a:ext uri="{FF2B5EF4-FFF2-40B4-BE49-F238E27FC236}">
                <a16:creationId xmlns:a16="http://schemas.microsoft.com/office/drawing/2014/main" id="{C306FF0D-1C57-8BC0-D134-1AD567647D1E}"/>
              </a:ext>
            </a:extLst>
          </p:cNvPr>
          <p:cNvSpPr txBox="1">
            <a:spLocks/>
          </p:cNvSpPr>
          <p:nvPr/>
        </p:nvSpPr>
        <p:spPr>
          <a:xfrm>
            <a:off x="1430338" y="4954997"/>
            <a:ext cx="9237662" cy="1666377"/>
          </a:xfrm>
          <a:prstGeom prst="rect">
            <a:avLst/>
          </a:prstGeom>
          <a:solidFill>
            <a:schemeClr val="tx1"/>
          </a:solidFill>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The prices of the cities on the weekday were higher than the prices of the cities on the weekend. Also none of the other factors e.g. distance contributed to that.</a:t>
            </a:r>
          </a:p>
        </p:txBody>
      </p:sp>
    </p:spTree>
    <p:extLst>
      <p:ext uri="{BB962C8B-B14F-4D97-AF65-F5344CB8AC3E}">
        <p14:creationId xmlns:p14="http://schemas.microsoft.com/office/powerpoint/2010/main" val="147627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DB42-7A20-7D24-5280-82109BC8A608}"/>
              </a:ext>
            </a:extLst>
          </p:cNvPr>
          <p:cNvSpPr>
            <a:spLocks noGrp="1"/>
          </p:cNvSpPr>
          <p:nvPr>
            <p:ph type="title"/>
          </p:nvPr>
        </p:nvSpPr>
        <p:spPr>
          <a:solidFill>
            <a:schemeClr val="tx1"/>
          </a:solidFill>
        </p:spPr>
        <p:txBody>
          <a:bodyPr/>
          <a:lstStyle/>
          <a:p>
            <a:r>
              <a:rPr lang="en-GB" dirty="0">
                <a:solidFill>
                  <a:schemeClr val="bg1"/>
                </a:solidFill>
              </a:rPr>
              <a:t>VISUALIZATION BY BUSINESS INDICATOR</a:t>
            </a:r>
          </a:p>
        </p:txBody>
      </p:sp>
      <p:pic>
        <p:nvPicPr>
          <p:cNvPr id="5" name="Content Placeholder 4">
            <a:extLst>
              <a:ext uri="{FF2B5EF4-FFF2-40B4-BE49-F238E27FC236}">
                <a16:creationId xmlns:a16="http://schemas.microsoft.com/office/drawing/2014/main" id="{9369BB2A-92EE-7D7A-ED36-AFFA0F1FCAD7}"/>
              </a:ext>
            </a:extLst>
          </p:cNvPr>
          <p:cNvPicPr>
            <a:picLocks noGrp="1" noChangeAspect="1"/>
          </p:cNvPicPr>
          <p:nvPr>
            <p:ph sz="half" idx="1"/>
          </p:nvPr>
        </p:nvPicPr>
        <p:blipFill>
          <a:blip r:embed="rId2"/>
          <a:stretch>
            <a:fillRect/>
          </a:stretch>
        </p:blipFill>
        <p:spPr>
          <a:xfrm>
            <a:off x="1429566" y="2168303"/>
            <a:ext cx="4495800" cy="2521394"/>
          </a:xfrm>
          <a:prstGeom prst="rect">
            <a:avLst/>
          </a:prstGeom>
        </p:spPr>
      </p:pic>
      <p:pic>
        <p:nvPicPr>
          <p:cNvPr id="6" name="Content Placeholder 5">
            <a:extLst>
              <a:ext uri="{FF2B5EF4-FFF2-40B4-BE49-F238E27FC236}">
                <a16:creationId xmlns:a16="http://schemas.microsoft.com/office/drawing/2014/main" id="{59575766-E102-ABD7-F0D2-1894004CFF59}"/>
              </a:ext>
            </a:extLst>
          </p:cNvPr>
          <p:cNvPicPr>
            <a:picLocks noGrp="1" noChangeAspect="1"/>
          </p:cNvPicPr>
          <p:nvPr>
            <p:ph sz="half" idx="2"/>
          </p:nvPr>
        </p:nvPicPr>
        <p:blipFill>
          <a:blip r:embed="rId3"/>
          <a:stretch>
            <a:fillRect/>
          </a:stretch>
        </p:blipFill>
        <p:spPr>
          <a:xfrm>
            <a:off x="6172200" y="2168303"/>
            <a:ext cx="4495800" cy="2533377"/>
          </a:xfrm>
          <a:prstGeom prst="rect">
            <a:avLst/>
          </a:prstGeom>
        </p:spPr>
      </p:pic>
      <p:sp>
        <p:nvSpPr>
          <p:cNvPr id="7" name="TextBox 6">
            <a:extLst>
              <a:ext uri="{FF2B5EF4-FFF2-40B4-BE49-F238E27FC236}">
                <a16:creationId xmlns:a16="http://schemas.microsoft.com/office/drawing/2014/main" id="{9AEDD707-4545-7F72-DB8C-04BD1F65947F}"/>
              </a:ext>
            </a:extLst>
          </p:cNvPr>
          <p:cNvSpPr txBox="1"/>
          <p:nvPr/>
        </p:nvSpPr>
        <p:spPr>
          <a:xfrm>
            <a:off x="1429566" y="5104535"/>
            <a:ext cx="923843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Business indicator affects the pricing but the cleanliness rating, distance and guest satisfaction do not have an impact on the prices based on the business indicator.</a:t>
            </a:r>
          </a:p>
        </p:txBody>
      </p:sp>
    </p:spTree>
    <p:extLst>
      <p:ext uri="{BB962C8B-B14F-4D97-AF65-F5344CB8AC3E}">
        <p14:creationId xmlns:p14="http://schemas.microsoft.com/office/powerpoint/2010/main" val="308238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752D-01DB-98A8-E2EB-92CF7446B343}"/>
              </a:ext>
            </a:extLst>
          </p:cNvPr>
          <p:cNvSpPr>
            <a:spLocks noGrp="1"/>
          </p:cNvSpPr>
          <p:nvPr>
            <p:ph type="title"/>
          </p:nvPr>
        </p:nvSpPr>
        <p:spPr/>
        <p:txBody>
          <a:bodyPr/>
          <a:lstStyle/>
          <a:p>
            <a:r>
              <a:rPr lang="en-GB" dirty="0">
                <a:solidFill>
                  <a:schemeClr val="bg1"/>
                </a:solidFill>
              </a:rPr>
              <a:t>VISUALISATION BY MULTIPLE ROOMS OR NOT</a:t>
            </a:r>
          </a:p>
        </p:txBody>
      </p:sp>
      <p:pic>
        <p:nvPicPr>
          <p:cNvPr id="5" name="Content Placeholder 4">
            <a:extLst>
              <a:ext uri="{FF2B5EF4-FFF2-40B4-BE49-F238E27FC236}">
                <a16:creationId xmlns:a16="http://schemas.microsoft.com/office/drawing/2014/main" id="{2B22E299-D5B7-2EB4-AC49-74D9E91528D4}"/>
              </a:ext>
            </a:extLst>
          </p:cNvPr>
          <p:cNvPicPr>
            <a:picLocks noGrp="1" noChangeAspect="1"/>
          </p:cNvPicPr>
          <p:nvPr>
            <p:ph sz="half" idx="1"/>
          </p:nvPr>
        </p:nvPicPr>
        <p:blipFill>
          <a:blip r:embed="rId2"/>
          <a:stretch>
            <a:fillRect/>
          </a:stretch>
        </p:blipFill>
        <p:spPr>
          <a:xfrm>
            <a:off x="1429566" y="2326397"/>
            <a:ext cx="4495800" cy="2527001"/>
          </a:xfrm>
          <a:prstGeom prst="rect">
            <a:avLst/>
          </a:prstGeom>
        </p:spPr>
      </p:pic>
      <p:pic>
        <p:nvPicPr>
          <p:cNvPr id="6" name="Content Placeholder 5">
            <a:extLst>
              <a:ext uri="{FF2B5EF4-FFF2-40B4-BE49-F238E27FC236}">
                <a16:creationId xmlns:a16="http://schemas.microsoft.com/office/drawing/2014/main" id="{DE677BB8-2A6F-619E-56E6-9944F40522A0}"/>
              </a:ext>
            </a:extLst>
          </p:cNvPr>
          <p:cNvPicPr>
            <a:picLocks noGrp="1" noChangeAspect="1"/>
          </p:cNvPicPr>
          <p:nvPr>
            <p:ph sz="half" idx="2"/>
          </p:nvPr>
        </p:nvPicPr>
        <p:blipFill>
          <a:blip r:embed="rId3"/>
          <a:stretch>
            <a:fillRect/>
          </a:stretch>
        </p:blipFill>
        <p:spPr>
          <a:xfrm>
            <a:off x="6266634" y="2297334"/>
            <a:ext cx="4495800" cy="2556064"/>
          </a:xfrm>
          <a:prstGeom prst="rect">
            <a:avLst/>
          </a:prstGeom>
        </p:spPr>
      </p:pic>
      <p:sp>
        <p:nvSpPr>
          <p:cNvPr id="7" name="Content Placeholder 2">
            <a:extLst>
              <a:ext uri="{FF2B5EF4-FFF2-40B4-BE49-F238E27FC236}">
                <a16:creationId xmlns:a16="http://schemas.microsoft.com/office/drawing/2014/main" id="{AD9F461B-D5EE-2542-3028-B9977BAE0DAD}"/>
              </a:ext>
            </a:extLst>
          </p:cNvPr>
          <p:cNvSpPr txBox="1">
            <a:spLocks/>
          </p:cNvSpPr>
          <p:nvPr/>
        </p:nvSpPr>
        <p:spPr>
          <a:xfrm>
            <a:off x="1430338" y="4954997"/>
            <a:ext cx="9237662" cy="1666377"/>
          </a:xfrm>
          <a:prstGeom prst="rect">
            <a:avLst/>
          </a:prstGeom>
          <a:solidFill>
            <a:schemeClr val="tx1"/>
          </a:solidFill>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Arial" panose="020B0604020202020204" pitchFamily="34" charset="0"/>
                <a:cs typeface="Arial" panose="020B0604020202020204" pitchFamily="34" charset="0"/>
              </a:rPr>
              <a:t>The number of rooms in a business affects the pricing. The prices are higher for properties with single rooms than those with multiple rooms. However, the distance, cleanliness rating and guest satisfaction still doesn’t affect the pricing based on multiple rooms.</a:t>
            </a:r>
          </a:p>
        </p:txBody>
      </p:sp>
    </p:spTree>
    <p:extLst>
      <p:ext uri="{BB962C8B-B14F-4D97-AF65-F5344CB8AC3E}">
        <p14:creationId xmlns:p14="http://schemas.microsoft.com/office/powerpoint/2010/main" val="322771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8373F-4A7D-A710-22AD-5209A9E234D8}"/>
              </a:ext>
            </a:extLst>
          </p:cNvPr>
          <p:cNvSpPr>
            <a:spLocks noGrp="1"/>
          </p:cNvSpPr>
          <p:nvPr>
            <p:ph type="title"/>
          </p:nvPr>
        </p:nvSpPr>
        <p:spPr>
          <a:xfrm>
            <a:off x="1044054" y="2286000"/>
            <a:ext cx="3965456" cy="2285999"/>
          </a:xfrm>
        </p:spPr>
        <p:txBody>
          <a:bodyPr anchor="ctr">
            <a:normAutofit/>
          </a:bodyPr>
          <a:lstStyle/>
          <a:p>
            <a:pPr algn="ctr"/>
            <a:r>
              <a:rPr lang="en-GB" dirty="0">
                <a:solidFill>
                  <a:schemeClr val="bg1"/>
                </a:solidFill>
              </a:rPr>
              <a:t>CONCLUSION</a:t>
            </a:r>
            <a:endParaRPr lang="en-GB">
              <a:solidFill>
                <a:schemeClr val="bg1"/>
              </a:solidFill>
            </a:endParaRPr>
          </a:p>
        </p:txBody>
      </p:sp>
      <p:sp>
        <p:nvSpPr>
          <p:cNvPr id="3" name="Content Placeholder 2">
            <a:extLst>
              <a:ext uri="{FF2B5EF4-FFF2-40B4-BE49-F238E27FC236}">
                <a16:creationId xmlns:a16="http://schemas.microsoft.com/office/drawing/2014/main" id="{280CE609-9744-DA71-BF3E-FDAA10B90484}"/>
              </a:ext>
            </a:extLst>
          </p:cNvPr>
          <p:cNvSpPr>
            <a:spLocks noGrp="1"/>
          </p:cNvSpPr>
          <p:nvPr>
            <p:ph idx="1"/>
          </p:nvPr>
        </p:nvSpPr>
        <p:spPr>
          <a:xfrm>
            <a:off x="6096000" y="762000"/>
            <a:ext cx="4572000" cy="5334000"/>
          </a:xfrm>
        </p:spPr>
        <p:txBody>
          <a:bodyPr anchor="ctr">
            <a:normAutofit/>
          </a:bodyPr>
          <a:lstStyle/>
          <a:p>
            <a:r>
              <a:rPr lang="en-GB">
                <a:latin typeface="Arial" panose="020B0604020202020204" pitchFamily="34" charset="0"/>
                <a:cs typeface="Arial" panose="020B0604020202020204" pitchFamily="34" charset="0"/>
              </a:rPr>
              <a:t>Based on the analysis that we’ve conducted, it is safe to say that the number of bedrooms, room type, and day of the weeks affect the pricing of </a:t>
            </a:r>
            <a:r>
              <a:rPr lang="en-GB" err="1">
                <a:latin typeface="Arial" panose="020B0604020202020204" pitchFamily="34" charset="0"/>
                <a:cs typeface="Arial" panose="020B0604020202020204" pitchFamily="34" charset="0"/>
              </a:rPr>
              <a:t>AirBnBs</a:t>
            </a:r>
            <a:r>
              <a:rPr lang="en-GB">
                <a:latin typeface="Arial" panose="020B0604020202020204" pitchFamily="34" charset="0"/>
                <a:cs typeface="Arial" panose="020B0604020202020204" pitchFamily="34" charset="0"/>
              </a:rPr>
              <a:t> in different cities. On the other hand, distance from the city, cleanliness ratings and guest satisfaction don’t have an impact on pricing and therefore the pricing is independent on these factors.</a:t>
            </a:r>
          </a:p>
          <a:p>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35244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88</TotalTime>
  <Words>474</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Trade Gothic Next Cond</vt:lpstr>
      <vt:lpstr>Trade Gothic Next Light</vt:lpstr>
      <vt:lpstr>PortalVTI</vt:lpstr>
      <vt:lpstr>AIRBNB PRICES IN EUROPEAN CITIES</vt:lpstr>
      <vt:lpstr>BUSINESS QUESTION</vt:lpstr>
      <vt:lpstr>THE DATA</vt:lpstr>
      <vt:lpstr>VISUALISATION BY BEDROOMS</vt:lpstr>
      <vt:lpstr>VISUALISATION BY ROOM TYPE</vt:lpstr>
      <vt:lpstr>VISUALISATION BY DAY OF THE WEEK</vt:lpstr>
      <vt:lpstr>VISUALIZATION BY BUSINESS INDICATOR</vt:lpstr>
      <vt:lpstr>VISUALISATION BY MULTIPLE ROOMS OR NOT</vt:lpstr>
      <vt:lpstr>CONCLUSION</vt:lpstr>
      <vt:lpstr>GAPS AND OPPORTUNITIES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PRICES IN EUROPEAN CITIES</dc:title>
  <dc:creator>KUNG'U Mercy</dc:creator>
  <cp:lastModifiedBy>KUNG'U Mercy</cp:lastModifiedBy>
  <cp:revision>1</cp:revision>
  <dcterms:created xsi:type="dcterms:W3CDTF">2023-10-15T16:35:05Z</dcterms:created>
  <dcterms:modified xsi:type="dcterms:W3CDTF">2023-10-15T18:03:06Z</dcterms:modified>
</cp:coreProperties>
</file>