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53d080e6d1e8bfc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69" d="100"/>
          <a:sy n="69" d="100"/>
        </p:scale>
        <p:origin x="524" y="2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0-15T12:37:01.455" idx="1">
    <p:pos x="10" y="10"/>
    <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5D3C31E-6872-45D8-BF3E-65DA8B98647D}" type="datetimeFigureOut">
              <a:rPr lang="en-US" smtClean="0"/>
              <a:t>10/15/2023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91CC111-AEA8-4854-9BB6-60D263D683D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026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D3C31E-6872-45D8-BF3E-65DA8B98647D}"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1CC111-AEA8-4854-9BB6-60D263D683DA}" type="slidenum">
              <a:rPr lang="en-US" smtClean="0"/>
              <a:t>‹#›</a:t>
            </a:fld>
            <a:endParaRPr lang="en-US"/>
          </a:p>
        </p:txBody>
      </p:sp>
    </p:spTree>
    <p:extLst>
      <p:ext uri="{BB962C8B-B14F-4D97-AF65-F5344CB8AC3E}">
        <p14:creationId xmlns:p14="http://schemas.microsoft.com/office/powerpoint/2010/main" val="1464664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D3C31E-6872-45D8-BF3E-65DA8B98647D}"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1CC111-AEA8-4854-9BB6-60D263D683D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1654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D3C31E-6872-45D8-BF3E-65DA8B98647D}"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1CC111-AEA8-4854-9BB6-60D263D683D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3661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D3C31E-6872-45D8-BF3E-65DA8B98647D}"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1CC111-AEA8-4854-9BB6-60D263D683DA}" type="slidenum">
              <a:rPr lang="en-US" smtClean="0"/>
              <a:t>‹#›</a:t>
            </a:fld>
            <a:endParaRPr lang="en-US"/>
          </a:p>
        </p:txBody>
      </p:sp>
    </p:spTree>
    <p:extLst>
      <p:ext uri="{BB962C8B-B14F-4D97-AF65-F5344CB8AC3E}">
        <p14:creationId xmlns:p14="http://schemas.microsoft.com/office/powerpoint/2010/main" val="2530117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D3C31E-6872-45D8-BF3E-65DA8B98647D}"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1CC111-AEA8-4854-9BB6-60D263D683D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96771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D3C31E-6872-45D8-BF3E-65DA8B98647D}"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1CC111-AEA8-4854-9BB6-60D263D683D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00347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D3C31E-6872-45D8-BF3E-65DA8B98647D}"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1CC111-AEA8-4854-9BB6-60D263D683D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85650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D3C31E-6872-45D8-BF3E-65DA8B98647D}"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1CC111-AEA8-4854-9BB6-60D263D683D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0199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D3C31E-6872-45D8-BF3E-65DA8B98647D}"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1CC111-AEA8-4854-9BB6-60D263D683DA}" type="slidenum">
              <a:rPr lang="en-US" smtClean="0"/>
              <a:t>‹#›</a:t>
            </a:fld>
            <a:endParaRPr lang="en-US"/>
          </a:p>
        </p:txBody>
      </p:sp>
    </p:spTree>
    <p:extLst>
      <p:ext uri="{BB962C8B-B14F-4D97-AF65-F5344CB8AC3E}">
        <p14:creationId xmlns:p14="http://schemas.microsoft.com/office/powerpoint/2010/main" val="3993812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D3C31E-6872-45D8-BF3E-65DA8B98647D}"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1CC111-AEA8-4854-9BB6-60D263D683D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8350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D3C31E-6872-45D8-BF3E-65DA8B98647D}"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1CC111-AEA8-4854-9BB6-60D263D683DA}" type="slidenum">
              <a:rPr lang="en-US" smtClean="0"/>
              <a:t>‹#›</a:t>
            </a:fld>
            <a:endParaRPr lang="en-US"/>
          </a:p>
        </p:txBody>
      </p:sp>
    </p:spTree>
    <p:extLst>
      <p:ext uri="{BB962C8B-B14F-4D97-AF65-F5344CB8AC3E}">
        <p14:creationId xmlns:p14="http://schemas.microsoft.com/office/powerpoint/2010/main" val="1361420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D3C31E-6872-45D8-BF3E-65DA8B98647D}" type="datetimeFigureOut">
              <a:rPr lang="en-US" smtClean="0"/>
              <a:t>10/15/2023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1CC111-AEA8-4854-9BB6-60D263D683D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3172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D3C31E-6872-45D8-BF3E-65DA8B98647D}" type="datetimeFigureOut">
              <a:rPr lang="en-US" smtClean="0"/>
              <a:t>10/15/2023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1CC111-AEA8-4854-9BB6-60D263D683D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191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D3C31E-6872-45D8-BF3E-65DA8B98647D}" type="datetimeFigureOut">
              <a:rPr lang="en-US" smtClean="0"/>
              <a:t>10/15/2023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1CC111-AEA8-4854-9BB6-60D263D683DA}" type="slidenum">
              <a:rPr lang="en-US" smtClean="0"/>
              <a:t>‹#›</a:t>
            </a:fld>
            <a:endParaRPr lang="en-US"/>
          </a:p>
        </p:txBody>
      </p:sp>
    </p:spTree>
    <p:extLst>
      <p:ext uri="{BB962C8B-B14F-4D97-AF65-F5344CB8AC3E}">
        <p14:creationId xmlns:p14="http://schemas.microsoft.com/office/powerpoint/2010/main" val="1571982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D3C31E-6872-45D8-BF3E-65DA8B98647D}"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1CC111-AEA8-4854-9BB6-60D263D683D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4778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D3C31E-6872-45D8-BF3E-65DA8B98647D}"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1CC111-AEA8-4854-9BB6-60D263D683DA}" type="slidenum">
              <a:rPr lang="en-US" smtClean="0"/>
              <a:t>‹#›</a:t>
            </a:fld>
            <a:endParaRPr lang="en-US"/>
          </a:p>
        </p:txBody>
      </p:sp>
    </p:spTree>
    <p:extLst>
      <p:ext uri="{BB962C8B-B14F-4D97-AF65-F5344CB8AC3E}">
        <p14:creationId xmlns:p14="http://schemas.microsoft.com/office/powerpoint/2010/main" val="2107925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5D3C31E-6872-45D8-BF3E-65DA8B98647D}" type="datetimeFigureOut">
              <a:rPr lang="en-US" smtClean="0"/>
              <a:t>10/15/2023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91CC111-AEA8-4854-9BB6-60D263D683DA}" type="slidenum">
              <a:rPr lang="en-US" smtClean="0"/>
              <a:t>‹#›</a:t>
            </a:fld>
            <a:endParaRPr lang="en-US"/>
          </a:p>
        </p:txBody>
      </p:sp>
    </p:spTree>
    <p:extLst>
      <p:ext uri="{BB962C8B-B14F-4D97-AF65-F5344CB8AC3E}">
        <p14:creationId xmlns:p14="http://schemas.microsoft.com/office/powerpoint/2010/main" val="2548782131"/>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000" dirty="0" smtClean="0">
                <a:solidFill>
                  <a:schemeClr val="accent2"/>
                </a:solidFill>
                <a:latin typeface="Arial" panose="020B0604020202020204" pitchFamily="34" charset="0"/>
                <a:cs typeface="Arial" panose="020B0604020202020204" pitchFamily="34" charset="0"/>
              </a:rPr>
              <a:t>AIRBNB BOOKING IN EUROPE.</a:t>
            </a:r>
            <a:endParaRPr lang="en-US" sz="2000" dirty="0">
              <a:solidFill>
                <a:schemeClr val="accent2"/>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None/>
            </a:pPr>
            <a:r>
              <a:rPr lang="en-US" sz="2000" u="sng" dirty="0" smtClean="0">
                <a:latin typeface="Arial" panose="020B0604020202020204" pitchFamily="34" charset="0"/>
                <a:cs typeface="Arial" panose="020B0604020202020204" pitchFamily="34" charset="0"/>
              </a:rPr>
              <a:t>INTRODUCTION:</a:t>
            </a:r>
          </a:p>
          <a:p>
            <a:r>
              <a:rPr lang="en-US" sz="2000" dirty="0" smtClean="0">
                <a:latin typeface="Arial" panose="020B0604020202020204" pitchFamily="34" charset="0"/>
                <a:cs typeface="Arial" panose="020B0604020202020204" pitchFamily="34" charset="0"/>
              </a:rPr>
              <a:t>We were analyzing the different Airbnb prices in the most popular European cities.</a:t>
            </a:r>
          </a:p>
          <a:p>
            <a:r>
              <a:rPr lang="en-US" sz="2000" dirty="0" smtClean="0">
                <a:latin typeface="Arial" panose="020B0604020202020204" pitchFamily="34" charset="0"/>
                <a:cs typeface="Arial" panose="020B0604020202020204" pitchFamily="34" charset="0"/>
              </a:rPr>
              <a:t>Each evaluated for different attributes e.g. room types, cleanliness and satisfaction ratings, bedrooms, distance from city </a:t>
            </a:r>
            <a:r>
              <a:rPr lang="en-US" sz="2000" dirty="0" err="1" smtClean="0">
                <a:latin typeface="Arial" panose="020B0604020202020204" pitchFamily="34" charset="0"/>
                <a:cs typeface="Arial" panose="020B0604020202020204" pitchFamily="34" charset="0"/>
              </a:rPr>
              <a:t>centre</a:t>
            </a:r>
            <a:r>
              <a:rPr lang="en-US" sz="2000" dirty="0" smtClean="0">
                <a:latin typeface="Arial" panose="020B0604020202020204" pitchFamily="34" charset="0"/>
                <a:cs typeface="Arial" panose="020B0604020202020204" pitchFamily="34" charset="0"/>
              </a:rPr>
              <a:t> and also capturing different prices on both the weekday and weekends.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85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50790" y="982663"/>
            <a:ext cx="8750410" cy="425450"/>
          </a:xfrm>
        </p:spPr>
        <p:txBody>
          <a:bodyPr>
            <a:normAutofit/>
          </a:bodyPr>
          <a:lstStyle/>
          <a:p>
            <a:pPr algn="l"/>
            <a:r>
              <a:rPr lang="en-US" sz="2000" dirty="0" smtClean="0">
                <a:solidFill>
                  <a:schemeClr val="accent2"/>
                </a:solidFill>
                <a:latin typeface="Arial" panose="020B0604020202020204" pitchFamily="34" charset="0"/>
                <a:cs typeface="Arial" panose="020B0604020202020204" pitchFamily="34" charset="0"/>
              </a:rPr>
              <a:t>VISUALIZATION BY BEDROOMS;</a:t>
            </a:r>
            <a:endParaRPr lang="en-US" sz="2000" dirty="0">
              <a:solidFill>
                <a:schemeClr val="accent2"/>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033671" y="1671710"/>
            <a:ext cx="4491080" cy="2939899"/>
          </a:xfrm>
          <a:prstGeom prst="rect">
            <a:avLst/>
          </a:prstGeom>
        </p:spPr>
      </p:pic>
      <p:pic>
        <p:nvPicPr>
          <p:cNvPr id="6" name="Content Placeholder 3"/>
          <p:cNvPicPr>
            <a:picLocks noChangeAspect="1"/>
          </p:cNvPicPr>
          <p:nvPr/>
        </p:nvPicPr>
        <p:blipFill>
          <a:blip r:embed="rId3"/>
          <a:stretch>
            <a:fillRect/>
          </a:stretch>
        </p:blipFill>
        <p:spPr>
          <a:xfrm>
            <a:off x="5770176" y="1671709"/>
            <a:ext cx="5413285" cy="2939899"/>
          </a:xfrm>
          <a:prstGeom prst="rect">
            <a:avLst/>
          </a:prstGeom>
        </p:spPr>
      </p:pic>
      <p:sp>
        <p:nvSpPr>
          <p:cNvPr id="7" name="TextBox 6"/>
          <p:cNvSpPr txBox="1"/>
          <p:nvPr/>
        </p:nvSpPr>
        <p:spPr>
          <a:xfrm flipH="1">
            <a:off x="1033671" y="4770782"/>
            <a:ext cx="10058399" cy="830997"/>
          </a:xfrm>
          <a:prstGeom prst="rect">
            <a:avLst/>
          </a:prstGeom>
          <a:noFill/>
        </p:spPr>
        <p:txBody>
          <a:bodyPr wrap="square" rtlCol="0">
            <a:spAutoFit/>
          </a:bodyPr>
          <a:lstStyle/>
          <a:p>
            <a:r>
              <a:rPr lang="en-US" sz="1600" dirty="0" smtClean="0">
                <a:latin typeface="Arial" panose="020B0604020202020204" pitchFamily="34" charset="0"/>
                <a:cs typeface="Arial" panose="020B0604020202020204" pitchFamily="34" charset="0"/>
              </a:rPr>
              <a:t>In the 1 bedrooms; we can see that the cleanliness, distance and guest satisfaction does not affect the prices of the different cities. For example with Athens; it has the highest guest satisfaction and cleanliness but if you look at the prices </a:t>
            </a:r>
            <a:r>
              <a:rPr lang="en-AE" sz="1600" dirty="0" smtClean="0">
                <a:latin typeface="Arial" panose="020B0604020202020204" pitchFamily="34" charset="0"/>
                <a:cs typeface="Arial" panose="020B0604020202020204" pitchFamily="34" charset="0"/>
              </a:rPr>
              <a:t>–</a:t>
            </a:r>
            <a:r>
              <a:rPr lang="en-US" sz="1600" dirty="0" smtClean="0">
                <a:latin typeface="Arial" panose="020B0604020202020204" pitchFamily="34" charset="0"/>
                <a:cs typeface="Arial" panose="020B0604020202020204" pitchFamily="34" charset="0"/>
              </a:rPr>
              <a:t> Athens has the cheapest price.</a:t>
            </a:r>
            <a:endParaRPr lang="en-US" sz="1600" dirty="0">
              <a:latin typeface="Arial" panose="020B0604020202020204" pitchFamily="34" charset="0"/>
              <a:cs typeface="Arial" panose="020B0604020202020204" pitchFamily="34" charset="0"/>
            </a:endParaRPr>
          </a:p>
        </p:txBody>
      </p:sp>
      <p:sp>
        <p:nvSpPr>
          <p:cNvPr id="8" name="TextBox 7"/>
          <p:cNvSpPr txBox="1"/>
          <p:nvPr/>
        </p:nvSpPr>
        <p:spPr>
          <a:xfrm>
            <a:off x="1033671" y="5668619"/>
            <a:ext cx="9756250" cy="338554"/>
          </a:xfrm>
          <a:prstGeom prst="rect">
            <a:avLst/>
          </a:prstGeom>
          <a:noFill/>
        </p:spPr>
        <p:txBody>
          <a:bodyPr wrap="square" rtlCol="0">
            <a:spAutoFit/>
          </a:bodyPr>
          <a:lstStyle/>
          <a:p>
            <a:r>
              <a:rPr lang="en-US" sz="1600" dirty="0" smtClean="0">
                <a:latin typeface="Arial" panose="020B0604020202020204" pitchFamily="34" charset="0"/>
                <a:cs typeface="Arial" panose="020B0604020202020204" pitchFamily="34" charset="0"/>
              </a:rPr>
              <a:t>With the 2 bedrooms; Not all cities have </a:t>
            </a:r>
            <a:r>
              <a:rPr lang="en-US" sz="1600" dirty="0" err="1" smtClean="0">
                <a:latin typeface="Arial" panose="020B0604020202020204" pitchFamily="34" charset="0"/>
                <a:cs typeface="Arial" panose="020B0604020202020204" pitchFamily="34" charset="0"/>
              </a:rPr>
              <a:t>airbnbs</a:t>
            </a:r>
            <a:r>
              <a:rPr lang="en-US" sz="1600" dirty="0" smtClean="0">
                <a:latin typeface="Arial" panose="020B0604020202020204" pitchFamily="34" charset="0"/>
                <a:cs typeface="Arial" panose="020B0604020202020204" pitchFamily="34" charset="0"/>
              </a:rPr>
              <a:t> with 2 bedrooms thus being inconclusive.</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10970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3082" y="982664"/>
            <a:ext cx="8798118" cy="464474"/>
          </a:xfrm>
        </p:spPr>
        <p:txBody>
          <a:bodyPr>
            <a:normAutofit/>
          </a:bodyPr>
          <a:lstStyle/>
          <a:p>
            <a:pPr algn="l"/>
            <a:r>
              <a:rPr lang="en-US" sz="2000" dirty="0" smtClean="0">
                <a:solidFill>
                  <a:schemeClr val="accent2"/>
                </a:solidFill>
                <a:latin typeface="Arial" panose="020B0604020202020204" pitchFamily="34" charset="0"/>
                <a:cs typeface="Arial" panose="020B0604020202020204" pitchFamily="34" charset="0"/>
              </a:rPr>
              <a:t>VISUALIZATION BY </a:t>
            </a:r>
            <a:r>
              <a:rPr lang="en-US" sz="2000" dirty="0">
                <a:solidFill>
                  <a:schemeClr val="accent2"/>
                </a:solidFill>
                <a:latin typeface="Arial" panose="020B0604020202020204" pitchFamily="34" charset="0"/>
                <a:cs typeface="Arial" panose="020B0604020202020204" pitchFamily="34" charset="0"/>
              </a:rPr>
              <a:t>ROOM TYPE;</a:t>
            </a:r>
            <a:endParaRPr lang="en-US" sz="2000" dirty="0">
              <a:solidFill>
                <a:schemeClr val="accent2"/>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264664" y="1541007"/>
            <a:ext cx="4097687" cy="2889907"/>
          </a:xfrm>
          <a:prstGeom prst="rect">
            <a:avLst/>
          </a:prstGeom>
        </p:spPr>
      </p:pic>
      <p:pic>
        <p:nvPicPr>
          <p:cNvPr id="5" name="Picture 4"/>
          <p:cNvPicPr>
            <a:picLocks noChangeAspect="1"/>
          </p:cNvPicPr>
          <p:nvPr/>
        </p:nvPicPr>
        <p:blipFill>
          <a:blip r:embed="rId3"/>
          <a:stretch>
            <a:fillRect/>
          </a:stretch>
        </p:blipFill>
        <p:spPr>
          <a:xfrm>
            <a:off x="5711413" y="1541006"/>
            <a:ext cx="5033245" cy="2889908"/>
          </a:xfrm>
          <a:prstGeom prst="rect">
            <a:avLst/>
          </a:prstGeom>
        </p:spPr>
      </p:pic>
      <p:sp>
        <p:nvSpPr>
          <p:cNvPr id="7" name="TextBox 6"/>
          <p:cNvSpPr txBox="1"/>
          <p:nvPr/>
        </p:nvSpPr>
        <p:spPr>
          <a:xfrm>
            <a:off x="908048" y="4808764"/>
            <a:ext cx="9836610" cy="830997"/>
          </a:xfrm>
          <a:prstGeom prst="rect">
            <a:avLst/>
          </a:prstGeom>
          <a:noFill/>
        </p:spPr>
        <p:txBody>
          <a:bodyPr wrap="square" rtlCol="0">
            <a:spAutoFit/>
          </a:bodyPr>
          <a:lstStyle/>
          <a:p>
            <a:r>
              <a:rPr lang="en-US" sz="1600" dirty="0" smtClean="0">
                <a:latin typeface="Arial" panose="020B0604020202020204" pitchFamily="34" charset="0"/>
                <a:cs typeface="Arial" panose="020B0604020202020204" pitchFamily="34" charset="0"/>
              </a:rPr>
              <a:t>According to the room type; in the circumstances where the entire home/apartment was booked the prices in the cities were higher compared to where the private rooms were booked as they were lower.</a:t>
            </a:r>
          </a:p>
          <a:p>
            <a:r>
              <a:rPr lang="en-US" sz="1600" dirty="0" smtClean="0">
                <a:latin typeface="Arial" panose="020B0604020202020204" pitchFamily="34" charset="0"/>
                <a:cs typeface="Arial" panose="020B0604020202020204" pitchFamily="34" charset="0"/>
              </a:rPr>
              <a:t>The distance, guest satisfaction and cleanliness does not affect the prices of the city.</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77569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77636" y="982663"/>
            <a:ext cx="8245702" cy="641350"/>
          </a:xfrm>
        </p:spPr>
        <p:txBody>
          <a:bodyPr>
            <a:normAutofit/>
          </a:bodyPr>
          <a:lstStyle/>
          <a:p>
            <a:pPr algn="l"/>
            <a:r>
              <a:rPr lang="en-US" sz="2000" dirty="0" smtClean="0">
                <a:solidFill>
                  <a:schemeClr val="accent2"/>
                </a:solidFill>
                <a:latin typeface="Arial" panose="020B0604020202020204" pitchFamily="34" charset="0"/>
                <a:cs typeface="Arial" panose="020B0604020202020204" pitchFamily="34" charset="0"/>
              </a:rPr>
              <a:t>VISUALIZATION BY </a:t>
            </a:r>
            <a:r>
              <a:rPr lang="en-US" sz="2000" dirty="0">
                <a:solidFill>
                  <a:schemeClr val="accent2"/>
                </a:solidFill>
                <a:latin typeface="Arial" panose="020B0604020202020204" pitchFamily="34" charset="0"/>
                <a:cs typeface="Arial" panose="020B0604020202020204" pitchFamily="34" charset="0"/>
              </a:rPr>
              <a:t>DAY OF WEEK;</a:t>
            </a:r>
          </a:p>
        </p:txBody>
      </p:sp>
      <p:pic>
        <p:nvPicPr>
          <p:cNvPr id="4" name="Picture 3"/>
          <p:cNvPicPr>
            <a:picLocks noChangeAspect="1"/>
          </p:cNvPicPr>
          <p:nvPr/>
        </p:nvPicPr>
        <p:blipFill>
          <a:blip r:embed="rId2"/>
          <a:stretch>
            <a:fillRect/>
          </a:stretch>
        </p:blipFill>
        <p:spPr>
          <a:xfrm>
            <a:off x="1143980" y="1624694"/>
            <a:ext cx="4580092" cy="2922275"/>
          </a:xfrm>
          <a:prstGeom prst="rect">
            <a:avLst/>
          </a:prstGeom>
        </p:spPr>
      </p:pic>
      <p:pic>
        <p:nvPicPr>
          <p:cNvPr id="5" name="Picture 4"/>
          <p:cNvPicPr>
            <a:picLocks noChangeAspect="1"/>
          </p:cNvPicPr>
          <p:nvPr/>
        </p:nvPicPr>
        <p:blipFill>
          <a:blip r:embed="rId3"/>
          <a:stretch>
            <a:fillRect/>
          </a:stretch>
        </p:blipFill>
        <p:spPr>
          <a:xfrm>
            <a:off x="5933762" y="1624694"/>
            <a:ext cx="5035607" cy="2922275"/>
          </a:xfrm>
          <a:prstGeom prst="rect">
            <a:avLst/>
          </a:prstGeom>
        </p:spPr>
      </p:pic>
      <p:sp>
        <p:nvSpPr>
          <p:cNvPr id="7" name="TextBox 6"/>
          <p:cNvSpPr txBox="1"/>
          <p:nvPr/>
        </p:nvSpPr>
        <p:spPr>
          <a:xfrm flipH="1">
            <a:off x="735393" y="4695987"/>
            <a:ext cx="9648759" cy="584775"/>
          </a:xfrm>
          <a:prstGeom prst="rect">
            <a:avLst/>
          </a:prstGeom>
          <a:noFill/>
        </p:spPr>
        <p:txBody>
          <a:bodyPr wrap="square" rtlCol="0">
            <a:spAutoFit/>
          </a:bodyPr>
          <a:lstStyle/>
          <a:p>
            <a:r>
              <a:rPr lang="en-US" sz="1600" dirty="0" smtClean="0">
                <a:latin typeface="Arial" panose="020B0604020202020204" pitchFamily="34" charset="0"/>
                <a:cs typeface="Arial" panose="020B0604020202020204" pitchFamily="34" charset="0"/>
              </a:rPr>
              <a:t>The prices of the cities on the weekday were higher than the prices of the cities on the weekend. Also none of the other factors e.g. distance contributed to that.</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24678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43918" y="982663"/>
            <a:ext cx="8082581" cy="482600"/>
          </a:xfrm>
        </p:spPr>
        <p:txBody>
          <a:bodyPr>
            <a:normAutofit/>
          </a:bodyPr>
          <a:lstStyle/>
          <a:p>
            <a:pPr algn="l"/>
            <a:r>
              <a:rPr lang="en-US" sz="2000" dirty="0" smtClean="0">
                <a:solidFill>
                  <a:schemeClr val="accent2"/>
                </a:solidFill>
                <a:latin typeface="Arial" panose="020B0604020202020204" pitchFamily="34" charset="0"/>
                <a:cs typeface="Arial" panose="020B0604020202020204" pitchFamily="34" charset="0"/>
              </a:rPr>
              <a:t>VISUALIZATION BY </a:t>
            </a:r>
            <a:r>
              <a:rPr lang="en-US" sz="2000" dirty="0">
                <a:solidFill>
                  <a:schemeClr val="accent2"/>
                </a:solidFill>
                <a:latin typeface="Arial" panose="020B0604020202020204" pitchFamily="34" charset="0"/>
                <a:cs typeface="Arial" panose="020B0604020202020204" pitchFamily="34" charset="0"/>
              </a:rPr>
              <a:t>BUSINESS INDICATOR;</a:t>
            </a:r>
          </a:p>
        </p:txBody>
      </p:sp>
      <p:pic>
        <p:nvPicPr>
          <p:cNvPr id="4" name="Picture 3"/>
          <p:cNvPicPr>
            <a:picLocks noChangeAspect="1"/>
          </p:cNvPicPr>
          <p:nvPr/>
        </p:nvPicPr>
        <p:blipFill>
          <a:blip r:embed="rId2"/>
          <a:stretch>
            <a:fillRect/>
          </a:stretch>
        </p:blipFill>
        <p:spPr>
          <a:xfrm>
            <a:off x="1321817" y="1605925"/>
            <a:ext cx="4354776" cy="2906091"/>
          </a:xfrm>
          <a:prstGeom prst="rect">
            <a:avLst/>
          </a:prstGeom>
        </p:spPr>
      </p:pic>
      <p:pic>
        <p:nvPicPr>
          <p:cNvPr id="5" name="Picture 4"/>
          <p:cNvPicPr>
            <a:picLocks noChangeAspect="1"/>
          </p:cNvPicPr>
          <p:nvPr/>
        </p:nvPicPr>
        <p:blipFill>
          <a:blip r:embed="rId3"/>
          <a:stretch>
            <a:fillRect/>
          </a:stretch>
        </p:blipFill>
        <p:spPr>
          <a:xfrm>
            <a:off x="5948324" y="1605925"/>
            <a:ext cx="4822854" cy="2906091"/>
          </a:xfrm>
          <a:prstGeom prst="rect">
            <a:avLst/>
          </a:prstGeom>
        </p:spPr>
      </p:pic>
      <p:sp>
        <p:nvSpPr>
          <p:cNvPr id="7" name="TextBox 6"/>
          <p:cNvSpPr txBox="1"/>
          <p:nvPr/>
        </p:nvSpPr>
        <p:spPr>
          <a:xfrm>
            <a:off x="833932" y="4593946"/>
            <a:ext cx="8774130" cy="584775"/>
          </a:xfrm>
          <a:prstGeom prst="rect">
            <a:avLst/>
          </a:prstGeom>
          <a:noFill/>
        </p:spPr>
        <p:txBody>
          <a:bodyPr wrap="square" rtlCol="0">
            <a:spAutoFit/>
          </a:bodyPr>
          <a:lstStyle/>
          <a:p>
            <a:r>
              <a:rPr lang="en-US" sz="1600" dirty="0" smtClean="0">
                <a:latin typeface="Arial" panose="020B0604020202020204" pitchFamily="34" charset="0"/>
                <a:cs typeface="Arial" panose="020B0604020202020204" pitchFamily="34" charset="0"/>
              </a:rPr>
              <a:t>Business indicator affects the pricing but the cleanliness rating, distance and guest satisfaction do not have an impact on the prices based on the business indicator.</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8324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48084" y="982664"/>
            <a:ext cx="9601200" cy="364874"/>
          </a:xfrm>
        </p:spPr>
        <p:txBody>
          <a:bodyPr>
            <a:noAutofit/>
          </a:bodyPr>
          <a:lstStyle/>
          <a:p>
            <a:pPr algn="l"/>
            <a:r>
              <a:rPr lang="en-US" sz="2000" dirty="0">
                <a:solidFill>
                  <a:schemeClr val="accent2"/>
                </a:solidFill>
                <a:latin typeface="Arial" panose="020B0604020202020204" pitchFamily="34" charset="0"/>
                <a:cs typeface="Arial" panose="020B0604020202020204" pitchFamily="34" charset="0"/>
              </a:rPr>
              <a:t>VISUALIZATION BY </a:t>
            </a:r>
            <a:r>
              <a:rPr lang="en-US" sz="2000" dirty="0" smtClean="0">
                <a:solidFill>
                  <a:schemeClr val="accent2"/>
                </a:solidFill>
                <a:latin typeface="Arial" panose="020B0604020202020204" pitchFamily="34" charset="0"/>
                <a:cs typeface="Arial" panose="020B0604020202020204" pitchFamily="34" charset="0"/>
              </a:rPr>
              <a:t>MULTIPLE </a:t>
            </a:r>
            <a:r>
              <a:rPr lang="en-US" sz="2000" dirty="0">
                <a:solidFill>
                  <a:schemeClr val="accent2"/>
                </a:solidFill>
                <a:latin typeface="Arial" panose="020B0604020202020204" pitchFamily="34" charset="0"/>
                <a:cs typeface="Arial" panose="020B0604020202020204" pitchFamily="34" charset="0"/>
              </a:rPr>
              <a:t>ROOMS OR NOT;</a:t>
            </a:r>
          </a:p>
        </p:txBody>
      </p:sp>
      <p:pic>
        <p:nvPicPr>
          <p:cNvPr id="4" name="Picture 3"/>
          <p:cNvPicPr>
            <a:picLocks noChangeAspect="1"/>
          </p:cNvPicPr>
          <p:nvPr/>
        </p:nvPicPr>
        <p:blipFill>
          <a:blip r:embed="rId2"/>
          <a:stretch>
            <a:fillRect/>
          </a:stretch>
        </p:blipFill>
        <p:spPr>
          <a:xfrm>
            <a:off x="1586040" y="1627494"/>
            <a:ext cx="4240226" cy="3010237"/>
          </a:xfrm>
          <a:prstGeom prst="rect">
            <a:avLst/>
          </a:prstGeom>
        </p:spPr>
      </p:pic>
      <p:pic>
        <p:nvPicPr>
          <p:cNvPr id="5" name="Picture 4"/>
          <p:cNvPicPr>
            <a:picLocks noChangeAspect="1"/>
          </p:cNvPicPr>
          <p:nvPr/>
        </p:nvPicPr>
        <p:blipFill>
          <a:blip r:embed="rId3"/>
          <a:stretch>
            <a:fillRect/>
          </a:stretch>
        </p:blipFill>
        <p:spPr>
          <a:xfrm>
            <a:off x="6028566" y="1627494"/>
            <a:ext cx="4636737" cy="3010237"/>
          </a:xfrm>
          <a:prstGeom prst="rect">
            <a:avLst/>
          </a:prstGeom>
        </p:spPr>
      </p:pic>
      <p:sp>
        <p:nvSpPr>
          <p:cNvPr id="7" name="TextBox 6"/>
          <p:cNvSpPr txBox="1"/>
          <p:nvPr/>
        </p:nvSpPr>
        <p:spPr>
          <a:xfrm>
            <a:off x="833932" y="4856340"/>
            <a:ext cx="8774130" cy="830997"/>
          </a:xfrm>
          <a:prstGeom prst="rect">
            <a:avLst/>
          </a:prstGeom>
          <a:noFill/>
        </p:spPr>
        <p:txBody>
          <a:bodyPr wrap="square" rtlCol="0">
            <a:spAutoFit/>
          </a:bodyPr>
          <a:lstStyle/>
          <a:p>
            <a:r>
              <a:rPr lang="en-US" sz="1600" dirty="0" smtClean="0">
                <a:latin typeface="Arial" panose="020B0604020202020204" pitchFamily="34" charset="0"/>
                <a:cs typeface="Arial" panose="020B0604020202020204" pitchFamily="34" charset="0"/>
              </a:rPr>
              <a:t>The number of rooms in a business affects the pricing. The prices are higher for properties with single rooms than those with multiple rooms. However, the distance, cleanliness rating and guest satisfaction still doesn’t affect the pricing based on multiple rooms.</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56104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000" dirty="0" smtClean="0">
                <a:solidFill>
                  <a:schemeClr val="accent2"/>
                </a:solidFill>
                <a:latin typeface="Arial" panose="020B0604020202020204" pitchFamily="34" charset="0"/>
                <a:cs typeface="Arial" panose="020B0604020202020204" pitchFamily="34" charset="0"/>
              </a:rPr>
              <a:t>Conclusion</a:t>
            </a:r>
            <a:endParaRPr lang="en-US" sz="2000" dirty="0">
              <a:solidFill>
                <a:schemeClr val="accent2"/>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2000" dirty="0" smtClean="0">
                <a:latin typeface="Arial" panose="020B0604020202020204" pitchFamily="34" charset="0"/>
                <a:cs typeface="Arial" panose="020B0604020202020204" pitchFamily="34" charset="0"/>
              </a:rPr>
              <a:t>Based on the analysis that we’ve conducted, it is safe to say that the number of bedrooms, room type, and day of the weeks affect the pricing of </a:t>
            </a:r>
            <a:r>
              <a:rPr lang="en-US" sz="2000" dirty="0" err="1" smtClean="0">
                <a:latin typeface="Arial" panose="020B0604020202020204" pitchFamily="34" charset="0"/>
                <a:cs typeface="Arial" panose="020B0604020202020204" pitchFamily="34" charset="0"/>
              </a:rPr>
              <a:t>AirBnBs</a:t>
            </a:r>
            <a:r>
              <a:rPr lang="en-US" sz="2000" dirty="0" smtClean="0">
                <a:latin typeface="Arial" panose="020B0604020202020204" pitchFamily="34" charset="0"/>
                <a:cs typeface="Arial" panose="020B0604020202020204" pitchFamily="34" charset="0"/>
              </a:rPr>
              <a:t> in different cities. On the other hand, distance from the city, cleanliness ratings and guest satisfaction don’t have an impact on pricing and therefore the pricing is independent on these factors.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33044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191</TotalTime>
  <Words>377</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Garamond</vt:lpstr>
      <vt:lpstr>Organic</vt:lpstr>
      <vt:lpstr>AIRBNB BOOKING IN EUROPE.</vt:lpstr>
      <vt:lpstr>VISUALIZATION BY BEDROOMS;</vt:lpstr>
      <vt:lpstr>VISUALIZATION BY ROOM TYPE;</vt:lpstr>
      <vt:lpstr>VISUALIZATION BY DAY OF WEEK;</vt:lpstr>
      <vt:lpstr>VISUALIZATION BY BUSINESS INDICATOR;</vt:lpstr>
      <vt:lpstr>VISUALIZATION BY MULTIPLE ROOMS OR NOT;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BOOKING DATA IN EUROPE.</dc:title>
  <dc:creator>hp</dc:creator>
  <cp:lastModifiedBy>hp</cp:lastModifiedBy>
  <cp:revision>18</cp:revision>
  <dcterms:created xsi:type="dcterms:W3CDTF">2023-10-15T09:10:35Z</dcterms:created>
  <dcterms:modified xsi:type="dcterms:W3CDTF">2023-10-15T12:21:38Z</dcterms:modified>
</cp:coreProperties>
</file>