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70"/>
  </p:notesMasterIdLst>
  <p:sldIdLst>
    <p:sldId id="256" r:id="rId2"/>
    <p:sldId id="258" r:id="rId3"/>
    <p:sldId id="257" r:id="rId4"/>
    <p:sldId id="259" r:id="rId5"/>
    <p:sldId id="320" r:id="rId6"/>
    <p:sldId id="260" r:id="rId7"/>
    <p:sldId id="329" r:id="rId8"/>
    <p:sldId id="338" r:id="rId9"/>
    <p:sldId id="263" r:id="rId10"/>
    <p:sldId id="295" r:id="rId11"/>
    <p:sldId id="293" r:id="rId12"/>
    <p:sldId id="330" r:id="rId13"/>
    <p:sldId id="331" r:id="rId14"/>
    <p:sldId id="332" r:id="rId15"/>
    <p:sldId id="333" r:id="rId16"/>
    <p:sldId id="337" r:id="rId17"/>
    <p:sldId id="266" r:id="rId18"/>
    <p:sldId id="267" r:id="rId19"/>
    <p:sldId id="268" r:id="rId20"/>
    <p:sldId id="296" r:id="rId21"/>
    <p:sldId id="297" r:id="rId22"/>
    <p:sldId id="269" r:id="rId23"/>
    <p:sldId id="270" r:id="rId24"/>
    <p:sldId id="298" r:id="rId25"/>
    <p:sldId id="271" r:id="rId26"/>
    <p:sldId id="299" r:id="rId27"/>
    <p:sldId id="272" r:id="rId28"/>
    <p:sldId id="301" r:id="rId29"/>
    <p:sldId id="300" r:id="rId30"/>
    <p:sldId id="273" r:id="rId31"/>
    <p:sldId id="302" r:id="rId32"/>
    <p:sldId id="274" r:id="rId33"/>
    <p:sldId id="303" r:id="rId34"/>
    <p:sldId id="276" r:id="rId35"/>
    <p:sldId id="277" r:id="rId36"/>
    <p:sldId id="278" r:id="rId37"/>
    <p:sldId id="279" r:id="rId38"/>
    <p:sldId id="280" r:id="rId39"/>
    <p:sldId id="281" r:id="rId40"/>
    <p:sldId id="304" r:id="rId41"/>
    <p:sldId id="305" r:id="rId42"/>
    <p:sldId id="306" r:id="rId43"/>
    <p:sldId id="307" r:id="rId44"/>
    <p:sldId id="284" r:id="rId45"/>
    <p:sldId id="308" r:id="rId46"/>
    <p:sldId id="311" r:id="rId47"/>
    <p:sldId id="313" r:id="rId48"/>
    <p:sldId id="315" r:id="rId49"/>
    <p:sldId id="316" r:id="rId50"/>
    <p:sldId id="317" r:id="rId51"/>
    <p:sldId id="318" r:id="rId52"/>
    <p:sldId id="310" r:id="rId53"/>
    <p:sldId id="312" r:id="rId54"/>
    <p:sldId id="286" r:id="rId55"/>
    <p:sldId id="319" r:id="rId56"/>
    <p:sldId id="287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289" r:id="rId66"/>
    <p:sldId id="334" r:id="rId67"/>
    <p:sldId id="292" r:id="rId68"/>
    <p:sldId id="336" r:id="rId6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eb errahmouni" initials="ze" lastIdx="1" clrIdx="0">
    <p:extLst>
      <p:ext uri="{19B8F6BF-5375-455C-9EA6-DF929625EA0E}">
        <p15:presenceInfo xmlns:p15="http://schemas.microsoft.com/office/powerpoint/2012/main" userId="3dda2c0388f69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479" autoAdjust="0"/>
  </p:normalViewPr>
  <p:slideViewPr>
    <p:cSldViewPr snapToGrid="0">
      <p:cViewPr>
        <p:scale>
          <a:sx n="48" d="100"/>
          <a:sy n="48" d="100"/>
        </p:scale>
        <p:origin x="15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FC450-7488-42FF-9FD6-FFBBE2CCA714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2DF2ADB-50EE-41AC-9709-D4389A98C792}">
      <dgm:prSet phldrT="[Texte]"/>
      <dgm:spPr/>
      <dgm:t>
        <a:bodyPr/>
        <a:lstStyle/>
        <a:p>
          <a:r>
            <a:rPr lang="fr-FR" dirty="0"/>
            <a:t>Clustering</a:t>
          </a:r>
        </a:p>
      </dgm:t>
    </dgm:pt>
    <dgm:pt modelId="{0A95D866-3579-4D98-AE24-D7FAFA3CD889}" type="parTrans" cxnId="{4508702F-B889-4203-A114-121927F73853}">
      <dgm:prSet/>
      <dgm:spPr/>
      <dgm:t>
        <a:bodyPr/>
        <a:lstStyle/>
        <a:p>
          <a:endParaRPr lang="fr-FR"/>
        </a:p>
      </dgm:t>
    </dgm:pt>
    <dgm:pt modelId="{FF82C568-8E8E-4703-8447-951F00A6B466}" type="sibTrans" cxnId="{4508702F-B889-4203-A114-121927F73853}">
      <dgm:prSet/>
      <dgm:spPr/>
      <dgm:t>
        <a:bodyPr/>
        <a:lstStyle/>
        <a:p>
          <a:endParaRPr lang="fr-FR"/>
        </a:p>
      </dgm:t>
    </dgm:pt>
    <dgm:pt modelId="{F5B79FE2-EFE6-46EF-9118-37665E40E04B}">
      <dgm:prSet phldrT="[Texte]"/>
      <dgm:spPr/>
      <dgm:t>
        <a:bodyPr/>
        <a:lstStyle/>
        <a:p>
          <a:r>
            <a:rPr lang="fr-FR" dirty="0"/>
            <a:t>Open source</a:t>
          </a:r>
        </a:p>
      </dgm:t>
    </dgm:pt>
    <dgm:pt modelId="{88AF0BC6-F85C-4D44-9181-3FF4D5A4EC51}" type="parTrans" cxnId="{5DBB0322-9F84-4656-84A7-CEBA3C63B3E8}">
      <dgm:prSet/>
      <dgm:spPr/>
      <dgm:t>
        <a:bodyPr/>
        <a:lstStyle/>
        <a:p>
          <a:endParaRPr lang="fr-FR"/>
        </a:p>
      </dgm:t>
    </dgm:pt>
    <dgm:pt modelId="{BCAB0861-25E3-4B43-9A9D-B810F108E7F1}" type="sibTrans" cxnId="{5DBB0322-9F84-4656-84A7-CEBA3C63B3E8}">
      <dgm:prSet/>
      <dgm:spPr/>
      <dgm:t>
        <a:bodyPr/>
        <a:lstStyle/>
        <a:p>
          <a:endParaRPr lang="fr-FR"/>
        </a:p>
      </dgm:t>
    </dgm:pt>
    <dgm:pt modelId="{839DB034-A5F6-4210-A67A-0E646A056D86}">
      <dgm:prSet phldrT="[Texte]"/>
      <dgm:spPr/>
      <dgm:t>
        <a:bodyPr/>
        <a:lstStyle/>
        <a:p>
          <a:r>
            <a:rPr lang="fr-FR" dirty="0"/>
            <a:t>Scalabilité</a:t>
          </a:r>
        </a:p>
      </dgm:t>
    </dgm:pt>
    <dgm:pt modelId="{97BA238D-6E31-4B03-B543-AE3623CA5276}" type="parTrans" cxnId="{60DA0D77-7AB5-47CA-A0B2-A38A2B8B91C9}">
      <dgm:prSet/>
      <dgm:spPr/>
      <dgm:t>
        <a:bodyPr/>
        <a:lstStyle/>
        <a:p>
          <a:endParaRPr lang="fr-FR"/>
        </a:p>
      </dgm:t>
    </dgm:pt>
    <dgm:pt modelId="{111F6A3C-3270-4527-B1B7-4DEA1CED0D87}" type="sibTrans" cxnId="{60DA0D77-7AB5-47CA-A0B2-A38A2B8B91C9}">
      <dgm:prSet/>
      <dgm:spPr/>
      <dgm:t>
        <a:bodyPr/>
        <a:lstStyle/>
        <a:p>
          <a:endParaRPr lang="fr-FR"/>
        </a:p>
      </dgm:t>
    </dgm:pt>
    <dgm:pt modelId="{7A088368-6183-47CB-BB75-8AEC61A159CE}">
      <dgm:prSet phldrT="[Texte]"/>
      <dgm:spPr/>
      <dgm:t>
        <a:bodyPr/>
        <a:lstStyle/>
        <a:p>
          <a:r>
            <a:rPr lang="fr-FR" dirty="0"/>
            <a:t>Pas de schéma</a:t>
          </a:r>
        </a:p>
      </dgm:t>
    </dgm:pt>
    <dgm:pt modelId="{EDBD1F7B-79CE-4BA9-BF21-1661C7358F13}" type="parTrans" cxnId="{9E94C616-8309-4D73-AB94-F1E95A6F808A}">
      <dgm:prSet/>
      <dgm:spPr/>
      <dgm:t>
        <a:bodyPr/>
        <a:lstStyle/>
        <a:p>
          <a:endParaRPr lang="fr-FR"/>
        </a:p>
      </dgm:t>
    </dgm:pt>
    <dgm:pt modelId="{5940D2B9-A269-4651-850C-5F9A14711532}" type="sibTrans" cxnId="{9E94C616-8309-4D73-AB94-F1E95A6F808A}">
      <dgm:prSet/>
      <dgm:spPr/>
      <dgm:t>
        <a:bodyPr/>
        <a:lstStyle/>
        <a:p>
          <a:endParaRPr lang="fr-FR"/>
        </a:p>
      </dgm:t>
    </dgm:pt>
    <dgm:pt modelId="{06886B59-A0FF-4AD1-B60F-FBA8E597B6BB}">
      <dgm:prSet phldrT="[Texte]"/>
      <dgm:spPr/>
      <dgm:t>
        <a:bodyPr/>
        <a:lstStyle/>
        <a:p>
          <a:r>
            <a:rPr lang="fr-FR" dirty="0"/>
            <a:t>Performance</a:t>
          </a:r>
        </a:p>
      </dgm:t>
    </dgm:pt>
    <dgm:pt modelId="{B2EAA921-1B80-4D92-833B-A748149B3F80}" type="parTrans" cxnId="{DEDDFEB1-9B60-4F08-B4CE-7D1706C66BC6}">
      <dgm:prSet/>
      <dgm:spPr/>
      <dgm:t>
        <a:bodyPr/>
        <a:lstStyle/>
        <a:p>
          <a:endParaRPr lang="fr-FR"/>
        </a:p>
      </dgm:t>
    </dgm:pt>
    <dgm:pt modelId="{6C1CE2D9-9C90-4B95-BB6A-73A542216612}" type="sibTrans" cxnId="{DEDDFEB1-9B60-4F08-B4CE-7D1706C66BC6}">
      <dgm:prSet/>
      <dgm:spPr/>
      <dgm:t>
        <a:bodyPr/>
        <a:lstStyle/>
        <a:p>
          <a:endParaRPr lang="fr-FR"/>
        </a:p>
      </dgm:t>
    </dgm:pt>
    <dgm:pt modelId="{F6F1E3D9-9C10-4A0A-A109-CFFCAB9BCEC3}" type="pres">
      <dgm:prSet presAssocID="{982FC450-7488-42FF-9FD6-FFBBE2CCA7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F7B1047-F713-4285-85FF-2BEAEA822F03}" type="pres">
      <dgm:prSet presAssocID="{E2DF2ADB-50EE-41AC-9709-D4389A98C79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112D7A-ED7A-4696-A274-8EB83D9C7372}" type="pres">
      <dgm:prSet presAssocID="{FF82C568-8E8E-4703-8447-951F00A6B466}" presName="sibTrans" presStyleCnt="0"/>
      <dgm:spPr/>
    </dgm:pt>
    <dgm:pt modelId="{2174C46D-0F44-415B-B426-FA6434B07F9A}" type="pres">
      <dgm:prSet presAssocID="{F5B79FE2-EFE6-46EF-9118-37665E40E04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8534DA-2CB3-4D44-99DC-3D9F93F32212}" type="pres">
      <dgm:prSet presAssocID="{BCAB0861-25E3-4B43-9A9D-B810F108E7F1}" presName="sibTrans" presStyleCnt="0"/>
      <dgm:spPr/>
    </dgm:pt>
    <dgm:pt modelId="{7869A07D-90F3-4261-88D2-8CE126D68EAE}" type="pres">
      <dgm:prSet presAssocID="{839DB034-A5F6-4210-A67A-0E646A056D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63F72F-754D-4466-A9D5-A9D02D332E23}" type="pres">
      <dgm:prSet presAssocID="{111F6A3C-3270-4527-B1B7-4DEA1CED0D87}" presName="sibTrans" presStyleCnt="0"/>
      <dgm:spPr/>
    </dgm:pt>
    <dgm:pt modelId="{5A799456-6D24-4F85-B6DB-2E3706B0E12D}" type="pres">
      <dgm:prSet presAssocID="{7A088368-6183-47CB-BB75-8AEC61A159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9C6196-6234-48E9-AD31-87D70BECC246}" type="pres">
      <dgm:prSet presAssocID="{5940D2B9-A269-4651-850C-5F9A14711532}" presName="sibTrans" presStyleCnt="0"/>
      <dgm:spPr/>
    </dgm:pt>
    <dgm:pt modelId="{8E0AE7F0-87FE-4FC7-8185-67BF01BF2259}" type="pres">
      <dgm:prSet presAssocID="{06886B59-A0FF-4AD1-B60F-FBA8E597B6B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8BFA51-279E-459E-A991-9DD669ADC9A9}" type="presOf" srcId="{06886B59-A0FF-4AD1-B60F-FBA8E597B6BB}" destId="{8E0AE7F0-87FE-4FC7-8185-67BF01BF2259}" srcOrd="0" destOrd="0" presId="urn:microsoft.com/office/officeart/2005/8/layout/default"/>
    <dgm:cxn modelId="{E83554BA-B571-43E9-8AB4-647F00B18C00}" type="presOf" srcId="{E2DF2ADB-50EE-41AC-9709-D4389A98C792}" destId="{3F7B1047-F713-4285-85FF-2BEAEA822F03}" srcOrd="0" destOrd="0" presId="urn:microsoft.com/office/officeart/2005/8/layout/default"/>
    <dgm:cxn modelId="{CDEC05F9-80C4-4033-AB86-E128C140E493}" type="presOf" srcId="{839DB034-A5F6-4210-A67A-0E646A056D86}" destId="{7869A07D-90F3-4261-88D2-8CE126D68EAE}" srcOrd="0" destOrd="0" presId="urn:microsoft.com/office/officeart/2005/8/layout/default"/>
    <dgm:cxn modelId="{DEA662FF-4507-4E08-9EF8-3DA3E32DB443}" type="presOf" srcId="{7A088368-6183-47CB-BB75-8AEC61A159CE}" destId="{5A799456-6D24-4F85-B6DB-2E3706B0E12D}" srcOrd="0" destOrd="0" presId="urn:microsoft.com/office/officeart/2005/8/layout/default"/>
    <dgm:cxn modelId="{93CF4A03-C200-4A74-B5C0-520E8FE11117}" type="presOf" srcId="{F5B79FE2-EFE6-46EF-9118-37665E40E04B}" destId="{2174C46D-0F44-415B-B426-FA6434B07F9A}" srcOrd="0" destOrd="0" presId="urn:microsoft.com/office/officeart/2005/8/layout/default"/>
    <dgm:cxn modelId="{DEDDFEB1-9B60-4F08-B4CE-7D1706C66BC6}" srcId="{982FC450-7488-42FF-9FD6-FFBBE2CCA714}" destId="{06886B59-A0FF-4AD1-B60F-FBA8E597B6BB}" srcOrd="4" destOrd="0" parTransId="{B2EAA921-1B80-4D92-833B-A748149B3F80}" sibTransId="{6C1CE2D9-9C90-4B95-BB6A-73A542216612}"/>
    <dgm:cxn modelId="{60DA0D77-7AB5-47CA-A0B2-A38A2B8B91C9}" srcId="{982FC450-7488-42FF-9FD6-FFBBE2CCA714}" destId="{839DB034-A5F6-4210-A67A-0E646A056D86}" srcOrd="2" destOrd="0" parTransId="{97BA238D-6E31-4B03-B543-AE3623CA5276}" sibTransId="{111F6A3C-3270-4527-B1B7-4DEA1CED0D87}"/>
    <dgm:cxn modelId="{9E94C616-8309-4D73-AB94-F1E95A6F808A}" srcId="{982FC450-7488-42FF-9FD6-FFBBE2CCA714}" destId="{7A088368-6183-47CB-BB75-8AEC61A159CE}" srcOrd="3" destOrd="0" parTransId="{EDBD1F7B-79CE-4BA9-BF21-1661C7358F13}" sibTransId="{5940D2B9-A269-4651-850C-5F9A14711532}"/>
    <dgm:cxn modelId="{5DBB0322-9F84-4656-84A7-CEBA3C63B3E8}" srcId="{982FC450-7488-42FF-9FD6-FFBBE2CCA714}" destId="{F5B79FE2-EFE6-46EF-9118-37665E40E04B}" srcOrd="1" destOrd="0" parTransId="{88AF0BC6-F85C-4D44-9181-3FF4D5A4EC51}" sibTransId="{BCAB0861-25E3-4B43-9A9D-B810F108E7F1}"/>
    <dgm:cxn modelId="{4508702F-B889-4203-A114-121927F73853}" srcId="{982FC450-7488-42FF-9FD6-FFBBE2CCA714}" destId="{E2DF2ADB-50EE-41AC-9709-D4389A98C792}" srcOrd="0" destOrd="0" parTransId="{0A95D866-3579-4D98-AE24-D7FAFA3CD889}" sibTransId="{FF82C568-8E8E-4703-8447-951F00A6B466}"/>
    <dgm:cxn modelId="{6939F69A-CD13-45CB-A326-4703F1212FB8}" type="presOf" srcId="{982FC450-7488-42FF-9FD6-FFBBE2CCA714}" destId="{F6F1E3D9-9C10-4A0A-A109-CFFCAB9BCEC3}" srcOrd="0" destOrd="0" presId="urn:microsoft.com/office/officeart/2005/8/layout/default"/>
    <dgm:cxn modelId="{98EC5EB1-B384-495E-976F-45BB5A3A998F}" type="presParOf" srcId="{F6F1E3D9-9C10-4A0A-A109-CFFCAB9BCEC3}" destId="{3F7B1047-F713-4285-85FF-2BEAEA822F03}" srcOrd="0" destOrd="0" presId="urn:microsoft.com/office/officeart/2005/8/layout/default"/>
    <dgm:cxn modelId="{6F95D5A7-6C46-4549-A6B0-F4F6E65C12C3}" type="presParOf" srcId="{F6F1E3D9-9C10-4A0A-A109-CFFCAB9BCEC3}" destId="{F2112D7A-ED7A-4696-A274-8EB83D9C7372}" srcOrd="1" destOrd="0" presId="urn:microsoft.com/office/officeart/2005/8/layout/default"/>
    <dgm:cxn modelId="{A3B12921-ACDB-4DE5-92A3-EA8B378AD52D}" type="presParOf" srcId="{F6F1E3D9-9C10-4A0A-A109-CFFCAB9BCEC3}" destId="{2174C46D-0F44-415B-B426-FA6434B07F9A}" srcOrd="2" destOrd="0" presId="urn:microsoft.com/office/officeart/2005/8/layout/default"/>
    <dgm:cxn modelId="{9D8C49F0-1B13-40AD-A3E5-CECAF082CC30}" type="presParOf" srcId="{F6F1E3D9-9C10-4A0A-A109-CFFCAB9BCEC3}" destId="{798534DA-2CB3-4D44-99DC-3D9F93F32212}" srcOrd="3" destOrd="0" presId="urn:microsoft.com/office/officeart/2005/8/layout/default"/>
    <dgm:cxn modelId="{BA0C1C8D-0D94-4289-A77A-6AE23142298B}" type="presParOf" srcId="{F6F1E3D9-9C10-4A0A-A109-CFFCAB9BCEC3}" destId="{7869A07D-90F3-4261-88D2-8CE126D68EAE}" srcOrd="4" destOrd="0" presId="urn:microsoft.com/office/officeart/2005/8/layout/default"/>
    <dgm:cxn modelId="{755DE8AB-C797-4E6C-9943-A4693A50CCB3}" type="presParOf" srcId="{F6F1E3D9-9C10-4A0A-A109-CFFCAB9BCEC3}" destId="{4863F72F-754D-4466-A9D5-A9D02D332E23}" srcOrd="5" destOrd="0" presId="urn:microsoft.com/office/officeart/2005/8/layout/default"/>
    <dgm:cxn modelId="{8C28C9A0-932D-479A-8142-A83A42E7A25A}" type="presParOf" srcId="{F6F1E3D9-9C10-4A0A-A109-CFFCAB9BCEC3}" destId="{5A799456-6D24-4F85-B6DB-2E3706B0E12D}" srcOrd="6" destOrd="0" presId="urn:microsoft.com/office/officeart/2005/8/layout/default"/>
    <dgm:cxn modelId="{DBEB7021-AEB4-4B26-A215-60D95A3EAC6D}" type="presParOf" srcId="{F6F1E3D9-9C10-4A0A-A109-CFFCAB9BCEC3}" destId="{729C6196-6234-48E9-AD31-87D70BECC246}" srcOrd="7" destOrd="0" presId="urn:microsoft.com/office/officeart/2005/8/layout/default"/>
    <dgm:cxn modelId="{CCA7D7FC-4203-4BD7-A533-A321007882EB}" type="presParOf" srcId="{F6F1E3D9-9C10-4A0A-A109-CFFCAB9BCEC3}" destId="{8E0AE7F0-87FE-4FC7-8185-67BF01BF225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1BD99-0BDE-4E3F-9B6C-64F0CAB87C4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CDA40F7-63CD-4BF7-A987-2049C02D0BB2}">
      <dgm:prSet phldrT="[Texte]"/>
      <dgm:spPr/>
      <dgm:t>
        <a:bodyPr/>
        <a:lstStyle/>
        <a:p>
          <a:r>
            <a:rPr lang="fr-FR" dirty="0"/>
            <a:t>Initialisation</a:t>
          </a:r>
        </a:p>
      </dgm:t>
    </dgm:pt>
    <dgm:pt modelId="{5F8828A8-2FD6-48A4-A2F4-1CD44689F847}" type="parTrans" cxnId="{4478245C-2DC5-4A49-831A-CCC54AACA580}">
      <dgm:prSet/>
      <dgm:spPr/>
      <dgm:t>
        <a:bodyPr/>
        <a:lstStyle/>
        <a:p>
          <a:endParaRPr lang="fr-FR"/>
        </a:p>
      </dgm:t>
    </dgm:pt>
    <dgm:pt modelId="{D458199D-4AB2-4873-84E4-9C997ED2FC66}" type="sibTrans" cxnId="{4478245C-2DC5-4A49-831A-CCC54AACA580}">
      <dgm:prSet/>
      <dgm:spPr/>
      <dgm:t>
        <a:bodyPr/>
        <a:lstStyle/>
        <a:p>
          <a:endParaRPr lang="fr-FR"/>
        </a:p>
      </dgm:t>
    </dgm:pt>
    <dgm:pt modelId="{27669FAB-893E-4B93-99A2-EF52D2AF875D}">
      <dgm:prSet phldrT="[Texte]"/>
      <dgm:spPr/>
      <dgm:t>
        <a:bodyPr/>
        <a:lstStyle/>
        <a:p>
          <a:r>
            <a:rPr lang="fr-FR" dirty="0"/>
            <a:t>Map</a:t>
          </a:r>
        </a:p>
      </dgm:t>
    </dgm:pt>
    <dgm:pt modelId="{3D2E9AE1-9360-4923-866F-7BA51490AEC2}" type="parTrans" cxnId="{871B4E2A-67CB-4DFD-AC58-574BC9442C9B}">
      <dgm:prSet/>
      <dgm:spPr/>
      <dgm:t>
        <a:bodyPr/>
        <a:lstStyle/>
        <a:p>
          <a:endParaRPr lang="fr-FR"/>
        </a:p>
      </dgm:t>
    </dgm:pt>
    <dgm:pt modelId="{71E7B401-03E5-4A47-A4E6-538EBEB9FF36}" type="sibTrans" cxnId="{871B4E2A-67CB-4DFD-AC58-574BC9442C9B}">
      <dgm:prSet/>
      <dgm:spPr/>
      <dgm:t>
        <a:bodyPr/>
        <a:lstStyle/>
        <a:p>
          <a:endParaRPr lang="fr-FR"/>
        </a:p>
      </dgm:t>
    </dgm:pt>
    <dgm:pt modelId="{D5290267-033F-4959-917E-A3A51E56EDE9}">
      <dgm:prSet phldrT="[Texte]"/>
      <dgm:spPr/>
      <dgm:t>
        <a:bodyPr/>
        <a:lstStyle/>
        <a:p>
          <a:r>
            <a:rPr lang="fr-FR" dirty="0"/>
            <a:t>Regroupement ( shuffle)</a:t>
          </a:r>
        </a:p>
      </dgm:t>
    </dgm:pt>
    <dgm:pt modelId="{EF828CB1-270E-43D1-8256-3B57554C7DA0}" type="parTrans" cxnId="{1B3FA8F1-8C30-45B5-BA8B-6F2E72FFF297}">
      <dgm:prSet/>
      <dgm:spPr/>
      <dgm:t>
        <a:bodyPr/>
        <a:lstStyle/>
        <a:p>
          <a:endParaRPr lang="fr-FR"/>
        </a:p>
      </dgm:t>
    </dgm:pt>
    <dgm:pt modelId="{7F303579-B606-4B55-ABCA-A6D8D57FC2FB}" type="sibTrans" cxnId="{1B3FA8F1-8C30-45B5-BA8B-6F2E72FFF297}">
      <dgm:prSet/>
      <dgm:spPr/>
      <dgm:t>
        <a:bodyPr/>
        <a:lstStyle/>
        <a:p>
          <a:endParaRPr lang="fr-FR"/>
        </a:p>
      </dgm:t>
    </dgm:pt>
    <dgm:pt modelId="{90D001F4-9F2D-4E56-B1C1-0EC82F116FDD}">
      <dgm:prSet phldrT="[Texte]"/>
      <dgm:spPr/>
      <dgm:t>
        <a:bodyPr/>
        <a:lstStyle/>
        <a:p>
          <a:r>
            <a:rPr lang="fr-FR" dirty="0"/>
            <a:t>Reduce</a:t>
          </a:r>
        </a:p>
      </dgm:t>
    </dgm:pt>
    <dgm:pt modelId="{E0D27DAB-197A-4D60-800A-53773E7B69A0}" type="parTrans" cxnId="{F5F2D9D0-5401-4448-8ADC-553C2DD6B441}">
      <dgm:prSet/>
      <dgm:spPr/>
      <dgm:t>
        <a:bodyPr/>
        <a:lstStyle/>
        <a:p>
          <a:endParaRPr lang="fr-FR"/>
        </a:p>
      </dgm:t>
    </dgm:pt>
    <dgm:pt modelId="{40D4A2EE-A4FB-4516-8A46-DBF390AE442C}" type="sibTrans" cxnId="{F5F2D9D0-5401-4448-8ADC-553C2DD6B441}">
      <dgm:prSet/>
      <dgm:spPr/>
      <dgm:t>
        <a:bodyPr/>
        <a:lstStyle/>
        <a:p>
          <a:endParaRPr lang="fr-FR"/>
        </a:p>
      </dgm:t>
    </dgm:pt>
    <dgm:pt modelId="{DC58308E-074A-4E72-9377-5E8509C4DAFC}" type="pres">
      <dgm:prSet presAssocID="{9DC1BD99-0BDE-4E3F-9B6C-64F0CAB87C40}" presName="Name0" presStyleCnt="0">
        <dgm:presLayoutVars>
          <dgm:dir/>
          <dgm:animLvl val="lvl"/>
          <dgm:resizeHandles val="exact"/>
        </dgm:presLayoutVars>
      </dgm:prSet>
      <dgm:spPr/>
    </dgm:pt>
    <dgm:pt modelId="{165C0E05-B72C-428D-B160-F725492A1664}" type="pres">
      <dgm:prSet presAssocID="{3CDA40F7-63CD-4BF7-A987-2049C02D0BB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40AD2B-6310-47CD-8A3E-1135A08EE1AC}" type="pres">
      <dgm:prSet presAssocID="{D458199D-4AB2-4873-84E4-9C997ED2FC66}" presName="parTxOnlySpace" presStyleCnt="0"/>
      <dgm:spPr/>
    </dgm:pt>
    <dgm:pt modelId="{30889B53-2489-4D20-9B41-A967E891E45A}" type="pres">
      <dgm:prSet presAssocID="{27669FAB-893E-4B93-99A2-EF52D2AF87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97990F-6970-4F19-8520-09969A48DE85}" type="pres">
      <dgm:prSet presAssocID="{71E7B401-03E5-4A47-A4E6-538EBEB9FF36}" presName="parTxOnlySpace" presStyleCnt="0"/>
      <dgm:spPr/>
    </dgm:pt>
    <dgm:pt modelId="{CC2186A1-58CB-4491-8C13-24104BC9132F}" type="pres">
      <dgm:prSet presAssocID="{D5290267-033F-4959-917E-A3A51E56EDE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8C4421-8ABA-4A9D-A83F-CE290C0821C3}" type="pres">
      <dgm:prSet presAssocID="{7F303579-B606-4B55-ABCA-A6D8D57FC2FB}" presName="parTxOnlySpace" presStyleCnt="0"/>
      <dgm:spPr/>
    </dgm:pt>
    <dgm:pt modelId="{197DD628-80A9-4C0F-B030-72D08A67A55B}" type="pres">
      <dgm:prSet presAssocID="{90D001F4-9F2D-4E56-B1C1-0EC82F116FD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1B4E2A-67CB-4DFD-AC58-574BC9442C9B}" srcId="{9DC1BD99-0BDE-4E3F-9B6C-64F0CAB87C40}" destId="{27669FAB-893E-4B93-99A2-EF52D2AF875D}" srcOrd="1" destOrd="0" parTransId="{3D2E9AE1-9360-4923-866F-7BA51490AEC2}" sibTransId="{71E7B401-03E5-4A47-A4E6-538EBEB9FF36}"/>
    <dgm:cxn modelId="{6882D213-F832-40A1-8E26-9E6621ECF6CE}" type="presOf" srcId="{D5290267-033F-4959-917E-A3A51E56EDE9}" destId="{CC2186A1-58CB-4491-8C13-24104BC9132F}" srcOrd="0" destOrd="0" presId="urn:microsoft.com/office/officeart/2005/8/layout/chevron1"/>
    <dgm:cxn modelId="{71B2F405-C36C-4975-AB94-C30A93AB05A9}" type="presOf" srcId="{27669FAB-893E-4B93-99A2-EF52D2AF875D}" destId="{30889B53-2489-4D20-9B41-A967E891E45A}" srcOrd="0" destOrd="0" presId="urn:microsoft.com/office/officeart/2005/8/layout/chevron1"/>
    <dgm:cxn modelId="{4478245C-2DC5-4A49-831A-CCC54AACA580}" srcId="{9DC1BD99-0BDE-4E3F-9B6C-64F0CAB87C40}" destId="{3CDA40F7-63CD-4BF7-A987-2049C02D0BB2}" srcOrd="0" destOrd="0" parTransId="{5F8828A8-2FD6-48A4-A2F4-1CD44689F847}" sibTransId="{D458199D-4AB2-4873-84E4-9C997ED2FC66}"/>
    <dgm:cxn modelId="{1EDDF9F1-6A4D-40F8-87B2-69362718ACE0}" type="presOf" srcId="{90D001F4-9F2D-4E56-B1C1-0EC82F116FDD}" destId="{197DD628-80A9-4C0F-B030-72D08A67A55B}" srcOrd="0" destOrd="0" presId="urn:microsoft.com/office/officeart/2005/8/layout/chevron1"/>
    <dgm:cxn modelId="{41F119CA-E354-47A3-82A6-7DF2CB6F15CD}" type="presOf" srcId="{9DC1BD99-0BDE-4E3F-9B6C-64F0CAB87C40}" destId="{DC58308E-074A-4E72-9377-5E8509C4DAFC}" srcOrd="0" destOrd="0" presId="urn:microsoft.com/office/officeart/2005/8/layout/chevron1"/>
    <dgm:cxn modelId="{F5F2D9D0-5401-4448-8ADC-553C2DD6B441}" srcId="{9DC1BD99-0BDE-4E3F-9B6C-64F0CAB87C40}" destId="{90D001F4-9F2D-4E56-B1C1-0EC82F116FDD}" srcOrd="3" destOrd="0" parTransId="{E0D27DAB-197A-4D60-800A-53773E7B69A0}" sibTransId="{40D4A2EE-A4FB-4516-8A46-DBF390AE442C}"/>
    <dgm:cxn modelId="{1B3FA8F1-8C30-45B5-BA8B-6F2E72FFF297}" srcId="{9DC1BD99-0BDE-4E3F-9B6C-64F0CAB87C40}" destId="{D5290267-033F-4959-917E-A3A51E56EDE9}" srcOrd="2" destOrd="0" parTransId="{EF828CB1-270E-43D1-8256-3B57554C7DA0}" sibTransId="{7F303579-B606-4B55-ABCA-A6D8D57FC2FB}"/>
    <dgm:cxn modelId="{1B71E8AF-998E-4F8A-8ED5-F67653564D06}" type="presOf" srcId="{3CDA40F7-63CD-4BF7-A987-2049C02D0BB2}" destId="{165C0E05-B72C-428D-B160-F725492A1664}" srcOrd="0" destOrd="0" presId="urn:microsoft.com/office/officeart/2005/8/layout/chevron1"/>
    <dgm:cxn modelId="{9858FCE3-67C3-410A-AD0C-9E8F5A2B763A}" type="presParOf" srcId="{DC58308E-074A-4E72-9377-5E8509C4DAFC}" destId="{165C0E05-B72C-428D-B160-F725492A1664}" srcOrd="0" destOrd="0" presId="urn:microsoft.com/office/officeart/2005/8/layout/chevron1"/>
    <dgm:cxn modelId="{EC304E05-9F01-4871-8B8B-C9B60DC93750}" type="presParOf" srcId="{DC58308E-074A-4E72-9377-5E8509C4DAFC}" destId="{FC40AD2B-6310-47CD-8A3E-1135A08EE1AC}" srcOrd="1" destOrd="0" presId="urn:microsoft.com/office/officeart/2005/8/layout/chevron1"/>
    <dgm:cxn modelId="{AC3F8A70-5FC3-4564-B35E-9D316757A1ED}" type="presParOf" srcId="{DC58308E-074A-4E72-9377-5E8509C4DAFC}" destId="{30889B53-2489-4D20-9B41-A967E891E45A}" srcOrd="2" destOrd="0" presId="urn:microsoft.com/office/officeart/2005/8/layout/chevron1"/>
    <dgm:cxn modelId="{C2E98A27-DCD0-4FAF-8D2F-3798343274BE}" type="presParOf" srcId="{DC58308E-074A-4E72-9377-5E8509C4DAFC}" destId="{7297990F-6970-4F19-8520-09969A48DE85}" srcOrd="3" destOrd="0" presId="urn:microsoft.com/office/officeart/2005/8/layout/chevron1"/>
    <dgm:cxn modelId="{F07D7DD7-4D87-4B17-9FC6-CDC107605969}" type="presParOf" srcId="{DC58308E-074A-4E72-9377-5E8509C4DAFC}" destId="{CC2186A1-58CB-4491-8C13-24104BC9132F}" srcOrd="4" destOrd="0" presId="urn:microsoft.com/office/officeart/2005/8/layout/chevron1"/>
    <dgm:cxn modelId="{A0F20831-865D-4BB7-9C83-7D0CECAFC541}" type="presParOf" srcId="{DC58308E-074A-4E72-9377-5E8509C4DAFC}" destId="{018C4421-8ABA-4A9D-A83F-CE290C0821C3}" srcOrd="5" destOrd="0" presId="urn:microsoft.com/office/officeart/2005/8/layout/chevron1"/>
    <dgm:cxn modelId="{3563837C-DDE4-4F15-B798-0E0DF5E1A727}" type="presParOf" srcId="{DC58308E-074A-4E72-9377-5E8509C4DAFC}" destId="{197DD628-80A9-4C0F-B030-72D08A67A55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2E5615-DF4F-4B2C-9044-0BB1D0B484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73D5B5-F1BA-4632-84C7-8A1A52EA4FCE}">
      <dgm:prSet phldrT="[Texte]"/>
      <dgm:spPr/>
      <dgm:t>
        <a:bodyPr/>
        <a:lstStyle/>
        <a:p>
          <a:r>
            <a:rPr lang="fr-FR" dirty="0"/>
            <a:t>Orienté Clé-valeur</a:t>
          </a:r>
        </a:p>
      </dgm:t>
    </dgm:pt>
    <dgm:pt modelId="{7EADBD29-84BC-4025-9F66-68C32B400937}" type="parTrans" cxnId="{CE5F2B17-46FB-4A0B-83B4-E52296DDB879}">
      <dgm:prSet/>
      <dgm:spPr/>
      <dgm:t>
        <a:bodyPr/>
        <a:lstStyle/>
        <a:p>
          <a:endParaRPr lang="fr-FR"/>
        </a:p>
      </dgm:t>
    </dgm:pt>
    <dgm:pt modelId="{CF77D4F0-52B5-495A-84C7-40D7571CA72E}" type="sibTrans" cxnId="{CE5F2B17-46FB-4A0B-83B4-E52296DDB879}">
      <dgm:prSet/>
      <dgm:spPr/>
      <dgm:t>
        <a:bodyPr/>
        <a:lstStyle/>
        <a:p>
          <a:endParaRPr lang="fr-FR"/>
        </a:p>
      </dgm:t>
    </dgm:pt>
    <dgm:pt modelId="{69A36CD8-5967-4037-9572-AC222F2DCBA5}">
      <dgm:prSet phldrT="[Texte]"/>
      <dgm:spPr/>
      <dgm:t>
        <a:bodyPr/>
        <a:lstStyle/>
        <a:p>
          <a:r>
            <a:rPr lang="fr-FR" dirty="0"/>
            <a:t>Orienté – colonne</a:t>
          </a:r>
        </a:p>
      </dgm:t>
    </dgm:pt>
    <dgm:pt modelId="{0DCD31AB-A4FD-470E-A132-AEB4ADF08ACE}" type="parTrans" cxnId="{D5CAD7A8-23B3-4687-B466-DB3FB631613F}">
      <dgm:prSet/>
      <dgm:spPr/>
      <dgm:t>
        <a:bodyPr/>
        <a:lstStyle/>
        <a:p>
          <a:endParaRPr lang="fr-FR"/>
        </a:p>
      </dgm:t>
    </dgm:pt>
    <dgm:pt modelId="{0572660B-0CD4-4256-9D1C-EC5B8B9B6512}" type="sibTrans" cxnId="{D5CAD7A8-23B3-4687-B466-DB3FB631613F}">
      <dgm:prSet/>
      <dgm:spPr/>
      <dgm:t>
        <a:bodyPr/>
        <a:lstStyle/>
        <a:p>
          <a:endParaRPr lang="fr-FR"/>
        </a:p>
      </dgm:t>
    </dgm:pt>
    <dgm:pt modelId="{DFB357C8-88ED-40D9-B176-8D91E61A0F38}">
      <dgm:prSet phldrT="[Texte]"/>
      <dgm:spPr/>
      <dgm:t>
        <a:bodyPr/>
        <a:lstStyle/>
        <a:p>
          <a:r>
            <a:rPr lang="fr-FR" dirty="0"/>
            <a:t>Orienté- document</a:t>
          </a:r>
        </a:p>
      </dgm:t>
    </dgm:pt>
    <dgm:pt modelId="{5D64581B-2EBE-4DE5-9511-6ADC9E0083DB}" type="parTrans" cxnId="{269F32A5-7C98-44EA-829B-090FC8A5B57F}">
      <dgm:prSet/>
      <dgm:spPr/>
      <dgm:t>
        <a:bodyPr/>
        <a:lstStyle/>
        <a:p>
          <a:endParaRPr lang="fr-FR"/>
        </a:p>
      </dgm:t>
    </dgm:pt>
    <dgm:pt modelId="{06FCA6E0-2FBB-4F7F-92E5-C603FB888A23}" type="sibTrans" cxnId="{269F32A5-7C98-44EA-829B-090FC8A5B57F}">
      <dgm:prSet/>
      <dgm:spPr/>
      <dgm:t>
        <a:bodyPr/>
        <a:lstStyle/>
        <a:p>
          <a:endParaRPr lang="fr-FR"/>
        </a:p>
      </dgm:t>
    </dgm:pt>
    <dgm:pt modelId="{9FD65C92-A013-4134-A687-5526E1A1B0B6}">
      <dgm:prSet phldrT="[Texte]"/>
      <dgm:spPr/>
      <dgm:t>
        <a:bodyPr/>
        <a:lstStyle/>
        <a:p>
          <a:r>
            <a:rPr lang="fr-FR" dirty="0"/>
            <a:t>Orienté – graph</a:t>
          </a:r>
        </a:p>
      </dgm:t>
    </dgm:pt>
    <dgm:pt modelId="{CA0D6823-846E-48C3-B44A-A83AA88BCC33}" type="parTrans" cxnId="{5988EBD3-4368-42DB-B52D-E5E20116FFC7}">
      <dgm:prSet/>
      <dgm:spPr/>
      <dgm:t>
        <a:bodyPr/>
        <a:lstStyle/>
        <a:p>
          <a:endParaRPr lang="fr-FR"/>
        </a:p>
      </dgm:t>
    </dgm:pt>
    <dgm:pt modelId="{AE5C3917-76B0-4B10-A1A5-6B444E9DB0DF}" type="sibTrans" cxnId="{5988EBD3-4368-42DB-B52D-E5E20116FFC7}">
      <dgm:prSet/>
      <dgm:spPr/>
      <dgm:t>
        <a:bodyPr/>
        <a:lstStyle/>
        <a:p>
          <a:endParaRPr lang="fr-FR"/>
        </a:p>
      </dgm:t>
    </dgm:pt>
    <dgm:pt modelId="{7554FAE6-7697-44D7-9FEE-174EF16CD95E}">
      <dgm:prSet phldrT="[Texte]"/>
      <dgm:spPr/>
      <dgm:t>
        <a:bodyPr/>
        <a:lstStyle/>
        <a:p>
          <a:r>
            <a:rPr lang="fr-FR" dirty="0"/>
            <a:t>Redis</a:t>
          </a:r>
        </a:p>
      </dgm:t>
    </dgm:pt>
    <dgm:pt modelId="{AF483358-AAD8-4108-B75F-B706BB9EE88B}" type="parTrans" cxnId="{6AACC6D3-E082-4909-B92A-04C010907C82}">
      <dgm:prSet/>
      <dgm:spPr/>
      <dgm:t>
        <a:bodyPr/>
        <a:lstStyle/>
        <a:p>
          <a:endParaRPr lang="fr-FR"/>
        </a:p>
      </dgm:t>
    </dgm:pt>
    <dgm:pt modelId="{0C428830-B232-4623-99DE-98DC05ADB98E}" type="sibTrans" cxnId="{6AACC6D3-E082-4909-B92A-04C010907C82}">
      <dgm:prSet/>
      <dgm:spPr/>
      <dgm:t>
        <a:bodyPr/>
        <a:lstStyle/>
        <a:p>
          <a:endParaRPr lang="fr-FR"/>
        </a:p>
      </dgm:t>
    </dgm:pt>
    <dgm:pt modelId="{E645CB96-8191-4ECA-9F25-90D51DD1DD88}">
      <dgm:prSet phldrT="[Texte]"/>
      <dgm:spPr/>
      <dgm:t>
        <a:bodyPr/>
        <a:lstStyle/>
        <a:p>
          <a:r>
            <a:rPr lang="fr-FR" dirty="0"/>
            <a:t>Cassandra</a:t>
          </a:r>
        </a:p>
      </dgm:t>
    </dgm:pt>
    <dgm:pt modelId="{16753926-30D7-4A3A-9318-5CD9E6B11414}" type="parTrans" cxnId="{FF8C81E4-DA6A-474A-8965-AF6F57C9D4B9}">
      <dgm:prSet/>
      <dgm:spPr/>
      <dgm:t>
        <a:bodyPr/>
        <a:lstStyle/>
        <a:p>
          <a:endParaRPr lang="fr-FR"/>
        </a:p>
      </dgm:t>
    </dgm:pt>
    <dgm:pt modelId="{068201EE-200A-4A75-8BED-D1143974AE4C}" type="sibTrans" cxnId="{FF8C81E4-DA6A-474A-8965-AF6F57C9D4B9}">
      <dgm:prSet/>
      <dgm:spPr/>
      <dgm:t>
        <a:bodyPr/>
        <a:lstStyle/>
        <a:p>
          <a:endParaRPr lang="fr-FR"/>
        </a:p>
      </dgm:t>
    </dgm:pt>
    <dgm:pt modelId="{E0C23F4C-B686-4C15-A69F-267930440D04}">
      <dgm:prSet phldrT="[Texte]"/>
      <dgm:spPr/>
      <dgm:t>
        <a:bodyPr/>
        <a:lstStyle/>
        <a:p>
          <a:r>
            <a:rPr lang="fr-FR" dirty="0"/>
            <a:t>HBASE</a:t>
          </a:r>
        </a:p>
      </dgm:t>
    </dgm:pt>
    <dgm:pt modelId="{4DCC81CA-3EDA-41D3-968E-2CC7EE8601BD}" type="parTrans" cxnId="{96AD5A9C-1F81-4033-8ABF-59DEB6254369}">
      <dgm:prSet/>
      <dgm:spPr/>
      <dgm:t>
        <a:bodyPr/>
        <a:lstStyle/>
        <a:p>
          <a:endParaRPr lang="fr-FR"/>
        </a:p>
      </dgm:t>
    </dgm:pt>
    <dgm:pt modelId="{77CCD030-E457-4FEE-9FAA-F4AF2309D87F}" type="sibTrans" cxnId="{96AD5A9C-1F81-4033-8ABF-59DEB6254369}">
      <dgm:prSet/>
      <dgm:spPr/>
      <dgm:t>
        <a:bodyPr/>
        <a:lstStyle/>
        <a:p>
          <a:endParaRPr lang="fr-FR"/>
        </a:p>
      </dgm:t>
    </dgm:pt>
    <dgm:pt modelId="{DA79155E-F5F8-4738-81F4-81B6935C3CC3}">
      <dgm:prSet phldrT="[Texte]"/>
      <dgm:spPr/>
      <dgm:t>
        <a:bodyPr/>
        <a:lstStyle/>
        <a:p>
          <a:r>
            <a:rPr lang="fr-FR" dirty="0"/>
            <a:t>MongoDB</a:t>
          </a:r>
        </a:p>
      </dgm:t>
    </dgm:pt>
    <dgm:pt modelId="{46EB590C-CFA2-4F48-92D1-8B3CA350E3C0}" type="parTrans" cxnId="{B40153D9-9DAC-4B33-993C-500D4DB07CDF}">
      <dgm:prSet/>
      <dgm:spPr/>
      <dgm:t>
        <a:bodyPr/>
        <a:lstStyle/>
        <a:p>
          <a:endParaRPr lang="fr-FR"/>
        </a:p>
      </dgm:t>
    </dgm:pt>
    <dgm:pt modelId="{083AC839-020A-40CC-879A-5B200F0478C7}" type="sibTrans" cxnId="{B40153D9-9DAC-4B33-993C-500D4DB07CDF}">
      <dgm:prSet/>
      <dgm:spPr/>
      <dgm:t>
        <a:bodyPr/>
        <a:lstStyle/>
        <a:p>
          <a:endParaRPr lang="fr-FR"/>
        </a:p>
      </dgm:t>
    </dgm:pt>
    <dgm:pt modelId="{77D64C88-971F-460B-8FFE-8775E1C54C6A}">
      <dgm:prSet phldrT="[Texte]"/>
      <dgm:spPr/>
      <dgm:t>
        <a:bodyPr/>
        <a:lstStyle/>
        <a:p>
          <a:r>
            <a:rPr lang="fr-FR" dirty="0"/>
            <a:t>Neo4J</a:t>
          </a:r>
        </a:p>
      </dgm:t>
    </dgm:pt>
    <dgm:pt modelId="{2016B544-8A99-4E77-94F9-AD592C50A442}" type="parTrans" cxnId="{B8749A9C-61F6-49B3-9B4D-93789B3BDC3D}">
      <dgm:prSet/>
      <dgm:spPr/>
      <dgm:t>
        <a:bodyPr/>
        <a:lstStyle/>
        <a:p>
          <a:endParaRPr lang="fr-FR"/>
        </a:p>
      </dgm:t>
    </dgm:pt>
    <dgm:pt modelId="{B3D268BE-BCFC-442D-9272-70DA5C0CC626}" type="sibTrans" cxnId="{B8749A9C-61F6-49B3-9B4D-93789B3BDC3D}">
      <dgm:prSet/>
      <dgm:spPr/>
      <dgm:t>
        <a:bodyPr/>
        <a:lstStyle/>
        <a:p>
          <a:endParaRPr lang="fr-FR"/>
        </a:p>
      </dgm:t>
    </dgm:pt>
    <dgm:pt modelId="{64B9388D-2CA9-43A2-A932-8F27ABD7CB3F}">
      <dgm:prSet phldrT="[Texte]"/>
      <dgm:spPr/>
      <dgm:t>
        <a:bodyPr/>
        <a:lstStyle/>
        <a:p>
          <a:r>
            <a:rPr lang="fr-FR" dirty="0"/>
            <a:t>ElasticSearch</a:t>
          </a:r>
        </a:p>
      </dgm:t>
    </dgm:pt>
    <dgm:pt modelId="{7523DB0A-749B-4489-9A53-BA94C996240F}" type="parTrans" cxnId="{9D04D04D-E3BF-4590-B9F3-AD5C37705C46}">
      <dgm:prSet/>
      <dgm:spPr/>
      <dgm:t>
        <a:bodyPr/>
        <a:lstStyle/>
        <a:p>
          <a:endParaRPr lang="fr-FR"/>
        </a:p>
      </dgm:t>
    </dgm:pt>
    <dgm:pt modelId="{F57953ED-A133-4602-BDB0-06B7966E2651}" type="sibTrans" cxnId="{9D04D04D-E3BF-4590-B9F3-AD5C37705C46}">
      <dgm:prSet/>
      <dgm:spPr/>
      <dgm:t>
        <a:bodyPr/>
        <a:lstStyle/>
        <a:p>
          <a:endParaRPr lang="fr-FR"/>
        </a:p>
      </dgm:t>
    </dgm:pt>
    <dgm:pt modelId="{BA6333F2-5913-4224-8B08-BF94BE164E78}">
      <dgm:prSet phldrT="[Texte]"/>
      <dgm:spPr/>
      <dgm:t>
        <a:bodyPr/>
        <a:lstStyle/>
        <a:p>
          <a:r>
            <a:rPr lang="fr-FR" dirty="0"/>
            <a:t>coucheBase</a:t>
          </a:r>
        </a:p>
      </dgm:t>
    </dgm:pt>
    <dgm:pt modelId="{B0043C58-481B-4601-83C1-E6331F45EBCF}" type="parTrans" cxnId="{5D7BB343-B228-4AD0-A0CB-D393A2BF045E}">
      <dgm:prSet/>
      <dgm:spPr/>
      <dgm:t>
        <a:bodyPr/>
        <a:lstStyle/>
        <a:p>
          <a:endParaRPr lang="fr-FR"/>
        </a:p>
      </dgm:t>
    </dgm:pt>
    <dgm:pt modelId="{E6AE829F-5503-4FF9-B395-E2F2F101FE7A}" type="sibTrans" cxnId="{5D7BB343-B228-4AD0-A0CB-D393A2BF045E}">
      <dgm:prSet/>
      <dgm:spPr/>
      <dgm:t>
        <a:bodyPr/>
        <a:lstStyle/>
        <a:p>
          <a:endParaRPr lang="fr-FR"/>
        </a:p>
      </dgm:t>
    </dgm:pt>
    <dgm:pt modelId="{46659265-F694-4D44-8A5F-8B3C06DB97A3}">
      <dgm:prSet phldrT="[Texte]"/>
      <dgm:spPr/>
      <dgm:t>
        <a:bodyPr/>
        <a:lstStyle/>
        <a:p>
          <a:r>
            <a:rPr lang="fr-FR" dirty="0"/>
            <a:t>OrientDB</a:t>
          </a:r>
        </a:p>
      </dgm:t>
    </dgm:pt>
    <dgm:pt modelId="{620C8FDE-08CD-4310-9D83-2D17E3E74CED}" type="parTrans" cxnId="{4DAC7A50-1F7C-4FF0-A857-0C9C153B0C9C}">
      <dgm:prSet/>
      <dgm:spPr/>
      <dgm:t>
        <a:bodyPr/>
        <a:lstStyle/>
        <a:p>
          <a:endParaRPr lang="fr-FR"/>
        </a:p>
      </dgm:t>
    </dgm:pt>
    <dgm:pt modelId="{124B1DD4-92B2-4A81-9010-CFB6BE8852F8}" type="sibTrans" cxnId="{4DAC7A50-1F7C-4FF0-A857-0C9C153B0C9C}">
      <dgm:prSet/>
      <dgm:spPr/>
      <dgm:t>
        <a:bodyPr/>
        <a:lstStyle/>
        <a:p>
          <a:endParaRPr lang="fr-FR"/>
        </a:p>
      </dgm:t>
    </dgm:pt>
    <dgm:pt modelId="{F15E3B7A-C778-4325-8B4E-AF14DAD1B542}">
      <dgm:prSet phldrT="[Texte]"/>
      <dgm:spPr/>
      <dgm:t>
        <a:bodyPr/>
        <a:lstStyle/>
        <a:p>
          <a:r>
            <a:rPr lang="fr-FR" dirty="0" smtClean="0"/>
            <a:t>Riak</a:t>
          </a:r>
          <a:endParaRPr lang="fr-FR" dirty="0"/>
        </a:p>
      </dgm:t>
    </dgm:pt>
    <dgm:pt modelId="{965C2F34-2909-410D-AA10-6001729B1CF3}" type="parTrans" cxnId="{2B3608CB-A874-4643-A77C-947EF8B6326D}">
      <dgm:prSet/>
      <dgm:spPr/>
      <dgm:t>
        <a:bodyPr/>
        <a:lstStyle/>
        <a:p>
          <a:endParaRPr lang="fr-FR"/>
        </a:p>
      </dgm:t>
    </dgm:pt>
    <dgm:pt modelId="{C43B2B70-FA22-4A9F-BBAA-77DA009C3B50}" type="sibTrans" cxnId="{2B3608CB-A874-4643-A77C-947EF8B6326D}">
      <dgm:prSet/>
      <dgm:spPr/>
      <dgm:t>
        <a:bodyPr/>
        <a:lstStyle/>
        <a:p>
          <a:endParaRPr lang="fr-FR"/>
        </a:p>
      </dgm:t>
    </dgm:pt>
    <dgm:pt modelId="{7FFC0963-E21C-4771-B90E-8E7BD75A1EEE}" type="pres">
      <dgm:prSet presAssocID="{AE2E5615-DF4F-4B2C-9044-0BB1D0B484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A481654-B708-4766-A79C-50337A80240C}" type="pres">
      <dgm:prSet presAssocID="{A473D5B5-F1BA-4632-84C7-8A1A52EA4FCE}" presName="composite" presStyleCnt="0"/>
      <dgm:spPr/>
    </dgm:pt>
    <dgm:pt modelId="{01D68AF6-7B92-4722-AD96-EF3EAA6DF89D}" type="pres">
      <dgm:prSet presAssocID="{A473D5B5-F1BA-4632-84C7-8A1A52EA4FC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860BD3-4564-4BED-9634-F14B93DD3269}" type="pres">
      <dgm:prSet presAssocID="{A473D5B5-F1BA-4632-84C7-8A1A52EA4FC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C0DEF1-1DA5-40C0-8751-6A1D9ADC6100}" type="pres">
      <dgm:prSet presAssocID="{CF77D4F0-52B5-495A-84C7-40D7571CA72E}" presName="space" presStyleCnt="0"/>
      <dgm:spPr/>
    </dgm:pt>
    <dgm:pt modelId="{3200C195-4340-464A-8AD9-DA56BC9EFD5B}" type="pres">
      <dgm:prSet presAssocID="{69A36CD8-5967-4037-9572-AC222F2DCBA5}" presName="composite" presStyleCnt="0"/>
      <dgm:spPr/>
    </dgm:pt>
    <dgm:pt modelId="{04BD3279-2E87-4AC3-B5F3-0F293594F071}" type="pres">
      <dgm:prSet presAssocID="{69A36CD8-5967-4037-9572-AC222F2DCB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AABFF6-0389-47F4-9999-80310BC94A28}" type="pres">
      <dgm:prSet presAssocID="{69A36CD8-5967-4037-9572-AC222F2DCB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EF383F-67B6-446C-905C-22BF83AB8696}" type="pres">
      <dgm:prSet presAssocID="{0572660B-0CD4-4256-9D1C-EC5B8B9B6512}" presName="space" presStyleCnt="0"/>
      <dgm:spPr/>
    </dgm:pt>
    <dgm:pt modelId="{C22AB191-EE8B-4298-A2C4-C8C721D54249}" type="pres">
      <dgm:prSet presAssocID="{DFB357C8-88ED-40D9-B176-8D91E61A0F38}" presName="composite" presStyleCnt="0"/>
      <dgm:spPr/>
    </dgm:pt>
    <dgm:pt modelId="{D921273B-07AB-457E-AF1A-ED8BF3F3B3AA}" type="pres">
      <dgm:prSet presAssocID="{DFB357C8-88ED-40D9-B176-8D91E61A0F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FB0791-9BE4-478C-91B4-24A8721D8FD6}" type="pres">
      <dgm:prSet presAssocID="{DFB357C8-88ED-40D9-B176-8D91E61A0F3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A5F27F-30A8-46F3-BFB9-F1D7190C53AB}" type="pres">
      <dgm:prSet presAssocID="{06FCA6E0-2FBB-4F7F-92E5-C603FB888A23}" presName="space" presStyleCnt="0"/>
      <dgm:spPr/>
    </dgm:pt>
    <dgm:pt modelId="{A83DB4F4-C7ED-44CE-8CC1-9A3FBCFF0AAE}" type="pres">
      <dgm:prSet presAssocID="{9FD65C92-A013-4134-A687-5526E1A1B0B6}" presName="composite" presStyleCnt="0"/>
      <dgm:spPr/>
    </dgm:pt>
    <dgm:pt modelId="{DB89CB61-3911-4584-90EB-7221B97F5F31}" type="pres">
      <dgm:prSet presAssocID="{9FD65C92-A013-4134-A687-5526E1A1B0B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0517C6-5572-4126-A0FF-C9EE082D9A57}" type="pres">
      <dgm:prSet presAssocID="{9FD65C92-A013-4134-A687-5526E1A1B0B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05F4A6E-D0CB-4686-9DDC-FF6F45C2CD56}" type="presOf" srcId="{AE2E5615-DF4F-4B2C-9044-0BB1D0B484EB}" destId="{7FFC0963-E21C-4771-B90E-8E7BD75A1EEE}" srcOrd="0" destOrd="0" presId="urn:microsoft.com/office/officeart/2005/8/layout/hList1"/>
    <dgm:cxn modelId="{0C7ECE30-4482-4A7B-8DE9-AC48EA218B8A}" type="presOf" srcId="{77D64C88-971F-460B-8FFE-8775E1C54C6A}" destId="{190517C6-5572-4126-A0FF-C9EE082D9A57}" srcOrd="0" destOrd="0" presId="urn:microsoft.com/office/officeart/2005/8/layout/hList1"/>
    <dgm:cxn modelId="{B8749A9C-61F6-49B3-9B4D-93789B3BDC3D}" srcId="{9FD65C92-A013-4134-A687-5526E1A1B0B6}" destId="{77D64C88-971F-460B-8FFE-8775E1C54C6A}" srcOrd="0" destOrd="0" parTransId="{2016B544-8A99-4E77-94F9-AD592C50A442}" sibTransId="{B3D268BE-BCFC-442D-9272-70DA5C0CC626}"/>
    <dgm:cxn modelId="{CE5F2B17-46FB-4A0B-83B4-E52296DDB879}" srcId="{AE2E5615-DF4F-4B2C-9044-0BB1D0B484EB}" destId="{A473D5B5-F1BA-4632-84C7-8A1A52EA4FCE}" srcOrd="0" destOrd="0" parTransId="{7EADBD29-84BC-4025-9F66-68C32B400937}" sibTransId="{CF77D4F0-52B5-495A-84C7-40D7571CA72E}"/>
    <dgm:cxn modelId="{5988EBD3-4368-42DB-B52D-E5E20116FFC7}" srcId="{AE2E5615-DF4F-4B2C-9044-0BB1D0B484EB}" destId="{9FD65C92-A013-4134-A687-5526E1A1B0B6}" srcOrd="3" destOrd="0" parTransId="{CA0D6823-846E-48C3-B44A-A83AA88BCC33}" sibTransId="{AE5C3917-76B0-4B10-A1A5-6B444E9DB0DF}"/>
    <dgm:cxn modelId="{DA82C16C-8137-4883-891B-EC46B8CDFED6}" type="presOf" srcId="{46659265-F694-4D44-8A5F-8B3C06DB97A3}" destId="{190517C6-5572-4126-A0FF-C9EE082D9A57}" srcOrd="0" destOrd="1" presId="urn:microsoft.com/office/officeart/2005/8/layout/hList1"/>
    <dgm:cxn modelId="{D5CAD7A8-23B3-4687-B466-DB3FB631613F}" srcId="{AE2E5615-DF4F-4B2C-9044-0BB1D0B484EB}" destId="{69A36CD8-5967-4037-9572-AC222F2DCBA5}" srcOrd="1" destOrd="0" parTransId="{0DCD31AB-A4FD-470E-A132-AEB4ADF08ACE}" sibTransId="{0572660B-0CD4-4256-9D1C-EC5B8B9B6512}"/>
    <dgm:cxn modelId="{30CD3C78-F37E-4ACC-BF17-00B89956172A}" type="presOf" srcId="{7554FAE6-7697-44D7-9FEE-174EF16CD95E}" destId="{6E860BD3-4564-4BED-9634-F14B93DD3269}" srcOrd="0" destOrd="0" presId="urn:microsoft.com/office/officeart/2005/8/layout/hList1"/>
    <dgm:cxn modelId="{2FFE7FB4-5A0B-40AF-9324-471DB22597DA}" type="presOf" srcId="{9FD65C92-A013-4134-A687-5526E1A1B0B6}" destId="{DB89CB61-3911-4584-90EB-7221B97F5F31}" srcOrd="0" destOrd="0" presId="urn:microsoft.com/office/officeart/2005/8/layout/hList1"/>
    <dgm:cxn modelId="{805E9DC3-7989-4312-8EF5-0C25C9E37EE8}" type="presOf" srcId="{BA6333F2-5913-4224-8B08-BF94BE164E78}" destId="{A4FB0791-9BE4-478C-91B4-24A8721D8FD6}" srcOrd="0" destOrd="1" presId="urn:microsoft.com/office/officeart/2005/8/layout/hList1"/>
    <dgm:cxn modelId="{269F32A5-7C98-44EA-829B-090FC8A5B57F}" srcId="{AE2E5615-DF4F-4B2C-9044-0BB1D0B484EB}" destId="{DFB357C8-88ED-40D9-B176-8D91E61A0F38}" srcOrd="2" destOrd="0" parTransId="{5D64581B-2EBE-4DE5-9511-6ADC9E0083DB}" sibTransId="{06FCA6E0-2FBB-4F7F-92E5-C603FB888A23}"/>
    <dgm:cxn modelId="{0C748B32-6873-4AE0-8BBD-B6F330F9F2C9}" type="presOf" srcId="{F15E3B7A-C778-4325-8B4E-AF14DAD1B542}" destId="{6E860BD3-4564-4BED-9634-F14B93DD3269}" srcOrd="0" destOrd="1" presId="urn:microsoft.com/office/officeart/2005/8/layout/hList1"/>
    <dgm:cxn modelId="{9D04D04D-E3BF-4590-B9F3-AD5C37705C46}" srcId="{69A36CD8-5967-4037-9572-AC222F2DCBA5}" destId="{64B9388D-2CA9-43A2-A932-8F27ABD7CB3F}" srcOrd="2" destOrd="0" parTransId="{7523DB0A-749B-4489-9A53-BA94C996240F}" sibTransId="{F57953ED-A133-4602-BDB0-06B7966E2651}"/>
    <dgm:cxn modelId="{5D7BB343-B228-4AD0-A0CB-D393A2BF045E}" srcId="{DFB357C8-88ED-40D9-B176-8D91E61A0F38}" destId="{BA6333F2-5913-4224-8B08-BF94BE164E78}" srcOrd="1" destOrd="0" parTransId="{B0043C58-481B-4601-83C1-E6331F45EBCF}" sibTransId="{E6AE829F-5503-4FF9-B395-E2F2F101FE7A}"/>
    <dgm:cxn modelId="{2B3608CB-A874-4643-A77C-947EF8B6326D}" srcId="{A473D5B5-F1BA-4632-84C7-8A1A52EA4FCE}" destId="{F15E3B7A-C778-4325-8B4E-AF14DAD1B542}" srcOrd="1" destOrd="0" parTransId="{965C2F34-2909-410D-AA10-6001729B1CF3}" sibTransId="{C43B2B70-FA22-4A9F-BBAA-77DA009C3B50}"/>
    <dgm:cxn modelId="{EA3AF1FB-7892-436D-8375-A0098A6B81D5}" type="presOf" srcId="{DA79155E-F5F8-4738-81F4-81B6935C3CC3}" destId="{A4FB0791-9BE4-478C-91B4-24A8721D8FD6}" srcOrd="0" destOrd="0" presId="urn:microsoft.com/office/officeart/2005/8/layout/hList1"/>
    <dgm:cxn modelId="{031D0340-46CC-4AA5-8F35-E21817300EC3}" type="presOf" srcId="{E0C23F4C-B686-4C15-A69F-267930440D04}" destId="{65AABFF6-0389-47F4-9999-80310BC94A28}" srcOrd="0" destOrd="1" presId="urn:microsoft.com/office/officeart/2005/8/layout/hList1"/>
    <dgm:cxn modelId="{E98BFBC8-53E0-427E-8DF3-594A2C871C93}" type="presOf" srcId="{64B9388D-2CA9-43A2-A932-8F27ABD7CB3F}" destId="{65AABFF6-0389-47F4-9999-80310BC94A28}" srcOrd="0" destOrd="2" presId="urn:microsoft.com/office/officeart/2005/8/layout/hList1"/>
    <dgm:cxn modelId="{96AD5A9C-1F81-4033-8ABF-59DEB6254369}" srcId="{69A36CD8-5967-4037-9572-AC222F2DCBA5}" destId="{E0C23F4C-B686-4C15-A69F-267930440D04}" srcOrd="1" destOrd="0" parTransId="{4DCC81CA-3EDA-41D3-968E-2CC7EE8601BD}" sibTransId="{77CCD030-E457-4FEE-9FAA-F4AF2309D87F}"/>
    <dgm:cxn modelId="{D3F672BA-8667-4C82-92D5-1113F44F9A3C}" type="presOf" srcId="{69A36CD8-5967-4037-9572-AC222F2DCBA5}" destId="{04BD3279-2E87-4AC3-B5F3-0F293594F071}" srcOrd="0" destOrd="0" presId="urn:microsoft.com/office/officeart/2005/8/layout/hList1"/>
    <dgm:cxn modelId="{4627794B-3ADB-4894-B165-579768241799}" type="presOf" srcId="{A473D5B5-F1BA-4632-84C7-8A1A52EA4FCE}" destId="{01D68AF6-7B92-4722-AD96-EF3EAA6DF89D}" srcOrd="0" destOrd="0" presId="urn:microsoft.com/office/officeart/2005/8/layout/hList1"/>
    <dgm:cxn modelId="{B40153D9-9DAC-4B33-993C-500D4DB07CDF}" srcId="{DFB357C8-88ED-40D9-B176-8D91E61A0F38}" destId="{DA79155E-F5F8-4738-81F4-81B6935C3CC3}" srcOrd="0" destOrd="0" parTransId="{46EB590C-CFA2-4F48-92D1-8B3CA350E3C0}" sibTransId="{083AC839-020A-40CC-879A-5B200F0478C7}"/>
    <dgm:cxn modelId="{2D65BF73-B719-43C4-A0E1-52163A15AA74}" type="presOf" srcId="{DFB357C8-88ED-40D9-B176-8D91E61A0F38}" destId="{D921273B-07AB-457E-AF1A-ED8BF3F3B3AA}" srcOrd="0" destOrd="0" presId="urn:microsoft.com/office/officeart/2005/8/layout/hList1"/>
    <dgm:cxn modelId="{4DAC7A50-1F7C-4FF0-A857-0C9C153B0C9C}" srcId="{9FD65C92-A013-4134-A687-5526E1A1B0B6}" destId="{46659265-F694-4D44-8A5F-8B3C06DB97A3}" srcOrd="1" destOrd="0" parTransId="{620C8FDE-08CD-4310-9D83-2D17E3E74CED}" sibTransId="{124B1DD4-92B2-4A81-9010-CFB6BE8852F8}"/>
    <dgm:cxn modelId="{FF8C81E4-DA6A-474A-8965-AF6F57C9D4B9}" srcId="{69A36CD8-5967-4037-9572-AC222F2DCBA5}" destId="{E645CB96-8191-4ECA-9F25-90D51DD1DD88}" srcOrd="0" destOrd="0" parTransId="{16753926-30D7-4A3A-9318-5CD9E6B11414}" sibTransId="{068201EE-200A-4A75-8BED-D1143974AE4C}"/>
    <dgm:cxn modelId="{A406B7E7-765D-4C06-A8A3-AE3E3ADD945D}" type="presOf" srcId="{E645CB96-8191-4ECA-9F25-90D51DD1DD88}" destId="{65AABFF6-0389-47F4-9999-80310BC94A28}" srcOrd="0" destOrd="0" presId="urn:microsoft.com/office/officeart/2005/8/layout/hList1"/>
    <dgm:cxn modelId="{6AACC6D3-E082-4909-B92A-04C010907C82}" srcId="{A473D5B5-F1BA-4632-84C7-8A1A52EA4FCE}" destId="{7554FAE6-7697-44D7-9FEE-174EF16CD95E}" srcOrd="0" destOrd="0" parTransId="{AF483358-AAD8-4108-B75F-B706BB9EE88B}" sibTransId="{0C428830-B232-4623-99DE-98DC05ADB98E}"/>
    <dgm:cxn modelId="{DD8275F9-5AB9-4805-B95F-6BECD4C36125}" type="presParOf" srcId="{7FFC0963-E21C-4771-B90E-8E7BD75A1EEE}" destId="{0A481654-B708-4766-A79C-50337A80240C}" srcOrd="0" destOrd="0" presId="urn:microsoft.com/office/officeart/2005/8/layout/hList1"/>
    <dgm:cxn modelId="{7E17EA53-A08D-4F4C-BDDE-F22B0BC0471A}" type="presParOf" srcId="{0A481654-B708-4766-A79C-50337A80240C}" destId="{01D68AF6-7B92-4722-AD96-EF3EAA6DF89D}" srcOrd="0" destOrd="0" presId="urn:microsoft.com/office/officeart/2005/8/layout/hList1"/>
    <dgm:cxn modelId="{9BEABFC5-B025-468B-95B9-04818CE019B3}" type="presParOf" srcId="{0A481654-B708-4766-A79C-50337A80240C}" destId="{6E860BD3-4564-4BED-9634-F14B93DD3269}" srcOrd="1" destOrd="0" presId="urn:microsoft.com/office/officeart/2005/8/layout/hList1"/>
    <dgm:cxn modelId="{D298A40C-1E05-4C2C-97EC-83A0D7196667}" type="presParOf" srcId="{7FFC0963-E21C-4771-B90E-8E7BD75A1EEE}" destId="{F4C0DEF1-1DA5-40C0-8751-6A1D9ADC6100}" srcOrd="1" destOrd="0" presId="urn:microsoft.com/office/officeart/2005/8/layout/hList1"/>
    <dgm:cxn modelId="{7F1428F6-57D6-4FF6-A8F2-0CBB4382BF71}" type="presParOf" srcId="{7FFC0963-E21C-4771-B90E-8E7BD75A1EEE}" destId="{3200C195-4340-464A-8AD9-DA56BC9EFD5B}" srcOrd="2" destOrd="0" presId="urn:microsoft.com/office/officeart/2005/8/layout/hList1"/>
    <dgm:cxn modelId="{EC737453-012E-412B-A911-97E963AABF35}" type="presParOf" srcId="{3200C195-4340-464A-8AD9-DA56BC9EFD5B}" destId="{04BD3279-2E87-4AC3-B5F3-0F293594F071}" srcOrd="0" destOrd="0" presId="urn:microsoft.com/office/officeart/2005/8/layout/hList1"/>
    <dgm:cxn modelId="{448CAB4E-0E23-4199-BB2B-58A79649BE50}" type="presParOf" srcId="{3200C195-4340-464A-8AD9-DA56BC9EFD5B}" destId="{65AABFF6-0389-47F4-9999-80310BC94A28}" srcOrd="1" destOrd="0" presId="urn:microsoft.com/office/officeart/2005/8/layout/hList1"/>
    <dgm:cxn modelId="{A4F0BEBA-E9A3-4F57-BB2D-0C0EA42D4DC5}" type="presParOf" srcId="{7FFC0963-E21C-4771-B90E-8E7BD75A1EEE}" destId="{B3EF383F-67B6-446C-905C-22BF83AB8696}" srcOrd="3" destOrd="0" presId="urn:microsoft.com/office/officeart/2005/8/layout/hList1"/>
    <dgm:cxn modelId="{6E661E8C-55F6-4FA2-AA7A-242217753A20}" type="presParOf" srcId="{7FFC0963-E21C-4771-B90E-8E7BD75A1EEE}" destId="{C22AB191-EE8B-4298-A2C4-C8C721D54249}" srcOrd="4" destOrd="0" presId="urn:microsoft.com/office/officeart/2005/8/layout/hList1"/>
    <dgm:cxn modelId="{2A02F974-E992-41A9-AB3B-0D32B3ACC48E}" type="presParOf" srcId="{C22AB191-EE8B-4298-A2C4-C8C721D54249}" destId="{D921273B-07AB-457E-AF1A-ED8BF3F3B3AA}" srcOrd="0" destOrd="0" presId="urn:microsoft.com/office/officeart/2005/8/layout/hList1"/>
    <dgm:cxn modelId="{1ABFAD74-926F-472A-9318-37CAC19C23AF}" type="presParOf" srcId="{C22AB191-EE8B-4298-A2C4-C8C721D54249}" destId="{A4FB0791-9BE4-478C-91B4-24A8721D8FD6}" srcOrd="1" destOrd="0" presId="urn:microsoft.com/office/officeart/2005/8/layout/hList1"/>
    <dgm:cxn modelId="{D87C51E9-6A3D-4740-9A2E-430BF6DA20E0}" type="presParOf" srcId="{7FFC0963-E21C-4771-B90E-8E7BD75A1EEE}" destId="{1FA5F27F-30A8-46F3-BFB9-F1D7190C53AB}" srcOrd="5" destOrd="0" presId="urn:microsoft.com/office/officeart/2005/8/layout/hList1"/>
    <dgm:cxn modelId="{0CEC3F44-A7F2-49E4-B65A-C37BA0FF8731}" type="presParOf" srcId="{7FFC0963-E21C-4771-B90E-8E7BD75A1EEE}" destId="{A83DB4F4-C7ED-44CE-8CC1-9A3FBCFF0AAE}" srcOrd="6" destOrd="0" presId="urn:microsoft.com/office/officeart/2005/8/layout/hList1"/>
    <dgm:cxn modelId="{4E0803E9-3F02-49F9-ADB8-FBD282185E63}" type="presParOf" srcId="{A83DB4F4-C7ED-44CE-8CC1-9A3FBCFF0AAE}" destId="{DB89CB61-3911-4584-90EB-7221B97F5F31}" srcOrd="0" destOrd="0" presId="urn:microsoft.com/office/officeart/2005/8/layout/hList1"/>
    <dgm:cxn modelId="{D809A3CF-2059-4680-AA10-C07C2E00DC49}" type="presParOf" srcId="{A83DB4F4-C7ED-44CE-8CC1-9A3FBCFF0AAE}" destId="{190517C6-5572-4126-A0FF-C9EE082D9A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B1047-F713-4285-85FF-2BEAEA822F03}">
      <dsp:nvSpPr>
        <dsp:cNvPr id="0" name=""/>
        <dsp:cNvSpPr/>
      </dsp:nvSpPr>
      <dsp:spPr>
        <a:xfrm>
          <a:off x="0" y="371709"/>
          <a:ext cx="3000374" cy="18002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Clustering</a:t>
          </a:r>
        </a:p>
      </dsp:txBody>
      <dsp:txXfrm>
        <a:off x="0" y="371709"/>
        <a:ext cx="3000374" cy="1800225"/>
      </dsp:txXfrm>
    </dsp:sp>
    <dsp:sp modelId="{2174C46D-0F44-415B-B426-FA6434B07F9A}">
      <dsp:nvSpPr>
        <dsp:cNvPr id="0" name=""/>
        <dsp:cNvSpPr/>
      </dsp:nvSpPr>
      <dsp:spPr>
        <a:xfrm>
          <a:off x="3300412" y="371709"/>
          <a:ext cx="3000374" cy="18002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Open source</a:t>
          </a:r>
        </a:p>
      </dsp:txBody>
      <dsp:txXfrm>
        <a:off x="3300412" y="371709"/>
        <a:ext cx="3000374" cy="1800225"/>
      </dsp:txXfrm>
    </dsp:sp>
    <dsp:sp modelId="{7869A07D-90F3-4261-88D2-8CE126D68EAE}">
      <dsp:nvSpPr>
        <dsp:cNvPr id="0" name=""/>
        <dsp:cNvSpPr/>
      </dsp:nvSpPr>
      <dsp:spPr>
        <a:xfrm>
          <a:off x="6600824" y="371709"/>
          <a:ext cx="3000374" cy="18002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Scalabilité</a:t>
          </a:r>
        </a:p>
      </dsp:txBody>
      <dsp:txXfrm>
        <a:off x="6600824" y="371709"/>
        <a:ext cx="3000374" cy="1800225"/>
      </dsp:txXfrm>
    </dsp:sp>
    <dsp:sp modelId="{5A799456-6D24-4F85-B6DB-2E3706B0E12D}">
      <dsp:nvSpPr>
        <dsp:cNvPr id="0" name=""/>
        <dsp:cNvSpPr/>
      </dsp:nvSpPr>
      <dsp:spPr>
        <a:xfrm>
          <a:off x="1650206" y="2471972"/>
          <a:ext cx="3000374" cy="18002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Pas de schéma</a:t>
          </a:r>
        </a:p>
      </dsp:txBody>
      <dsp:txXfrm>
        <a:off x="1650206" y="2471972"/>
        <a:ext cx="3000374" cy="1800225"/>
      </dsp:txXfrm>
    </dsp:sp>
    <dsp:sp modelId="{8E0AE7F0-87FE-4FC7-8185-67BF01BF2259}">
      <dsp:nvSpPr>
        <dsp:cNvPr id="0" name=""/>
        <dsp:cNvSpPr/>
      </dsp:nvSpPr>
      <dsp:spPr>
        <a:xfrm>
          <a:off x="4950618" y="2471972"/>
          <a:ext cx="3000374" cy="18002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Performance</a:t>
          </a:r>
        </a:p>
      </dsp:txBody>
      <dsp:txXfrm>
        <a:off x="4950618" y="2471972"/>
        <a:ext cx="3000374" cy="1800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0E05-B72C-428D-B160-F725492A1664}">
      <dsp:nvSpPr>
        <dsp:cNvPr id="0" name=""/>
        <dsp:cNvSpPr/>
      </dsp:nvSpPr>
      <dsp:spPr>
        <a:xfrm>
          <a:off x="4900" y="539814"/>
          <a:ext cx="2852644" cy="11410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Initialisation</a:t>
          </a:r>
        </a:p>
      </dsp:txBody>
      <dsp:txXfrm>
        <a:off x="575429" y="539814"/>
        <a:ext cx="1711587" cy="1141057"/>
      </dsp:txXfrm>
    </dsp:sp>
    <dsp:sp modelId="{30889B53-2489-4D20-9B41-A967E891E45A}">
      <dsp:nvSpPr>
        <dsp:cNvPr id="0" name=""/>
        <dsp:cNvSpPr/>
      </dsp:nvSpPr>
      <dsp:spPr>
        <a:xfrm>
          <a:off x="2572280" y="539814"/>
          <a:ext cx="2852644" cy="11410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Map</a:t>
          </a:r>
        </a:p>
      </dsp:txBody>
      <dsp:txXfrm>
        <a:off x="3142809" y="539814"/>
        <a:ext cx="1711587" cy="1141057"/>
      </dsp:txXfrm>
    </dsp:sp>
    <dsp:sp modelId="{CC2186A1-58CB-4491-8C13-24104BC9132F}">
      <dsp:nvSpPr>
        <dsp:cNvPr id="0" name=""/>
        <dsp:cNvSpPr/>
      </dsp:nvSpPr>
      <dsp:spPr>
        <a:xfrm>
          <a:off x="5139660" y="539814"/>
          <a:ext cx="2852644" cy="11410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Regroupement ( shuffle)</a:t>
          </a:r>
        </a:p>
      </dsp:txBody>
      <dsp:txXfrm>
        <a:off x="5710189" y="539814"/>
        <a:ext cx="1711587" cy="1141057"/>
      </dsp:txXfrm>
    </dsp:sp>
    <dsp:sp modelId="{197DD628-80A9-4C0F-B030-72D08A67A55B}">
      <dsp:nvSpPr>
        <dsp:cNvPr id="0" name=""/>
        <dsp:cNvSpPr/>
      </dsp:nvSpPr>
      <dsp:spPr>
        <a:xfrm>
          <a:off x="7707040" y="539814"/>
          <a:ext cx="2852644" cy="11410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Reduce</a:t>
          </a:r>
        </a:p>
      </dsp:txBody>
      <dsp:txXfrm>
        <a:off x="8277569" y="539814"/>
        <a:ext cx="1711587" cy="1141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68AF6-7B92-4722-AD96-EF3EAA6DF89D}">
      <dsp:nvSpPr>
        <dsp:cNvPr id="0" name=""/>
        <dsp:cNvSpPr/>
      </dsp:nvSpPr>
      <dsp:spPr>
        <a:xfrm>
          <a:off x="3953" y="1026551"/>
          <a:ext cx="2377306" cy="857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/>
            <a:t>Orienté Clé-valeur</a:t>
          </a:r>
        </a:p>
      </dsp:txBody>
      <dsp:txXfrm>
        <a:off x="3953" y="1026551"/>
        <a:ext cx="2377306" cy="857110"/>
      </dsp:txXfrm>
    </dsp:sp>
    <dsp:sp modelId="{6E860BD3-4564-4BED-9634-F14B93DD3269}">
      <dsp:nvSpPr>
        <dsp:cNvPr id="0" name=""/>
        <dsp:cNvSpPr/>
      </dsp:nvSpPr>
      <dsp:spPr>
        <a:xfrm>
          <a:off x="3953" y="1883661"/>
          <a:ext cx="2377306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Redis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Riak</a:t>
          </a:r>
          <a:endParaRPr lang="fr-FR" sz="2500" kern="1200" dirty="0"/>
        </a:p>
      </dsp:txBody>
      <dsp:txXfrm>
        <a:off x="3953" y="1883661"/>
        <a:ext cx="2377306" cy="1441125"/>
      </dsp:txXfrm>
    </dsp:sp>
    <dsp:sp modelId="{04BD3279-2E87-4AC3-B5F3-0F293594F071}">
      <dsp:nvSpPr>
        <dsp:cNvPr id="0" name=""/>
        <dsp:cNvSpPr/>
      </dsp:nvSpPr>
      <dsp:spPr>
        <a:xfrm>
          <a:off x="2714082" y="1026551"/>
          <a:ext cx="2377306" cy="857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/>
            <a:t>Orienté – colonne</a:t>
          </a:r>
        </a:p>
      </dsp:txBody>
      <dsp:txXfrm>
        <a:off x="2714082" y="1026551"/>
        <a:ext cx="2377306" cy="857110"/>
      </dsp:txXfrm>
    </dsp:sp>
    <dsp:sp modelId="{65AABFF6-0389-47F4-9999-80310BC94A28}">
      <dsp:nvSpPr>
        <dsp:cNvPr id="0" name=""/>
        <dsp:cNvSpPr/>
      </dsp:nvSpPr>
      <dsp:spPr>
        <a:xfrm>
          <a:off x="2714082" y="1883661"/>
          <a:ext cx="2377306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Cassandra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HBASE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ElasticSearch</a:t>
          </a:r>
        </a:p>
      </dsp:txBody>
      <dsp:txXfrm>
        <a:off x="2714082" y="1883661"/>
        <a:ext cx="2377306" cy="1441125"/>
      </dsp:txXfrm>
    </dsp:sp>
    <dsp:sp modelId="{D921273B-07AB-457E-AF1A-ED8BF3F3B3AA}">
      <dsp:nvSpPr>
        <dsp:cNvPr id="0" name=""/>
        <dsp:cNvSpPr/>
      </dsp:nvSpPr>
      <dsp:spPr>
        <a:xfrm>
          <a:off x="5424211" y="1026551"/>
          <a:ext cx="2377306" cy="857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/>
            <a:t>Orienté- document</a:t>
          </a:r>
        </a:p>
      </dsp:txBody>
      <dsp:txXfrm>
        <a:off x="5424211" y="1026551"/>
        <a:ext cx="2377306" cy="857110"/>
      </dsp:txXfrm>
    </dsp:sp>
    <dsp:sp modelId="{A4FB0791-9BE4-478C-91B4-24A8721D8FD6}">
      <dsp:nvSpPr>
        <dsp:cNvPr id="0" name=""/>
        <dsp:cNvSpPr/>
      </dsp:nvSpPr>
      <dsp:spPr>
        <a:xfrm>
          <a:off x="5424211" y="1883661"/>
          <a:ext cx="2377306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MongoDB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coucheBase</a:t>
          </a:r>
        </a:p>
      </dsp:txBody>
      <dsp:txXfrm>
        <a:off x="5424211" y="1883661"/>
        <a:ext cx="2377306" cy="1441125"/>
      </dsp:txXfrm>
    </dsp:sp>
    <dsp:sp modelId="{DB89CB61-3911-4584-90EB-7221B97F5F31}">
      <dsp:nvSpPr>
        <dsp:cNvPr id="0" name=""/>
        <dsp:cNvSpPr/>
      </dsp:nvSpPr>
      <dsp:spPr>
        <a:xfrm>
          <a:off x="8134340" y="1026551"/>
          <a:ext cx="2377306" cy="857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/>
            <a:t>Orienté – graph</a:t>
          </a:r>
        </a:p>
      </dsp:txBody>
      <dsp:txXfrm>
        <a:off x="8134340" y="1026551"/>
        <a:ext cx="2377306" cy="857110"/>
      </dsp:txXfrm>
    </dsp:sp>
    <dsp:sp modelId="{190517C6-5572-4126-A0FF-C9EE082D9A57}">
      <dsp:nvSpPr>
        <dsp:cNvPr id="0" name=""/>
        <dsp:cNvSpPr/>
      </dsp:nvSpPr>
      <dsp:spPr>
        <a:xfrm>
          <a:off x="8134340" y="1883661"/>
          <a:ext cx="2377306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Neo4J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OrientDB</a:t>
          </a:r>
        </a:p>
      </dsp:txBody>
      <dsp:txXfrm>
        <a:off x="8134340" y="1883661"/>
        <a:ext cx="2377306" cy="144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D7352-E09C-4FA9-B73C-C696F253D633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8CB06-AB95-4F2F-AE6A-451575DD6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23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movies/_search?q=fields.actors:Harrison%20ford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localhost:9200/movies/_search?q=actors=Harrison%20Ford%20AND%20fields.plot:Jones%20AND%20-fields.plot:Nazis" TargetMode="External"/><Relationship Id="rId5" Type="http://schemas.openxmlformats.org/officeDocument/2006/relationships/hyperlink" Target="http://localhost:9200/movies/_search?q=Star+Wars" TargetMode="External"/><Relationship Id="rId4" Type="http://schemas.openxmlformats.org/officeDocument/2006/relationships/hyperlink" Target="http://localhost:9200/movies/_search?q=fields.actors:Harrison%20ford%20AND%20fields.directors:George%20Luca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2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3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0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75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Utilisation</a:t>
            </a:r>
            <a:r>
              <a:rPr lang="fr-FR" baseline="0" dirty="0"/>
              <a:t> de l’approche MapReduce pour créer b index inversé, la phase de normalisation enlève la ponctuation </a:t>
            </a:r>
          </a:p>
          <a:p>
            <a:r>
              <a:rPr lang="fr-FR" baseline="0" dirty="0"/>
              <a:t>Les stops </a:t>
            </a:r>
            <a:r>
              <a:rPr lang="fr-FR" baseline="0" dirty="0" err="1"/>
              <a:t>words</a:t>
            </a:r>
            <a:r>
              <a:rPr lang="fr-FR" baseline="0" dirty="0"/>
              <a:t> … et convertis en </a:t>
            </a:r>
            <a:r>
              <a:rPr lang="fr-FR" baseline="0" dirty="0" err="1"/>
              <a:t>miniscule</a:t>
            </a:r>
            <a:endParaRPr lang="fr-FR" baseline="0" dirty="0"/>
          </a:p>
          <a:p>
            <a:r>
              <a:rPr lang="fr-FR" baseline="0" dirty="0" err="1"/>
              <a:t>Laphase</a:t>
            </a:r>
            <a:r>
              <a:rPr lang="fr-FR" baseline="0" dirty="0"/>
              <a:t> </a:t>
            </a:r>
            <a:r>
              <a:rPr lang="fr-FR" baseline="0" dirty="0" err="1"/>
              <a:t>Map</a:t>
            </a:r>
            <a:r>
              <a:rPr lang="fr-FR" baseline="0" dirty="0"/>
              <a:t> produit des paires de clé valeur constitué du mot et de don index </a:t>
            </a:r>
          </a:p>
          <a:p>
            <a:r>
              <a:rPr lang="fr-FR" baseline="0" dirty="0"/>
              <a:t>La phase shuffle trie les paires de </a:t>
            </a:r>
            <a:r>
              <a:rPr lang="fr-FR" baseline="0" dirty="0" err="1"/>
              <a:t>clées</a:t>
            </a:r>
            <a:r>
              <a:rPr lang="fr-FR" baseline="0" dirty="0"/>
              <a:t>/valeur et la phase </a:t>
            </a:r>
            <a:r>
              <a:rPr lang="fr-FR" baseline="0" dirty="0" err="1"/>
              <a:t>reduce</a:t>
            </a:r>
            <a:r>
              <a:rPr lang="fr-FR" baseline="0" dirty="0"/>
              <a:t> regroupe dans un fichier de sortie l’ensemble des index.</a:t>
            </a:r>
          </a:p>
          <a:p>
            <a:r>
              <a:rPr lang="fr-FR" baseline="0" dirty="0"/>
              <a:t>C’est part cette approche conceptuelle que Google arrive à gérer le </a:t>
            </a:r>
            <a:r>
              <a:rPr lang="fr-FR" baseline="0" dirty="0" err="1"/>
              <a:t>prb</a:t>
            </a:r>
            <a:r>
              <a:rPr lang="fr-FR" baseline="0" dirty="0"/>
              <a:t> d’indexation des pages web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73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Déporte une grande partie de la complexité sur la couche de l’application elle </a:t>
            </a:r>
            <a:r>
              <a:rPr lang="fr-FR" dirty="0" smtClean="0"/>
              <a:t>même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1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37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84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6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bases de données relationnel, type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Avec les bases relationnelle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parle de garanties ACID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une garantie que les transactions sont atomiques, cohérentes, isolées et durables — principe ACID (Atomic, Consistent, Independant, Durable)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assure qu'une transaction se fait au complet ou pas du tout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cohérentes: assure que chaque transaction amènera le système d'un état valide à un autre état valide.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Independant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Toute transaction doit	 s'exécuter comme si elle était la seule sur le système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Assure que lorsqu'une transaction a été confirmée, elle demeure enregistrée même à la suite d'une panne d'électricité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Expliquer c’est quoi une transaction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possibilité de mettre en œuvre des requêtes complexes (croisement multiple des données)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 fait du nombres d’années d’existence, un large support est disponible et il existe également de fortes communautés.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9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0352" lvl="1" indent="0">
              <a:buNone/>
            </a:pPr>
            <a:r>
              <a:rPr lang="fr-FR" dirty="0">
                <a:hlinkClick r:id="rId3"/>
              </a:rPr>
              <a:t>http://localhost:9200/movies/_search?q=fields.actors:Harrison%20ford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http://localhost:9200/movies/_search?q=fields.actors:Harrison%20ford%20AND%20fields.directors:George%20Lucas</a:t>
            </a:r>
            <a:endParaRPr lang="fr-FR" u="sng" dirty="0">
              <a:hlinkClick r:id="rId5"/>
            </a:endParaRPr>
          </a:p>
          <a:p>
            <a:r>
              <a:rPr lang="fr-FR" dirty="0">
                <a:hlinkClick r:id="rId6"/>
              </a:rPr>
              <a:t>http://localhost:9200/movies/_search?q=actors=Harrison%20Ford%20AND%20fields.plot:Jones%20AND%20-fields.plot:Nazis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7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19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02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Inconvénients :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modification du modèle établi peut être couteuse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L’évolutivité des performances est privilégiée de manière verticale (augmentation des ressources du serveur) bien qu’une évolutivité horizontale soit possible, cette dernière reste plus coûteuse (environnement type cluster)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 un très grand volume de données (centaines-milliers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Teraoctets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le modèle peut atteindre des limites en terme de performance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certains éditeurs, le prix de licence est élevé.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91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62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Single Point of Failure.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30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avons vu les propriété</a:t>
            </a:r>
            <a:r>
              <a:rPr lang="fr-FR" baseline="0" dirty="0" smtClean="0"/>
              <a:t> ACID en base de données relationnelle.</a:t>
            </a:r>
          </a:p>
          <a:p>
            <a:r>
              <a:rPr lang="fr-FR" baseline="0" dirty="0" smtClean="0"/>
              <a:t>Mais dés qu’on devient un distribué on ne peut plus assurer les 4 propriété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016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Quoi qu’il arrive il y a aucune solution/base qui peut assurer plus de 2</a:t>
            </a:r>
            <a:r>
              <a:rPr lang="fr-FR" baseline="0" dirty="0" smtClean="0"/>
              <a:t> propriété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36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96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CB06-AB95-4F2F-AE6A-451575DD6DA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23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4B5FDB-97BB-48D0-98AC-4BEC08B79755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18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04B2-4A03-456F-A538-2189CDCB3B96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2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0EB-20A7-4B45-9FC2-BC54F3467112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4A06-C771-4806-A934-CBBCD6EC70F8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EF6A2E-0580-443B-8551-544B84574B2B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6037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EA4F-77CA-47F5-9EDA-89BB1D1CE05B}" type="datetime1">
              <a:rPr lang="fr-FR" smtClean="0"/>
              <a:t>04/11/2019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47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BEC3-C061-48AA-A90C-6F90F024AFEB}" type="datetime1">
              <a:rPr lang="fr-FR" smtClean="0"/>
              <a:t>04/11/2019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7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7875-C979-4D44-9541-CA2DBF7639B6}" type="datetime1">
              <a:rPr lang="fr-FR" smtClean="0"/>
              <a:t>04/11/2019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3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6870-E224-4929-8218-536A27202AFB}" type="datetime1">
              <a:rPr lang="fr-FR" smtClean="0"/>
              <a:t>04/11/2019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5DC2E-E2E8-4AD7-82EC-978A6EEA36E0}" type="datetime1">
              <a:rPr lang="fr-FR" smtClean="0"/>
              <a:t>04/11/2019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NOSQL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4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2A5F8-1D76-400F-8F31-A8D36CEC2399}" type="datetime1">
              <a:rPr lang="fr-FR" smtClean="0"/>
              <a:t>04/11/2019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2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23A7BB-0063-4558-A218-536525DD3561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96A3C1-2392-4355-B05A-5B0356F2040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8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aradigme" TargetMode="External"/><Relationship Id="rId2" Type="http://schemas.openxmlformats.org/officeDocument/2006/relationships/hyperlink" Target="https://fr.wikipedia.org/wiki/Syst%C3%A8me_de_gestion_de_base_de_donn%C3%A9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Base_de_donn%C3%A9es_relationnel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eb-errahmouni/mongodb/blob/master/movies.jso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method/cursor.forEa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" TargetMode="External"/><Relationship Id="rId2" Type="http://schemas.openxmlformats.org/officeDocument/2006/relationships/hyperlink" Target="https://www.elastic.co/fr/downloads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movies/movie/_search" TargetMode="External"/><Relationship Id="rId2" Type="http://schemas.openxmlformats.org/officeDocument/2006/relationships/hyperlink" Target="https://curl.haxx.se/download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movies2/_search?q=Star+Wa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movies/_search?q=Star+Wa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200/movies/_search?q=fields.title:Star%20war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fr/downloads/kiban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fr/products/logstash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Zineb.errahmouni@gmail.com" TargetMode="External"/><Relationship Id="rId2" Type="http://schemas.openxmlformats.org/officeDocument/2006/relationships/hyperlink" Target="https://github.com/zineb-errahmouni/mongod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974" y="3193960"/>
            <a:ext cx="10410423" cy="975576"/>
          </a:xfrm>
        </p:spPr>
        <p:txBody>
          <a:bodyPr>
            <a:normAutofit fontScale="90000"/>
          </a:bodyPr>
          <a:lstStyle/>
          <a:p>
            <a:r>
              <a:rPr lang="fr-FR" sz="7200" dirty="0"/>
              <a:t>Les Bases de données NOSQL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84056" y="5190185"/>
            <a:ext cx="4846749" cy="46685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Zineb ERRAHMOUNI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3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fr-FR" dirty="0"/>
              <a:t>Grandes volumétrie : SGBDR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554872"/>
            <a:ext cx="9601200" cy="4483072"/>
          </a:xfrm>
        </p:spPr>
        <p:txBody>
          <a:bodyPr/>
          <a:lstStyle/>
          <a:p>
            <a:r>
              <a:rPr lang="fr-FR" dirty="0"/>
              <a:t>Pour répondre au besoin de stocker et traiter une grande volumétrie de données : </a:t>
            </a:r>
          </a:p>
          <a:p>
            <a:pPr lvl="1"/>
            <a:r>
              <a:rPr lang="fr-FR" dirty="0"/>
              <a:t>BIG SERVER </a:t>
            </a:r>
          </a:p>
          <a:p>
            <a:pPr lvl="1"/>
            <a:r>
              <a:rPr lang="fr-FR" dirty="0"/>
              <a:t>Très couteux </a:t>
            </a:r>
          </a:p>
          <a:p>
            <a:pPr lvl="1"/>
            <a:r>
              <a:rPr lang="fr-FR" dirty="0"/>
              <a:t>La base de données et le serveur sont considérés comme un Single Point of Failure (SPOF)</a:t>
            </a:r>
          </a:p>
          <a:p>
            <a:pPr marL="530352" lvl="1" indent="0">
              <a:buNone/>
            </a:pPr>
            <a:r>
              <a:rPr lang="fr-FR" b="1" dirty="0"/>
              <a:t>Very BIG Server</a:t>
            </a:r>
          </a:p>
          <a:p>
            <a:pPr marL="530352" lvl="1" indent="0">
              <a:buNone/>
            </a:pPr>
            <a:endParaRPr lang="fr-FR" b="1" dirty="0"/>
          </a:p>
          <a:p>
            <a:pPr marL="530352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959429" y="3904342"/>
            <a:ext cx="3526971" cy="229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491514" y="3904342"/>
            <a:ext cx="1016047" cy="229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server1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38848" y="3904342"/>
            <a:ext cx="1023076" cy="229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server2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35336" y="3904342"/>
            <a:ext cx="1024008" cy="229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server3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31824" y="3904342"/>
            <a:ext cx="972174" cy="229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server4</a:t>
            </a:r>
          </a:p>
        </p:txBody>
      </p:sp>
      <p:sp>
        <p:nvSpPr>
          <p:cNvPr id="15" name="Organigramme : Disque magnétique 14"/>
          <p:cNvSpPr/>
          <p:nvPr/>
        </p:nvSpPr>
        <p:spPr>
          <a:xfrm>
            <a:off x="2322615" y="3955142"/>
            <a:ext cx="2798430" cy="219165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emi-tour 20"/>
          <p:cNvSpPr/>
          <p:nvPr/>
        </p:nvSpPr>
        <p:spPr>
          <a:xfrm>
            <a:off x="5161873" y="3169585"/>
            <a:ext cx="2476975" cy="653142"/>
          </a:xfrm>
          <a:prstGeom prst="utur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Organigramme : Disque magnétique 21"/>
          <p:cNvSpPr/>
          <p:nvPr/>
        </p:nvSpPr>
        <p:spPr>
          <a:xfrm>
            <a:off x="6999537" y="4238169"/>
            <a:ext cx="3421720" cy="162560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55060"/>
            <a:ext cx="9601200" cy="909536"/>
          </a:xfrm>
        </p:spPr>
        <p:txBody>
          <a:bodyPr/>
          <a:lstStyle/>
          <a:p>
            <a:r>
              <a:rPr lang="fr-FR" dirty="0"/>
              <a:t>Scalabilité horizontale et verticale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595336"/>
            <a:ext cx="5072743" cy="4272064"/>
          </a:xfrm>
        </p:spPr>
        <p:txBody>
          <a:bodyPr/>
          <a:lstStyle/>
          <a:p>
            <a:r>
              <a:rPr lang="fr-FR" dirty="0"/>
              <a:t>Scalabilité (to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changer de dimension</a:t>
            </a:r>
            <a:r>
              <a:rPr lang="fr-FR" dirty="0"/>
              <a:t>)</a:t>
            </a:r>
          </a:p>
          <a:p>
            <a:r>
              <a:rPr lang="fr-FR" b="1" dirty="0"/>
              <a:t>La scalabilité verticale </a:t>
            </a:r>
            <a:r>
              <a:rPr lang="fr-FR" dirty="0"/>
              <a:t>:  vise à accroître la capacité d'une ressource hardware de manière unitaire (augmenter la RAM, Processeurs )</a:t>
            </a:r>
          </a:p>
          <a:p>
            <a:r>
              <a:rPr lang="fr-FR" b="1" dirty="0"/>
              <a:t>La scalabilité horizontale </a:t>
            </a:r>
            <a:r>
              <a:rPr lang="fr-FR" dirty="0"/>
              <a:t>: Elle permet de développer le nombre de ressources hardware en rajoutant, par exemple, des instances de serveurs d'applications additionnelles (petites machines)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71" y="1264596"/>
            <a:ext cx="504144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des systèmes distribuées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9346" y="1274538"/>
            <a:ext cx="10515600" cy="4592862"/>
          </a:xfrm>
        </p:spPr>
        <p:txBody>
          <a:bodyPr/>
          <a:lstStyle/>
          <a:p>
            <a:r>
              <a:rPr lang="fr-FR" dirty="0" smtClean="0"/>
              <a:t>Dans une architecture distribuée : </a:t>
            </a:r>
          </a:p>
          <a:p>
            <a:pPr lvl="1"/>
            <a:r>
              <a:rPr lang="fr-FR" dirty="0" smtClean="0"/>
              <a:t>Les bases de données n’est plus le point d’intégration</a:t>
            </a:r>
          </a:p>
          <a:p>
            <a:pPr lvl="1"/>
            <a:r>
              <a:rPr lang="fr-FR" dirty="0" smtClean="0"/>
              <a:t>Les applications deviennent multi-protocole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NOSQL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371600" y="1249251"/>
            <a:ext cx="9601200" cy="461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65172" y="2847494"/>
            <a:ext cx="1300766" cy="8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ApplicationA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97529" y="2847494"/>
            <a:ext cx="1300766" cy="8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B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529887" y="2847494"/>
            <a:ext cx="1300766" cy="8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C</a:t>
            </a:r>
            <a:endParaRPr lang="fr-FR" dirty="0"/>
          </a:p>
        </p:txBody>
      </p:sp>
      <p:sp>
        <p:nvSpPr>
          <p:cNvPr id="10" name="Trapèze 9"/>
          <p:cNvSpPr/>
          <p:nvPr/>
        </p:nvSpPr>
        <p:spPr>
          <a:xfrm>
            <a:off x="3166095" y="3859751"/>
            <a:ext cx="1098919" cy="41856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11" name="Trapèze 10"/>
          <p:cNvSpPr/>
          <p:nvPr/>
        </p:nvSpPr>
        <p:spPr>
          <a:xfrm>
            <a:off x="4982432" y="3859751"/>
            <a:ext cx="1098919" cy="41856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12" name="Trapèze 11"/>
          <p:cNvSpPr/>
          <p:nvPr/>
        </p:nvSpPr>
        <p:spPr>
          <a:xfrm>
            <a:off x="6731734" y="3859751"/>
            <a:ext cx="1098919" cy="41856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3198754" y="4741950"/>
            <a:ext cx="1094705" cy="101743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7285486" y="3675458"/>
            <a:ext cx="0" cy="18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2"/>
            <a:endCxn id="13" idx="1"/>
          </p:cNvCxnSpPr>
          <p:nvPr/>
        </p:nvCxnSpPr>
        <p:spPr>
          <a:xfrm>
            <a:off x="3715555" y="4278311"/>
            <a:ext cx="30552" cy="4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Disque magnétique 16"/>
          <p:cNvSpPr/>
          <p:nvPr/>
        </p:nvSpPr>
        <p:spPr>
          <a:xfrm>
            <a:off x="5069763" y="4758292"/>
            <a:ext cx="1094705" cy="101743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9" name="Organigramme : Disque magnétique 18"/>
          <p:cNvSpPr/>
          <p:nvPr/>
        </p:nvSpPr>
        <p:spPr>
          <a:xfrm>
            <a:off x="6735948" y="4787398"/>
            <a:ext cx="1094705" cy="101743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cxnSp>
        <p:nvCxnSpPr>
          <p:cNvPr id="21" name="Connecteur droit 20"/>
          <p:cNvCxnSpPr>
            <a:endCxn id="10" idx="0"/>
          </p:cNvCxnSpPr>
          <p:nvPr/>
        </p:nvCxnSpPr>
        <p:spPr>
          <a:xfrm>
            <a:off x="3685002" y="3677710"/>
            <a:ext cx="30553" cy="18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</p:cNvCxnSpPr>
          <p:nvPr/>
        </p:nvCxnSpPr>
        <p:spPr>
          <a:xfrm>
            <a:off x="5531892" y="4278311"/>
            <a:ext cx="15275" cy="47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2" idx="2"/>
          </p:cNvCxnSpPr>
          <p:nvPr/>
        </p:nvCxnSpPr>
        <p:spPr>
          <a:xfrm flipH="1">
            <a:off x="7281193" y="4278311"/>
            <a:ext cx="1" cy="55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8" idx="2"/>
            <a:endCxn id="11" idx="0"/>
          </p:cNvCxnSpPr>
          <p:nvPr/>
        </p:nvCxnSpPr>
        <p:spPr>
          <a:xfrm>
            <a:off x="5447912" y="3675460"/>
            <a:ext cx="83980" cy="18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7" idx="3"/>
            <a:endCxn id="8" idx="1"/>
          </p:cNvCxnSpPr>
          <p:nvPr/>
        </p:nvCxnSpPr>
        <p:spPr>
          <a:xfrm>
            <a:off x="4365938" y="3261477"/>
            <a:ext cx="431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6081351" y="3261477"/>
            <a:ext cx="431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35150"/>
            <a:ext cx="9601200" cy="899914"/>
          </a:xfrm>
        </p:spPr>
        <p:txBody>
          <a:bodyPr/>
          <a:lstStyle/>
          <a:p>
            <a:pPr algn="ctr"/>
            <a:r>
              <a:rPr lang="fr-FR" dirty="0" smtClean="0"/>
              <a:t>Théorème de CAP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035064"/>
            <a:ext cx="10312400" cy="492397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Dans toute base de données, vous ne pouvez</a:t>
            </a:r>
          </a:p>
          <a:p>
            <a:pPr marL="0" indent="0">
              <a:buNone/>
            </a:pPr>
            <a:r>
              <a:rPr lang="fr-FR" dirty="0"/>
              <a:t> respecter au plus que 2 propriétés </a:t>
            </a:r>
          </a:p>
          <a:p>
            <a:pPr marL="0" indent="0">
              <a:buNone/>
            </a:pPr>
            <a:r>
              <a:rPr lang="fr-FR" dirty="0"/>
              <a:t>Parmi  :</a:t>
            </a:r>
          </a:p>
          <a:p>
            <a:r>
              <a:rPr lang="fr-FR" b="1" dirty="0"/>
              <a:t>la </a:t>
            </a:r>
            <a:r>
              <a:rPr lang="fr-FR" b="1" i="1" dirty="0"/>
              <a:t>cohérence</a:t>
            </a:r>
            <a:r>
              <a:rPr lang="fr-FR" b="1" dirty="0"/>
              <a:t>. </a:t>
            </a:r>
          </a:p>
          <a:p>
            <a:r>
              <a:rPr lang="fr-FR" b="1" dirty="0"/>
              <a:t>la </a:t>
            </a:r>
            <a:r>
              <a:rPr lang="fr-FR" b="1" i="1" dirty="0"/>
              <a:t>disponibilité</a:t>
            </a:r>
            <a:r>
              <a:rPr lang="fr-FR" b="1" dirty="0"/>
              <a:t> </a:t>
            </a:r>
          </a:p>
          <a:p>
            <a:r>
              <a:rPr lang="fr-FR" b="1" dirty="0"/>
              <a:t>la </a:t>
            </a:r>
            <a:r>
              <a:rPr lang="fr-FR" b="1" i="1" dirty="0"/>
              <a:t>distribution</a:t>
            </a:r>
            <a:r>
              <a:rPr lang="fr-FR" b="1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NOSQL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13</a:t>
            </a:fld>
            <a:endParaRPr lang="fr-FR"/>
          </a:p>
        </p:txBody>
      </p:sp>
      <p:sp>
        <p:nvSpPr>
          <p:cNvPr id="9" name="Triangle isocèle 8"/>
          <p:cNvSpPr/>
          <p:nvPr/>
        </p:nvSpPr>
        <p:spPr>
          <a:xfrm>
            <a:off x="4572001" y="2183507"/>
            <a:ext cx="3062514" cy="262708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597868" y="1830196"/>
            <a:ext cx="1010779" cy="7066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7361354" y="4351147"/>
            <a:ext cx="1010779" cy="7066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834383" y="4351147"/>
            <a:ext cx="1010779" cy="7066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527800" y="940727"/>
            <a:ext cx="2844800" cy="10568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Avaibility</a:t>
            </a:r>
            <a:r>
              <a:rPr lang="fr-FR" dirty="0"/>
              <a:t> </a:t>
            </a:r>
            <a:r>
              <a:rPr lang="fr-FR" dirty="0" smtClean="0"/>
              <a:t>: tout les clients ont toujours </a:t>
            </a:r>
            <a:r>
              <a:rPr lang="fr-FR" dirty="0" smtClean="0"/>
              <a:t>l’</a:t>
            </a:r>
            <a:r>
              <a:rPr lang="fr-FR" dirty="0" err="1" smtClean="0"/>
              <a:t>accés</a:t>
            </a:r>
            <a:r>
              <a:rPr lang="fr-FR" dirty="0" smtClean="0"/>
              <a:t> </a:t>
            </a:r>
            <a:r>
              <a:rPr lang="fr-FR" dirty="0" smtClean="0"/>
              <a:t>au données en écriture et en lecture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559513" y="4871614"/>
            <a:ext cx="2844800" cy="10568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Partition tolérance </a:t>
            </a:r>
            <a:r>
              <a:rPr lang="fr-FR" dirty="0" smtClean="0"/>
              <a:t>: le système fonctionne malgré la partition physique des données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108752" y="4841950"/>
            <a:ext cx="2844800" cy="10568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Consistency : </a:t>
            </a:r>
            <a:r>
              <a:rPr lang="fr-FR" dirty="0" smtClean="0"/>
              <a:t>chacun </a:t>
            </a:r>
            <a:r>
              <a:rPr lang="fr-FR" dirty="0" smtClean="0"/>
              <a:t>à la même vue de chaque donnée à tout instant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8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14114"/>
            <a:ext cx="9601200" cy="795536"/>
          </a:xfrm>
        </p:spPr>
        <p:txBody>
          <a:bodyPr/>
          <a:lstStyle/>
          <a:p>
            <a:pPr algn="ctr"/>
            <a:r>
              <a:rPr lang="fr-FR" dirty="0"/>
              <a:t>Théorème de CAP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1336" y="971550"/>
            <a:ext cx="11380663" cy="485775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Disponibilité + cohérence                     </a:t>
            </a:r>
            <a:r>
              <a:rPr lang="fr-FR" dirty="0" smtClean="0"/>
              <a:t>Cohérence</a:t>
            </a:r>
            <a:r>
              <a:rPr lang="fr-FR" dirty="0" smtClean="0"/>
              <a:t>  + Distribution                   Disponibilité + Distribution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écriture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NOSQL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14</a:t>
            </a:fld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1389997" y="3219450"/>
            <a:ext cx="1619250" cy="1200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</a:t>
            </a:r>
          </a:p>
          <a:p>
            <a:pPr algn="ctr"/>
            <a:r>
              <a:rPr lang="fr-FR" dirty="0" smtClean="0"/>
              <a:t>V2 </a:t>
            </a:r>
            <a:endParaRPr lang="fr-FR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4587979" y="3219450"/>
            <a:ext cx="1619250" cy="1200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</a:t>
            </a:r>
          </a:p>
          <a:p>
            <a:pPr algn="ctr"/>
            <a:r>
              <a:rPr lang="fr-FR" dirty="0" smtClean="0"/>
              <a:t>V2</a:t>
            </a:r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6514446" y="3219450"/>
            <a:ext cx="1619250" cy="1200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</a:t>
            </a:r>
          </a:p>
          <a:p>
            <a:pPr algn="ctr"/>
            <a:r>
              <a:rPr lang="fr-FR" dirty="0" smtClean="0"/>
              <a:t>V2</a:t>
            </a:r>
            <a:endParaRPr lang="fr-FR" dirty="0"/>
          </a:p>
        </p:txBody>
      </p:sp>
      <p:sp>
        <p:nvSpPr>
          <p:cNvPr id="9" name="Organigramme : Disque magnétique 8"/>
          <p:cNvSpPr/>
          <p:nvPr/>
        </p:nvSpPr>
        <p:spPr>
          <a:xfrm>
            <a:off x="8663111" y="3190875"/>
            <a:ext cx="1619250" cy="1200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</a:t>
            </a:r>
          </a:p>
          <a:p>
            <a:pPr algn="ctr"/>
            <a:r>
              <a:rPr lang="fr-FR" dirty="0" smtClean="0"/>
              <a:t>V2</a:t>
            </a:r>
            <a:endParaRPr lang="fr-FR" dirty="0"/>
          </a:p>
        </p:txBody>
      </p:sp>
      <p:sp>
        <p:nvSpPr>
          <p:cNvPr id="10" name="Organigramme : Disque magnétique 9"/>
          <p:cNvSpPr/>
          <p:nvPr/>
        </p:nvSpPr>
        <p:spPr>
          <a:xfrm>
            <a:off x="10527003" y="3192881"/>
            <a:ext cx="1619250" cy="1200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</a:t>
            </a:r>
          </a:p>
          <a:p>
            <a:pPr algn="ctr"/>
            <a:r>
              <a:rPr lang="fr-FR" dirty="0" smtClean="0"/>
              <a:t>V2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467828" y="2076450"/>
            <a:ext cx="475272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2455915" y="2247900"/>
            <a:ext cx="437649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74309" y="259536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Lecture / V2</a:t>
            </a:r>
            <a:endParaRPr lang="fr-FR" dirty="0"/>
          </a:p>
        </p:txBody>
      </p:sp>
      <p:cxnSp>
        <p:nvCxnSpPr>
          <p:cNvPr id="18" name="Connecteur droit avec flèche 17"/>
          <p:cNvCxnSpPr>
            <a:endCxn id="7" idx="1"/>
          </p:cNvCxnSpPr>
          <p:nvPr/>
        </p:nvCxnSpPr>
        <p:spPr>
          <a:xfrm>
            <a:off x="5200650" y="2076450"/>
            <a:ext cx="196954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881781" y="273367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813446" y="2238375"/>
            <a:ext cx="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13446" y="259536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271513" y="2232203"/>
            <a:ext cx="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271513" y="25891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28" name="Forme libre 27"/>
          <p:cNvSpPr/>
          <p:nvPr/>
        </p:nvSpPr>
        <p:spPr>
          <a:xfrm>
            <a:off x="5459419" y="4337622"/>
            <a:ext cx="1852732" cy="725324"/>
          </a:xfrm>
          <a:custGeom>
            <a:avLst/>
            <a:gdLst>
              <a:gd name="connsiteX0" fmla="*/ 141281 w 1852732"/>
              <a:gd name="connsiteY0" fmla="*/ 24828 h 725324"/>
              <a:gd name="connsiteX1" fmla="*/ 160331 w 1852732"/>
              <a:gd name="connsiteY1" fmla="*/ 672528 h 725324"/>
              <a:gd name="connsiteX2" fmla="*/ 1760531 w 1852732"/>
              <a:gd name="connsiteY2" fmla="*/ 615378 h 725324"/>
              <a:gd name="connsiteX3" fmla="*/ 1665281 w 1852732"/>
              <a:gd name="connsiteY3" fmla="*/ 43878 h 725324"/>
              <a:gd name="connsiteX4" fmla="*/ 1722431 w 1852732"/>
              <a:gd name="connsiteY4" fmla="*/ 81978 h 7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2732" h="725324">
                <a:moveTo>
                  <a:pt x="141281" y="24828"/>
                </a:moveTo>
                <a:cubicBezTo>
                  <a:pt x="15868" y="299465"/>
                  <a:pt x="-109544" y="574103"/>
                  <a:pt x="160331" y="672528"/>
                </a:cubicBezTo>
                <a:cubicBezTo>
                  <a:pt x="430206" y="770953"/>
                  <a:pt x="1509706" y="720153"/>
                  <a:pt x="1760531" y="615378"/>
                </a:cubicBezTo>
                <a:cubicBezTo>
                  <a:pt x="2011356" y="510603"/>
                  <a:pt x="1671631" y="132778"/>
                  <a:pt x="1665281" y="43878"/>
                </a:cubicBezTo>
                <a:cubicBezTo>
                  <a:pt x="1658931" y="-45022"/>
                  <a:pt x="1690681" y="18478"/>
                  <a:pt x="1722431" y="81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720424" y="4776589"/>
            <a:ext cx="13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Synchrone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4587979" y="5295423"/>
            <a:ext cx="34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Temps de réponse pour garantir la cohérence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9277350" y="2228850"/>
            <a:ext cx="196954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958481" y="288607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9890146" y="2238375"/>
            <a:ext cx="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846454" y="264795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11261746" y="2390775"/>
            <a:ext cx="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1218054" y="280035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38" name="Forme libre 37"/>
          <p:cNvSpPr/>
          <p:nvPr/>
        </p:nvSpPr>
        <p:spPr>
          <a:xfrm>
            <a:off x="9478309" y="4337622"/>
            <a:ext cx="1852732" cy="725324"/>
          </a:xfrm>
          <a:custGeom>
            <a:avLst/>
            <a:gdLst>
              <a:gd name="connsiteX0" fmla="*/ 141281 w 1852732"/>
              <a:gd name="connsiteY0" fmla="*/ 24828 h 725324"/>
              <a:gd name="connsiteX1" fmla="*/ 160331 w 1852732"/>
              <a:gd name="connsiteY1" fmla="*/ 672528 h 725324"/>
              <a:gd name="connsiteX2" fmla="*/ 1760531 w 1852732"/>
              <a:gd name="connsiteY2" fmla="*/ 615378 h 725324"/>
              <a:gd name="connsiteX3" fmla="*/ 1665281 w 1852732"/>
              <a:gd name="connsiteY3" fmla="*/ 43878 h 725324"/>
              <a:gd name="connsiteX4" fmla="*/ 1722431 w 1852732"/>
              <a:gd name="connsiteY4" fmla="*/ 81978 h 7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2732" h="725324">
                <a:moveTo>
                  <a:pt x="141281" y="24828"/>
                </a:moveTo>
                <a:cubicBezTo>
                  <a:pt x="15868" y="299465"/>
                  <a:pt x="-109544" y="574103"/>
                  <a:pt x="160331" y="672528"/>
                </a:cubicBezTo>
                <a:cubicBezTo>
                  <a:pt x="430206" y="770953"/>
                  <a:pt x="1509706" y="720153"/>
                  <a:pt x="1760531" y="615378"/>
                </a:cubicBezTo>
                <a:cubicBezTo>
                  <a:pt x="2011356" y="510603"/>
                  <a:pt x="1671631" y="132778"/>
                  <a:pt x="1665281" y="43878"/>
                </a:cubicBezTo>
                <a:cubicBezTo>
                  <a:pt x="1658931" y="-45022"/>
                  <a:pt x="1690681" y="18478"/>
                  <a:pt x="1722431" y="81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9743557" y="5145784"/>
            <a:ext cx="147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</a:t>
            </a:r>
            <a:r>
              <a:rPr lang="fr-FR" b="1" dirty="0" smtClean="0"/>
              <a:t>synchrone</a:t>
            </a:r>
            <a:endParaRPr lang="fr-FR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441442" y="5516172"/>
            <a:ext cx="340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Temps de réponse très réduit, mais la cohérence n’est pas garantit à l’instant 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15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  <p:bldP spid="25" grpId="0"/>
      <p:bldP spid="28" grpId="0" animBg="1"/>
      <p:bldP spid="29" grpId="0"/>
      <p:bldP spid="30" grpId="0"/>
      <p:bldP spid="33" grpId="0"/>
      <p:bldP spid="35" grpId="0"/>
      <p:bldP spid="37" grpId="0"/>
      <p:bldP spid="38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35150"/>
            <a:ext cx="9601200" cy="899914"/>
          </a:xfrm>
        </p:spPr>
        <p:txBody>
          <a:bodyPr/>
          <a:lstStyle/>
          <a:p>
            <a:pPr algn="ctr"/>
            <a:r>
              <a:rPr lang="fr-FR" dirty="0" smtClean="0"/>
              <a:t>Théorème de CAP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035064"/>
            <a:ext cx="10312400" cy="492397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NOSQL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15</a:t>
            </a:fld>
            <a:endParaRPr lang="fr-FR"/>
          </a:p>
        </p:txBody>
      </p:sp>
      <p:sp>
        <p:nvSpPr>
          <p:cNvPr id="9" name="Triangle isocèle 8"/>
          <p:cNvSpPr/>
          <p:nvPr/>
        </p:nvSpPr>
        <p:spPr>
          <a:xfrm>
            <a:off x="4572001" y="2183507"/>
            <a:ext cx="3062514" cy="262708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597868" y="1830196"/>
            <a:ext cx="1010779" cy="7066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7361354" y="4351147"/>
            <a:ext cx="1010779" cy="7066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834383" y="4351147"/>
            <a:ext cx="1010779" cy="7066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08647" y="2988216"/>
            <a:ext cx="346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NOSQL</a:t>
            </a:r>
          </a:p>
          <a:p>
            <a:pPr algn="ctr"/>
            <a:r>
              <a:rPr lang="fr-FR" dirty="0" smtClean="0"/>
              <a:t>Disponible et résistant aux partitionnement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59354" y="2123229"/>
            <a:ext cx="2273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SGBDR</a:t>
            </a:r>
          </a:p>
          <a:p>
            <a:pPr algn="ctr"/>
            <a:r>
              <a:rPr lang="fr-FR" dirty="0" smtClean="0"/>
              <a:t>POSTGRES</a:t>
            </a:r>
          </a:p>
          <a:p>
            <a:pPr algn="ctr"/>
            <a:r>
              <a:rPr lang="fr-FR" dirty="0" smtClean="0"/>
              <a:t>ORACLE</a:t>
            </a:r>
          </a:p>
          <a:p>
            <a:pPr algn="ctr"/>
            <a:r>
              <a:rPr lang="fr-FR" dirty="0" smtClean="0"/>
              <a:t>MYSQL</a:t>
            </a:r>
          </a:p>
          <a:p>
            <a:pPr algn="ctr"/>
            <a:r>
              <a:rPr lang="fr-FR" dirty="0" smtClean="0"/>
              <a:t>MS SQL SERVER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08581" y="4907816"/>
            <a:ext cx="2789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NOSQL</a:t>
            </a:r>
          </a:p>
          <a:p>
            <a:pPr algn="ctr"/>
            <a:r>
              <a:rPr lang="fr-FR" dirty="0" smtClean="0"/>
              <a:t>Cohérent et résistant au partitionnement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527800" y="940727"/>
            <a:ext cx="2844800" cy="10568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Avaibility</a:t>
            </a:r>
            <a:r>
              <a:rPr lang="fr-FR" dirty="0"/>
              <a:t> </a:t>
            </a:r>
            <a:r>
              <a:rPr lang="fr-FR" dirty="0" smtClean="0"/>
              <a:t>: tout les clients ont toujours </a:t>
            </a:r>
            <a:r>
              <a:rPr lang="fr-FR" dirty="0" smtClean="0"/>
              <a:t>l’</a:t>
            </a:r>
            <a:r>
              <a:rPr lang="fr-FR" dirty="0" err="1" smtClean="0"/>
              <a:t>accés</a:t>
            </a:r>
            <a:r>
              <a:rPr lang="fr-FR" dirty="0" smtClean="0"/>
              <a:t> </a:t>
            </a:r>
            <a:r>
              <a:rPr lang="fr-FR" dirty="0" smtClean="0"/>
              <a:t>au données en écriture et en lecture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559513" y="4871614"/>
            <a:ext cx="2844800" cy="10568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Partition tolérance </a:t>
            </a:r>
            <a:r>
              <a:rPr lang="fr-FR" dirty="0" smtClean="0"/>
              <a:t>: le système fonctionne malgré la partition physique des données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108752" y="4841950"/>
            <a:ext cx="2844800" cy="10568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Consistency : </a:t>
            </a:r>
            <a:r>
              <a:rPr lang="fr-FR" dirty="0" smtClean="0"/>
              <a:t>chacun </a:t>
            </a:r>
            <a:r>
              <a:rPr lang="fr-FR" dirty="0" smtClean="0"/>
              <a:t>à la même vue de chaque donnée à tout instant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833670" y="2089169"/>
            <a:ext cx="2789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ElasticSearch</a:t>
            </a:r>
            <a:endParaRPr lang="fr-FR" b="1" dirty="0"/>
          </a:p>
          <a:p>
            <a:pPr algn="ctr"/>
            <a:r>
              <a:rPr lang="fr-FR" b="1" dirty="0" smtClean="0"/>
              <a:t>SimpleDB</a:t>
            </a:r>
          </a:p>
          <a:p>
            <a:pPr algn="ctr"/>
            <a:r>
              <a:rPr lang="fr-FR" b="1" dirty="0" smtClean="0"/>
              <a:t>MemCached</a:t>
            </a:r>
          </a:p>
          <a:p>
            <a:pPr algn="ctr"/>
            <a:r>
              <a:rPr lang="fr-FR" b="1" dirty="0" smtClean="0"/>
              <a:t>Redis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476980" y="5929314"/>
            <a:ext cx="311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Hbase, MongoDB, BigTable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154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759921"/>
          </a:xfrm>
        </p:spPr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237129"/>
            <a:ext cx="9601200" cy="4630271"/>
          </a:xfrm>
        </p:spPr>
        <p:txBody>
          <a:bodyPr/>
          <a:lstStyle/>
          <a:p>
            <a:r>
              <a:rPr lang="fr-FR" b="1" dirty="0" smtClean="0"/>
              <a:t>Not </a:t>
            </a:r>
            <a:r>
              <a:rPr lang="fr-FR" b="1" dirty="0" err="1" smtClean="0"/>
              <a:t>Only</a:t>
            </a:r>
            <a:r>
              <a:rPr lang="fr-FR" b="1" dirty="0" smtClean="0"/>
              <a:t> SQL ( pas seulement SQL)</a:t>
            </a:r>
          </a:p>
          <a:p>
            <a:r>
              <a:rPr lang="fr-FR" b="1" dirty="0" err="1"/>
              <a:t>NoSQL</a:t>
            </a:r>
            <a:r>
              <a:rPr lang="fr-FR" dirty="0"/>
              <a:t> </a:t>
            </a:r>
            <a:r>
              <a:rPr lang="fr-FR" dirty="0"/>
              <a:t>désigne une famille de </a:t>
            </a:r>
            <a:r>
              <a:rPr lang="fr-FR" dirty="0">
                <a:hlinkClick r:id="rId2" tooltip="Système de gestion de base de données"/>
              </a:rPr>
              <a:t>systèmes de gestion de base de données</a:t>
            </a:r>
            <a:r>
              <a:rPr lang="fr-FR" dirty="0"/>
              <a:t> (SGBD) qui s'écarte du </a:t>
            </a:r>
            <a:r>
              <a:rPr lang="fr-FR" dirty="0">
                <a:hlinkClick r:id="rId3" tooltip="Paradigme"/>
              </a:rPr>
              <a:t>paradigme</a:t>
            </a:r>
            <a:r>
              <a:rPr lang="fr-FR" dirty="0"/>
              <a:t> classique des </a:t>
            </a:r>
            <a:r>
              <a:rPr lang="fr-FR" dirty="0">
                <a:hlinkClick r:id="rId4" tooltip="Base de données relationnelle"/>
              </a:rPr>
              <a:t>bases relationnelles</a:t>
            </a:r>
            <a:r>
              <a:rPr lang="fr-FR" dirty="0"/>
              <a:t>. </a:t>
            </a:r>
            <a:r>
              <a:rPr lang="fr-FR" dirty="0" smtClean="0"/>
              <a:t> ( </a:t>
            </a:r>
            <a:r>
              <a:rPr lang="fr-FR" dirty="0" err="1" smtClean="0"/>
              <a:t>Wikipedia</a:t>
            </a:r>
            <a:r>
              <a:rPr lang="fr-FR" dirty="0" smtClean="0"/>
              <a:t>)</a:t>
            </a:r>
          </a:p>
          <a:p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des </a:t>
            </a:r>
            <a:r>
              <a:rPr lang="fr-FR" dirty="0" smtClean="0"/>
              <a:t>problèmes </a:t>
            </a:r>
            <a:r>
              <a:rPr lang="fr-FR" dirty="0"/>
              <a:t>récurrent des bases de données relationnelles est la perte de performance lorsque l'on doit traiter un très gros volume de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De </a:t>
            </a:r>
            <a:r>
              <a:rPr lang="fr-FR" dirty="0"/>
              <a:t>plus, la multiplication des architectures distribués a apporté le besoin de disposer de solution s'adaptant nativement aux mécanismes de réplication des données et de gestion de la charge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Les bases de données NOSQL il sont créer pour répondre à toutes les exigences du web ( BIG-DATA, temps de réponse, forte disponibilité..</a:t>
            </a:r>
            <a:r>
              <a:rPr lang="fr-FR" dirty="0" err="1" smtClean="0"/>
              <a:t>etc</a:t>
            </a:r>
            <a:r>
              <a:rPr lang="fr-FR" dirty="0" smtClean="0"/>
              <a:t>.)</a:t>
            </a:r>
          </a:p>
          <a:p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NOSQL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16</a:t>
            </a:fld>
            <a:endParaRPr lang="fr-FR"/>
          </a:p>
        </p:txBody>
      </p:sp>
      <p:sp>
        <p:nvSpPr>
          <p:cNvPr id="6" name="Flèche vers le bas 5"/>
          <p:cNvSpPr/>
          <p:nvPr/>
        </p:nvSpPr>
        <p:spPr>
          <a:xfrm>
            <a:off x="5542455" y="4134678"/>
            <a:ext cx="983047" cy="7354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0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Caractéristiques d’une base de données NOSQL</a:t>
            </a:r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67649"/>
              </p:ext>
            </p:extLst>
          </p:nvPr>
        </p:nvGraphicFramePr>
        <p:xfrm>
          <a:off x="1371600" y="1403797"/>
          <a:ext cx="9601200" cy="4643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867" y="136356"/>
            <a:ext cx="10958622" cy="742950"/>
          </a:xfrm>
        </p:spPr>
        <p:txBody>
          <a:bodyPr>
            <a:normAutofit/>
          </a:bodyPr>
          <a:lstStyle/>
          <a:p>
            <a:r>
              <a:rPr lang="fr-FR" sz="4000" dirty="0"/>
              <a:t>Les principes d’une base de données NOSQL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3378" y="1225806"/>
            <a:ext cx="10515600" cy="4881080"/>
          </a:xfrm>
        </p:spPr>
        <p:txBody>
          <a:bodyPr/>
          <a:lstStyle/>
          <a:p>
            <a:r>
              <a:rPr lang="fr-FR" dirty="0"/>
              <a:t>C’est quoi un cluster ?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 Un </a:t>
            </a:r>
            <a:r>
              <a:rPr lang="fr-FR" b="1" dirty="0"/>
              <a:t>cluster</a:t>
            </a:r>
            <a:r>
              <a:rPr lang="fr-FR" dirty="0"/>
              <a:t> est une grappe de serveurs sur un réseau, autrement dit c’est un groupe de serveurs indépendants fonctionnant comme un seul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90" y="1964191"/>
            <a:ext cx="8000592" cy="4320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9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0971" y="471686"/>
            <a:ext cx="10417629" cy="1014214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principes d’une base de données NOSQL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0971" y="1355272"/>
            <a:ext cx="10662558" cy="4967486"/>
          </a:xfrm>
        </p:spPr>
        <p:txBody>
          <a:bodyPr/>
          <a:lstStyle/>
          <a:p>
            <a:r>
              <a:rPr lang="fr-FR" b="1" dirty="0"/>
              <a:t>Sharding  : </a:t>
            </a:r>
            <a:r>
              <a:rPr lang="fr-FR" i="1" dirty="0"/>
              <a:t> e</a:t>
            </a:r>
            <a:r>
              <a:rPr lang="fr-FR" dirty="0"/>
              <a:t>st une technique permettant de distribuer des </a:t>
            </a:r>
            <a:r>
              <a:rPr lang="fr-FR" b="1" dirty="0" err="1"/>
              <a:t>chunks</a:t>
            </a:r>
            <a:r>
              <a:rPr lang="fr-FR" dirty="0"/>
              <a:t> (morceaux de fichiers)</a:t>
            </a:r>
            <a:r>
              <a:rPr lang="fr-FR" b="1" dirty="0"/>
              <a:t> </a:t>
            </a:r>
            <a:r>
              <a:rPr lang="fr-FR" dirty="0"/>
              <a:t>sur un ensemble de serveurs, avec la capacité de gérer l’élasticité (serveurs/données) et la tolérance aux pannes</a:t>
            </a:r>
          </a:p>
          <a:p>
            <a:r>
              <a:rPr lang="fr-FR" dirty="0"/>
              <a:t>Deux manières de </a:t>
            </a:r>
            <a:r>
              <a:rPr lang="fr-FR" dirty="0" err="1"/>
              <a:t>Sharding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19</a:t>
            </a:fld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1240972" y="3649790"/>
            <a:ext cx="1590424" cy="194647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5803195" y="3637722"/>
            <a:ext cx="1404257" cy="175970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4319479" y="3592289"/>
            <a:ext cx="1404257" cy="185056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012371" y="57268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 centralisé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6459" y="5571115"/>
            <a:ext cx="19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Sharding verticale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892008" y="5726892"/>
            <a:ext cx="21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Sharding horizontale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4257" y="4310740"/>
            <a:ext cx="653143" cy="48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974531" y="4923416"/>
            <a:ext cx="653143" cy="48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en angle 16"/>
          <p:cNvCxnSpPr>
            <a:stCxn id="14" idx="3"/>
            <a:endCxn id="15" idx="0"/>
          </p:cNvCxnSpPr>
          <p:nvPr/>
        </p:nvCxnSpPr>
        <p:spPr>
          <a:xfrm>
            <a:off x="2057400" y="4551764"/>
            <a:ext cx="243703" cy="3716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96840" y="4938146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04257" y="4321121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Disque magnétique 20"/>
          <p:cNvSpPr/>
          <p:nvPr/>
        </p:nvSpPr>
        <p:spPr>
          <a:xfrm>
            <a:off x="8380297" y="3700211"/>
            <a:ext cx="1590424" cy="194647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494066" y="4361161"/>
            <a:ext cx="653143" cy="48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064340" y="4973837"/>
            <a:ext cx="653143" cy="48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en angle 23"/>
          <p:cNvCxnSpPr>
            <a:stCxn id="22" idx="3"/>
            <a:endCxn id="23" idx="0"/>
          </p:cNvCxnSpPr>
          <p:nvPr/>
        </p:nvCxnSpPr>
        <p:spPr>
          <a:xfrm>
            <a:off x="9147209" y="4602185"/>
            <a:ext cx="243703" cy="3716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086649" y="4988567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494066" y="4371542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Disque magnétique 26"/>
          <p:cNvSpPr/>
          <p:nvPr/>
        </p:nvSpPr>
        <p:spPr>
          <a:xfrm>
            <a:off x="9987565" y="3700211"/>
            <a:ext cx="1590424" cy="194647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0150850" y="4361161"/>
            <a:ext cx="653143" cy="48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en angle 28"/>
          <p:cNvCxnSpPr>
            <a:stCxn id="28" idx="3"/>
          </p:cNvCxnSpPr>
          <p:nvPr/>
        </p:nvCxnSpPr>
        <p:spPr>
          <a:xfrm>
            <a:off x="10803993" y="4602185"/>
            <a:ext cx="243703" cy="3716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742456" y="4958120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0742456" y="5084233"/>
            <a:ext cx="653143" cy="371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167694" y="4391617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760351" y="4387445"/>
            <a:ext cx="653143" cy="48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75969" y="4402766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185815" y="4359558"/>
            <a:ext cx="653143" cy="48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201433" y="4374879"/>
            <a:ext cx="653143" cy="13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473961" y="3104189"/>
            <a:ext cx="3064818" cy="4082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81707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23682"/>
            <a:ext cx="10515600" cy="482468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pPr>
              <a:buBlip>
                <a:blip r:embed="rId3"/>
              </a:buBlip>
            </a:pPr>
            <a:r>
              <a:rPr lang="fr-FR" dirty="0"/>
              <a:t>Connaître les avantages d’une base de données NOSQL</a:t>
            </a:r>
          </a:p>
          <a:p>
            <a:pPr>
              <a:buBlip>
                <a:blip r:embed="rId3"/>
              </a:buBlip>
            </a:pPr>
            <a:r>
              <a:rPr lang="fr-FR" dirty="0"/>
              <a:t>Pouvoir choisir une solution NOSQL adaptée à notre besoin</a:t>
            </a:r>
          </a:p>
          <a:p>
            <a:pPr>
              <a:buBlip>
                <a:blip r:embed="rId3"/>
              </a:buBlip>
            </a:pPr>
            <a:r>
              <a:rPr lang="fr-FR" dirty="0"/>
              <a:t>Installer et créer une base de données </a:t>
            </a:r>
            <a:r>
              <a:rPr lang="fr-FR" dirty="0" err="1"/>
              <a:t>Mongodb</a:t>
            </a:r>
            <a:endParaRPr lang="fr-FR" dirty="0"/>
          </a:p>
          <a:p>
            <a:pPr>
              <a:buBlip>
                <a:blip r:embed="rId3"/>
              </a:buBlip>
            </a:pPr>
            <a:r>
              <a:rPr lang="fr-FR" dirty="0"/>
              <a:t>Interroger une base de donnée </a:t>
            </a:r>
            <a:r>
              <a:rPr lang="fr-FR" b="1" dirty="0" err="1" smtClean="0"/>
              <a:t>Mongodb</a:t>
            </a:r>
            <a:r>
              <a:rPr lang="fr-FR" b="1" dirty="0" smtClean="0"/>
              <a:t> </a:t>
            </a:r>
            <a:r>
              <a:rPr lang="fr-FR" dirty="0" smtClean="0"/>
              <a:t>via une application java</a:t>
            </a:r>
            <a:endParaRPr lang="fr-FR" dirty="0"/>
          </a:p>
          <a:p>
            <a:pPr>
              <a:buBlip>
                <a:blip r:embed="rId3"/>
              </a:buBlip>
            </a:pPr>
            <a:r>
              <a:rPr lang="fr-FR" dirty="0"/>
              <a:t>Installer et déployer une base de données </a:t>
            </a:r>
            <a:r>
              <a:rPr lang="fr-FR" b="1" dirty="0" err="1"/>
              <a:t>elasticSearch</a:t>
            </a:r>
            <a:endParaRPr lang="fr-FR" b="1" dirty="0"/>
          </a:p>
          <a:p>
            <a:pPr>
              <a:buBlip>
                <a:blip r:embed="rId3"/>
              </a:buBlip>
            </a:pPr>
            <a:r>
              <a:rPr lang="fr-FR" dirty="0"/>
              <a:t>Visualiser des données via un Dashboard </a:t>
            </a:r>
            <a:r>
              <a:rPr lang="fr-FR" b="1" dirty="0"/>
              <a:t>Kibana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58" y="0"/>
            <a:ext cx="3823447" cy="38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8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214114"/>
            <a:ext cx="10303329" cy="585986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principes d’une base de données NOSQL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208314"/>
            <a:ext cx="9601200" cy="4659086"/>
          </a:xfrm>
        </p:spPr>
        <p:txBody>
          <a:bodyPr/>
          <a:lstStyle/>
          <a:p>
            <a:r>
              <a:rPr lang="fr-FR" dirty="0"/>
              <a:t>MapReduce : modèle de programmation parallèle ( framework de calcul distribué) pour le traitement des grands ensembles de données.</a:t>
            </a:r>
          </a:p>
          <a:p>
            <a:r>
              <a:rPr lang="fr-FR" dirty="0"/>
              <a:t>Développé par Google pour le traitement de gros volumes de données en environnement distribué.</a:t>
            </a:r>
          </a:p>
          <a:p>
            <a:r>
              <a:rPr lang="fr-FR" dirty="0"/>
              <a:t>L’algorithme de MapReduce s’exécute en 4 étapes.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244635" y="6417482"/>
            <a:ext cx="6280830" cy="404614"/>
          </a:xfrm>
        </p:spPr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93247088"/>
              </p:ext>
            </p:extLst>
          </p:nvPr>
        </p:nvGraphicFramePr>
        <p:xfrm>
          <a:off x="1371599" y="3167742"/>
          <a:ext cx="10564586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06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9621" y="201739"/>
            <a:ext cx="9601200" cy="801806"/>
          </a:xfrm>
        </p:spPr>
        <p:txBody>
          <a:bodyPr/>
          <a:lstStyle/>
          <a:p>
            <a:pPr algn="ctr"/>
            <a:r>
              <a:rPr lang="fr-FR" dirty="0"/>
              <a:t>MapReduce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887104"/>
            <a:ext cx="9601200" cy="4980296"/>
          </a:xfrm>
        </p:spPr>
        <p:txBody>
          <a:bodyPr/>
          <a:lstStyle/>
          <a:p>
            <a:r>
              <a:rPr lang="fr-FR" dirty="0"/>
              <a:t>Google utilise MapReduce pour indexation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59621" y="1944197"/>
            <a:ext cx="1885855" cy="3606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James likes cats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9621" y="3152531"/>
            <a:ext cx="1885855" cy="3606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Cats </a:t>
            </a:r>
            <a:r>
              <a:rPr lang="fr-FR" dirty="0" err="1"/>
              <a:t>like</a:t>
            </a:r>
            <a:r>
              <a:rPr lang="fr-FR" dirty="0"/>
              <a:t> cat </a:t>
            </a:r>
            <a:r>
              <a:rPr lang="fr-FR" dirty="0" err="1"/>
              <a:t>food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371601" y="4509965"/>
            <a:ext cx="1873876" cy="3606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Cats </a:t>
            </a:r>
            <a:r>
              <a:rPr lang="fr-FR" dirty="0" err="1"/>
              <a:t>like</a:t>
            </a:r>
            <a:r>
              <a:rPr lang="fr-FR" dirty="0"/>
              <a:t> to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79772" y="1786002"/>
            <a:ext cx="1093993" cy="10731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james</a:t>
            </a:r>
            <a:r>
              <a:rPr lang="fr-FR" dirty="0"/>
              <a:t> d1</a:t>
            </a:r>
          </a:p>
          <a:p>
            <a:pPr algn="ctr"/>
            <a:r>
              <a:rPr lang="fr-FR" dirty="0"/>
              <a:t>likes   d1</a:t>
            </a:r>
          </a:p>
          <a:p>
            <a:pPr algn="ctr"/>
            <a:r>
              <a:rPr lang="fr-FR" dirty="0"/>
              <a:t>cats   d1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67637" y="1966306"/>
            <a:ext cx="1889974" cy="3606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james</a:t>
            </a:r>
            <a:r>
              <a:rPr lang="fr-FR" dirty="0"/>
              <a:t> likes cats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7637" y="4509965"/>
            <a:ext cx="1889974" cy="3606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cats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467637" y="3173100"/>
            <a:ext cx="1889974" cy="3606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cats </a:t>
            </a:r>
            <a:r>
              <a:rPr lang="fr-FR" dirty="0" err="1"/>
              <a:t>like</a:t>
            </a:r>
            <a:r>
              <a:rPr lang="fr-FR" dirty="0"/>
              <a:t> cat </a:t>
            </a:r>
            <a:r>
              <a:rPr lang="fr-FR" dirty="0" err="1"/>
              <a:t>food</a:t>
            </a:r>
            <a:r>
              <a:rPr lang="fr-FR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9771" y="2976585"/>
            <a:ext cx="1093993" cy="10731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cats d2</a:t>
            </a:r>
          </a:p>
          <a:p>
            <a:pPr algn="ctr"/>
            <a:r>
              <a:rPr lang="fr-FR" dirty="0" err="1"/>
              <a:t>like</a:t>
            </a:r>
            <a:r>
              <a:rPr lang="fr-FR" dirty="0"/>
              <a:t> d2</a:t>
            </a:r>
          </a:p>
          <a:p>
            <a:pPr algn="ctr"/>
            <a:r>
              <a:rPr lang="fr-FR" dirty="0"/>
              <a:t>cat  d2</a:t>
            </a:r>
          </a:p>
          <a:p>
            <a:pPr algn="ctr"/>
            <a:r>
              <a:rPr lang="fr-FR" dirty="0" err="1"/>
              <a:t>food</a:t>
            </a:r>
            <a:r>
              <a:rPr lang="fr-FR" dirty="0"/>
              <a:t> d2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9771" y="4153715"/>
            <a:ext cx="1093995" cy="10731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cats d3</a:t>
            </a:r>
          </a:p>
          <a:p>
            <a:pPr algn="ctr"/>
            <a:r>
              <a:rPr lang="fr-FR" dirty="0" err="1"/>
              <a:t>like</a:t>
            </a:r>
            <a:r>
              <a:rPr lang="fr-FR" dirty="0"/>
              <a:t> d3</a:t>
            </a:r>
          </a:p>
          <a:p>
            <a:pPr algn="ctr"/>
            <a:r>
              <a:rPr lang="fr-FR" dirty="0" err="1"/>
              <a:t>play</a:t>
            </a:r>
            <a:r>
              <a:rPr lang="fr-FR" dirty="0"/>
              <a:t> d3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02313" y="1248976"/>
            <a:ext cx="1093993" cy="6934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cat d2</a:t>
            </a:r>
          </a:p>
          <a:p>
            <a:pPr algn="ctr"/>
            <a:r>
              <a:rPr lang="fr-FR" dirty="0"/>
              <a:t>cat d3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2479" y="2076809"/>
            <a:ext cx="1093993" cy="8076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cats d1</a:t>
            </a:r>
          </a:p>
          <a:p>
            <a:pPr algn="ctr"/>
            <a:r>
              <a:rPr lang="fr-FR" dirty="0"/>
              <a:t>cats d2</a:t>
            </a:r>
          </a:p>
          <a:p>
            <a:pPr algn="ctr"/>
            <a:r>
              <a:rPr lang="fr-FR" dirty="0"/>
              <a:t>cats d3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02313" y="2943549"/>
            <a:ext cx="1093993" cy="4635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food</a:t>
            </a:r>
            <a:r>
              <a:rPr lang="fr-FR" dirty="0"/>
              <a:t> d2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02313" y="3544529"/>
            <a:ext cx="1093993" cy="693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like</a:t>
            </a:r>
            <a:r>
              <a:rPr lang="fr-FR" dirty="0"/>
              <a:t> d2</a:t>
            </a:r>
          </a:p>
          <a:p>
            <a:pPr algn="ctr"/>
            <a:r>
              <a:rPr lang="fr-FR" dirty="0" err="1"/>
              <a:t>like</a:t>
            </a:r>
            <a:r>
              <a:rPr lang="fr-FR" dirty="0"/>
              <a:t> d3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02314" y="4304215"/>
            <a:ext cx="1192906" cy="539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likes d1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18148" y="4901268"/>
            <a:ext cx="1192907" cy="539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james</a:t>
            </a:r>
            <a:r>
              <a:rPr lang="fr-FR" dirty="0"/>
              <a:t> d1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15457" y="5533316"/>
            <a:ext cx="1192907" cy="539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Play d3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24854" y="1347405"/>
            <a:ext cx="1894634" cy="422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 : d2, d3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34689" y="2983391"/>
            <a:ext cx="1894634" cy="422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likes : d1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24854" y="1743282"/>
            <a:ext cx="1894634" cy="422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cats : d1, d2, d3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24855" y="2152907"/>
            <a:ext cx="1894634" cy="422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food</a:t>
            </a:r>
            <a:r>
              <a:rPr lang="fr-FR" dirty="0"/>
              <a:t> : d2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24855" y="2561275"/>
            <a:ext cx="1894634" cy="422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like</a:t>
            </a:r>
            <a:r>
              <a:rPr lang="fr-FR" dirty="0"/>
              <a:t> : d1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24853" y="3405507"/>
            <a:ext cx="1894634" cy="422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james</a:t>
            </a:r>
            <a:r>
              <a:rPr lang="fr-FR" dirty="0"/>
              <a:t>: d1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24853" y="3813875"/>
            <a:ext cx="1894634" cy="422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play</a:t>
            </a:r>
            <a:r>
              <a:rPr lang="fr-FR" dirty="0"/>
              <a:t> : d3</a:t>
            </a:r>
          </a:p>
        </p:txBody>
      </p:sp>
      <p:cxnSp>
        <p:nvCxnSpPr>
          <p:cNvPr id="31" name="Connecteur droit avec flèche 30"/>
          <p:cNvCxnSpPr>
            <a:stCxn id="6" idx="3"/>
            <a:endCxn id="10" idx="1"/>
          </p:cNvCxnSpPr>
          <p:nvPr/>
        </p:nvCxnSpPr>
        <p:spPr>
          <a:xfrm>
            <a:off x="3245476" y="2124501"/>
            <a:ext cx="222161" cy="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5367445" y="3382378"/>
            <a:ext cx="222161" cy="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250287" y="2102392"/>
            <a:ext cx="222161" cy="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231523" y="4716958"/>
            <a:ext cx="222161" cy="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3253334" y="3393433"/>
            <a:ext cx="222161" cy="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5391861" y="4716958"/>
            <a:ext cx="222161" cy="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21" idx="1"/>
          </p:cNvCxnSpPr>
          <p:nvPr/>
        </p:nvCxnSpPr>
        <p:spPr>
          <a:xfrm>
            <a:off x="6584060" y="1720833"/>
            <a:ext cx="834088" cy="345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9" idx="3"/>
          </p:cNvCxnSpPr>
          <p:nvPr/>
        </p:nvCxnSpPr>
        <p:spPr>
          <a:xfrm>
            <a:off x="6673765" y="2322556"/>
            <a:ext cx="779882" cy="246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578059" y="2593438"/>
            <a:ext cx="798587" cy="7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6" idx="1"/>
          </p:cNvCxnSpPr>
          <p:nvPr/>
        </p:nvCxnSpPr>
        <p:spPr>
          <a:xfrm flipV="1">
            <a:off x="6527076" y="2480625"/>
            <a:ext cx="865403" cy="60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592503" y="3393432"/>
            <a:ext cx="915350" cy="37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6516891" y="1462720"/>
            <a:ext cx="926571" cy="218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17" idx="1"/>
          </p:cNvCxnSpPr>
          <p:nvPr/>
        </p:nvCxnSpPr>
        <p:spPr>
          <a:xfrm flipV="1">
            <a:off x="6517242" y="3175337"/>
            <a:ext cx="885071" cy="75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6568225" y="2666172"/>
            <a:ext cx="808421" cy="18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6578059" y="4030213"/>
            <a:ext cx="929794" cy="7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6450925" y="4765756"/>
            <a:ext cx="1081295" cy="11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5" idx="3"/>
          </p:cNvCxnSpPr>
          <p:nvPr/>
        </p:nvCxnSpPr>
        <p:spPr>
          <a:xfrm>
            <a:off x="8496306" y="1595694"/>
            <a:ext cx="728548" cy="2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25" idx="1"/>
          </p:cNvCxnSpPr>
          <p:nvPr/>
        </p:nvCxnSpPr>
        <p:spPr>
          <a:xfrm flipV="1">
            <a:off x="8486472" y="1954340"/>
            <a:ext cx="738382" cy="38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17" idx="3"/>
            <a:endCxn id="26" idx="1"/>
          </p:cNvCxnSpPr>
          <p:nvPr/>
        </p:nvCxnSpPr>
        <p:spPr>
          <a:xfrm flipV="1">
            <a:off x="8496306" y="2363965"/>
            <a:ext cx="728549" cy="81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18" idx="3"/>
            <a:endCxn id="27" idx="1"/>
          </p:cNvCxnSpPr>
          <p:nvPr/>
        </p:nvCxnSpPr>
        <p:spPr>
          <a:xfrm flipV="1">
            <a:off x="8496306" y="2772333"/>
            <a:ext cx="728549" cy="111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20" idx="3"/>
          </p:cNvCxnSpPr>
          <p:nvPr/>
        </p:nvCxnSpPr>
        <p:spPr>
          <a:xfrm flipV="1">
            <a:off x="8595220" y="3204820"/>
            <a:ext cx="639470" cy="13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8607198" y="3691716"/>
            <a:ext cx="639470" cy="13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V="1">
            <a:off x="8604839" y="4223500"/>
            <a:ext cx="653807" cy="137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490245" y="1581023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Pages web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3592848" y="148864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Normalisation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620700" y="13039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7537022" y="812836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shuffle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9472736" y="939037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Index inversé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808129" y="1942412"/>
            <a:ext cx="4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D1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797922" y="3189796"/>
            <a:ext cx="4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D2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849227" y="4501241"/>
            <a:ext cx="4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66189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 de données NOSQL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94772"/>
              </p:ext>
            </p:extLst>
          </p:nvPr>
        </p:nvGraphicFramePr>
        <p:xfrm>
          <a:off x="1127054" y="112169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680990" y="6453386"/>
            <a:ext cx="6280830" cy="404614"/>
          </a:xfrm>
        </p:spPr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05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26990"/>
            <a:ext cx="9601200" cy="1485900"/>
          </a:xfrm>
        </p:spPr>
        <p:txBody>
          <a:bodyPr/>
          <a:lstStyle/>
          <a:p>
            <a:r>
              <a:rPr lang="fr-FR" dirty="0"/>
              <a:t>Modèle de données Orienté clé-valeur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12890"/>
            <a:ext cx="9601200" cy="415451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 Modélisation des données  :  </a:t>
            </a:r>
          </a:p>
          <a:p>
            <a:pPr lvl="1"/>
            <a:r>
              <a:rPr lang="fr-FR" dirty="0"/>
              <a:t>La plus simple de tout les modelés, </a:t>
            </a:r>
          </a:p>
          <a:p>
            <a:pPr lvl="1"/>
            <a:r>
              <a:rPr lang="fr-FR" dirty="0"/>
              <a:t>On associe une clé à chaque valeur , la valeur peut être de n’importe quel type ( chaîne de caractères , entier, fichier texte, objet sérialisé)</a:t>
            </a:r>
          </a:p>
          <a:p>
            <a:r>
              <a:rPr lang="fr-FR" dirty="0"/>
              <a:t>« user1 »  =&gt; « login : </a:t>
            </a:r>
            <a:r>
              <a:rPr lang="fr-FR" dirty="0" err="1"/>
              <a:t>james</a:t>
            </a:r>
            <a:r>
              <a:rPr lang="fr-FR" dirty="0"/>
              <a:t> ; </a:t>
            </a:r>
            <a:r>
              <a:rPr lang="fr-FR" dirty="0" err="1"/>
              <a:t>gender</a:t>
            </a:r>
            <a:r>
              <a:rPr lang="fr-FR" dirty="0"/>
              <a:t> : M »</a:t>
            </a:r>
          </a:p>
          <a:p>
            <a:r>
              <a:rPr lang="fr-FR" dirty="0"/>
              <a:t>« user2 »  =&gt; « login : </a:t>
            </a:r>
            <a:r>
              <a:rPr lang="fr-FR" dirty="0" err="1"/>
              <a:t>jennifer</a:t>
            </a:r>
            <a:r>
              <a:rPr lang="fr-FR" dirty="0"/>
              <a:t> ; </a:t>
            </a:r>
            <a:r>
              <a:rPr lang="fr-FR" dirty="0" err="1"/>
              <a:t>gender</a:t>
            </a:r>
            <a:r>
              <a:rPr lang="fr-FR" dirty="0"/>
              <a:t> : </a:t>
            </a:r>
            <a:r>
              <a:rPr lang="fr-FR" dirty="0" smtClean="0"/>
              <a:t>F, adresse : « 10 rue de la victoire» </a:t>
            </a:r>
            <a:r>
              <a:rPr lang="fr-FR" dirty="0"/>
              <a:t>»</a:t>
            </a:r>
          </a:p>
          <a:p>
            <a:r>
              <a:rPr lang="fr-FR" b="1" dirty="0"/>
              <a:t>Avantages : </a:t>
            </a:r>
          </a:p>
          <a:p>
            <a:r>
              <a:rPr lang="fr-FR" dirty="0"/>
              <a:t>Simple à utiliser (CRUD ): Création d’une clé-valeur, suppression et modification </a:t>
            </a:r>
            <a:r>
              <a:rPr lang="fr-FR" dirty="0" smtClean="0"/>
              <a:t>simple et accès </a:t>
            </a:r>
            <a:r>
              <a:rPr lang="fr-FR" dirty="0"/>
              <a:t>à une valeur via sa clé.</a:t>
            </a:r>
          </a:p>
          <a:p>
            <a:r>
              <a:rPr lang="fr-FR" dirty="0"/>
              <a:t>Une performance très élevée , une scalabilité horizontale considérable </a:t>
            </a:r>
          </a:p>
          <a:p>
            <a:r>
              <a:rPr lang="fr-FR" b="1" dirty="0"/>
              <a:t>Inconvénients: </a:t>
            </a:r>
          </a:p>
          <a:p>
            <a:r>
              <a:rPr lang="fr-FR" dirty="0"/>
              <a:t>Modèle de données trop simple, pauvre pour les données complexes</a:t>
            </a:r>
          </a:p>
          <a:p>
            <a:r>
              <a:rPr lang="fr-FR" b="1" dirty="0"/>
              <a:t>I</a:t>
            </a:r>
            <a:r>
              <a:rPr lang="fr-FR" dirty="0"/>
              <a:t>nterrogation seulement sur une clé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5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40872"/>
            <a:ext cx="9601200" cy="1014214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principaux utilisations d’une base de données orienté clé-valeur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910443"/>
            <a:ext cx="9601200" cy="3956957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Dépôt de données avec des besoins de requête très simple.</a:t>
            </a:r>
          </a:p>
          <a:p>
            <a:r>
              <a:rPr lang="fr-FR" dirty="0"/>
              <a:t>Systèmes de stockage de cache ou d’information de sessions </a:t>
            </a:r>
          </a:p>
          <a:p>
            <a:r>
              <a:rPr lang="fr-FR" dirty="0"/>
              <a:t>Les profils/ préférences utilisateur </a:t>
            </a:r>
          </a:p>
          <a:p>
            <a:r>
              <a:rPr lang="fr-FR" dirty="0"/>
              <a:t>Les données de panier achat</a:t>
            </a:r>
          </a:p>
          <a:p>
            <a:r>
              <a:rPr lang="fr-FR" dirty="0"/>
              <a:t>Les logs de données.</a:t>
            </a:r>
          </a:p>
          <a:p>
            <a:r>
              <a:rPr lang="fr-FR" dirty="0"/>
              <a:t>….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0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données orienté colonne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599" y="1947181"/>
            <a:ext cx="5633357" cy="3581401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stationID</a:t>
            </a:r>
            <a:r>
              <a:rPr lang="fr-FR" dirty="0"/>
              <a:t> : 1234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stationID</a:t>
            </a:r>
            <a:r>
              <a:rPr lang="fr-FR" dirty="0"/>
              <a:t> : 7889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7158327" y="1997525"/>
            <a:ext cx="4447786" cy="3581401"/>
          </a:xfrm>
        </p:spPr>
        <p:txBody>
          <a:bodyPr/>
          <a:lstStyle/>
          <a:p>
            <a:r>
              <a:rPr lang="fr-FR" dirty="0"/>
              <a:t>Les données sont stockés en colonne non pas en ligne</a:t>
            </a:r>
          </a:p>
          <a:p>
            <a:r>
              <a:rPr lang="fr-FR" dirty="0"/>
              <a:t>On peut facilement ajouter une colonne, par contre l’ajout d’une ligne est très couteux.</a:t>
            </a:r>
          </a:p>
          <a:p>
            <a:r>
              <a:rPr lang="fr-FR" dirty="0"/>
              <a:t>Modèle proche d’une table SGBDR, mais ici le nombre de colonne est dynamique, ce qui évite d’avoir des colonnes ayant des valeurs </a:t>
            </a:r>
            <a:r>
              <a:rPr lang="fr-FR" b="1" dirty="0"/>
              <a:t>NULL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80013" y="2045152"/>
            <a:ext cx="1812473" cy="1532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Date : 01/01/19</a:t>
            </a:r>
          </a:p>
          <a:p>
            <a:pPr algn="ctr"/>
            <a:r>
              <a:rPr lang="fr-FR" dirty="0"/>
              <a:t>Date : 01/02/19</a:t>
            </a:r>
          </a:p>
          <a:p>
            <a:pPr algn="ctr"/>
            <a:r>
              <a:rPr lang="fr-FR" dirty="0"/>
              <a:t>Date : 01/03/19</a:t>
            </a:r>
          </a:p>
          <a:p>
            <a:pPr algn="ctr"/>
            <a:r>
              <a:rPr lang="fr-FR" dirty="0"/>
              <a:t>Date : 01/04/19</a:t>
            </a:r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421086" y="2030183"/>
            <a:ext cx="1404257" cy="15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Value : 22</a:t>
            </a:r>
          </a:p>
          <a:p>
            <a:pPr algn="ctr"/>
            <a:r>
              <a:rPr lang="fr-FR" dirty="0"/>
              <a:t>Value: 21</a:t>
            </a:r>
          </a:p>
          <a:p>
            <a:pPr algn="ctr"/>
            <a:r>
              <a:rPr lang="fr-FR" dirty="0"/>
              <a:t>Value : 30</a:t>
            </a:r>
          </a:p>
          <a:p>
            <a:pPr algn="ctr"/>
            <a:r>
              <a:rPr lang="fr-FR" dirty="0"/>
              <a:t>Value : 40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0012" y="3786867"/>
            <a:ext cx="1812473" cy="1532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Date : 01/01/17</a:t>
            </a:r>
          </a:p>
          <a:p>
            <a:pPr algn="ctr"/>
            <a:r>
              <a:rPr lang="fr-FR" dirty="0"/>
              <a:t>Date : 01/02/17</a:t>
            </a:r>
          </a:p>
          <a:p>
            <a:pPr algn="ctr"/>
            <a:r>
              <a:rPr lang="fr-FR" dirty="0"/>
              <a:t>Date : 01/03/17</a:t>
            </a:r>
          </a:p>
          <a:p>
            <a:pPr algn="ctr"/>
            <a:r>
              <a:rPr lang="fr-FR" dirty="0"/>
              <a:t>Date : 01/04/17</a:t>
            </a:r>
          </a:p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403578" y="3786867"/>
            <a:ext cx="1404257" cy="15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Value : 02</a:t>
            </a:r>
          </a:p>
          <a:p>
            <a:pPr algn="ctr"/>
            <a:r>
              <a:rPr lang="fr-FR" dirty="0"/>
              <a:t>Value: 01</a:t>
            </a:r>
          </a:p>
          <a:p>
            <a:pPr algn="ctr"/>
            <a:r>
              <a:rPr lang="fr-FR" dirty="0"/>
              <a:t>Value : 08</a:t>
            </a:r>
          </a:p>
          <a:p>
            <a:pPr algn="ctr"/>
            <a:r>
              <a:rPr lang="fr-FR" dirty="0"/>
              <a:t>Value : 09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1371599" y="3686366"/>
            <a:ext cx="5633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0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71600" y="507107"/>
            <a:ext cx="9601200" cy="1485900"/>
          </a:xfrm>
        </p:spPr>
        <p:txBody>
          <a:bodyPr/>
          <a:lstStyle/>
          <a:p>
            <a:r>
              <a:rPr lang="fr-FR" dirty="0"/>
              <a:t>Les principaux utilisations d’une base de donnée orienté colonne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371600" y="1993007"/>
            <a:ext cx="9601200" cy="3874393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Netflix :  Il l’utilise notamment pour le </a:t>
            </a:r>
            <a:r>
              <a:rPr lang="fr-FR" dirty="0" err="1"/>
              <a:t>logging</a:t>
            </a:r>
            <a:r>
              <a:rPr lang="fr-FR" dirty="0"/>
              <a:t> et l’analyse de sa clientèle.</a:t>
            </a:r>
          </a:p>
          <a:p>
            <a:r>
              <a:rPr lang="fr-FR" dirty="0" err="1"/>
              <a:t>Ebay</a:t>
            </a:r>
            <a:r>
              <a:rPr lang="fr-FR" dirty="0"/>
              <a:t> : Il l’utilise pour l’optimisation de la recherche</a:t>
            </a:r>
          </a:p>
          <a:p>
            <a:r>
              <a:rPr lang="fr-FR" dirty="0"/>
              <a:t>Adobe : Il l’utilise pour le traitement des données structuré et le business intelligence</a:t>
            </a:r>
          </a:p>
          <a:p>
            <a:r>
              <a:rPr lang="fr-FR" dirty="0"/>
              <a:t>Peut être utilisé également pour la journalisation des évènements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26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07" y="4666773"/>
            <a:ext cx="1786613" cy="17866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27" y="4670167"/>
            <a:ext cx="2540579" cy="18111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72" y="4666773"/>
            <a:ext cx="1588393" cy="15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93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1233"/>
            <a:ext cx="9601200" cy="1014214"/>
          </a:xfrm>
        </p:spPr>
        <p:txBody>
          <a:bodyPr/>
          <a:lstStyle/>
          <a:p>
            <a:r>
              <a:rPr lang="fr-FR" dirty="0"/>
              <a:t>Modèle de données orienté documents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061884"/>
            <a:ext cx="9601200" cy="4805516"/>
          </a:xfrm>
        </p:spPr>
        <p:txBody>
          <a:bodyPr/>
          <a:lstStyle/>
          <a:p>
            <a:r>
              <a:rPr lang="fr-FR" dirty="0"/>
              <a:t>Il permet de stocker une </a:t>
            </a:r>
            <a:r>
              <a:rPr lang="fr-FR" b="1" dirty="0"/>
              <a:t>collection</a:t>
            </a:r>
            <a:r>
              <a:rPr lang="fr-FR" dirty="0"/>
              <a:t> de « documents »</a:t>
            </a:r>
          </a:p>
          <a:p>
            <a:r>
              <a:rPr lang="fr-FR" dirty="0"/>
              <a:t>Il est basé sur le modèle « clé-valeur » mais la valeur est un document en format </a:t>
            </a:r>
            <a:r>
              <a:rPr lang="fr-FR" b="1" dirty="0"/>
              <a:t>semi-structuré</a:t>
            </a:r>
            <a:r>
              <a:rPr lang="fr-FR" dirty="0"/>
              <a:t> hiérarchique de type </a:t>
            </a:r>
            <a:r>
              <a:rPr lang="fr-FR" b="1" dirty="0"/>
              <a:t>JSON ou XML </a:t>
            </a:r>
            <a:r>
              <a:rPr lang="fr-FR" dirty="0"/>
              <a:t>(possible aussi de stocker n'importe quel objet, via une sérialisation) 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27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98" y="2571117"/>
            <a:ext cx="454405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4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fr-FR" dirty="0"/>
              <a:t>Modèle de données orienté documents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95" y="1649186"/>
            <a:ext cx="4909762" cy="4218215"/>
          </a:xfr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25402" y="1649187"/>
            <a:ext cx="4904597" cy="4218214"/>
          </a:xfrm>
        </p:spPr>
        <p:txBody>
          <a:bodyPr>
            <a:normAutofit/>
          </a:bodyPr>
          <a:lstStyle/>
          <a:p>
            <a:r>
              <a:rPr lang="fr-FR" b="1" dirty="0"/>
              <a:t>Forces : </a:t>
            </a:r>
          </a:p>
          <a:p>
            <a:pPr lvl="1"/>
            <a:r>
              <a:rPr lang="fr-FR" dirty="0"/>
              <a:t>Modèle de données simple mais puissant </a:t>
            </a:r>
          </a:p>
          <a:p>
            <a:pPr lvl="1"/>
            <a:r>
              <a:rPr lang="fr-FR" dirty="0"/>
              <a:t>Pas de maintenance de la BD requise pour ajouter/supprimer des «colonnes»</a:t>
            </a:r>
          </a:p>
          <a:p>
            <a:pPr lvl="1"/>
            <a:r>
              <a:rPr lang="fr-FR" dirty="0"/>
              <a:t>Forte expressivité de requêtage</a:t>
            </a:r>
          </a:p>
          <a:p>
            <a:r>
              <a:rPr lang="fr-FR" b="1" dirty="0"/>
              <a:t>Faiblesse</a:t>
            </a:r>
          </a:p>
          <a:p>
            <a:pPr lvl="1"/>
            <a:r>
              <a:rPr lang="fr-FR" dirty="0"/>
              <a:t>Inadapté pour les données interconnectées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14114"/>
            <a:ext cx="9601200" cy="8799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principaux utilisations d’une base de donnée orienté document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387007"/>
            <a:ext cx="9601200" cy="4773386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Enregistrement d’événements </a:t>
            </a:r>
          </a:p>
          <a:p>
            <a:r>
              <a:rPr lang="fr-FR" dirty="0"/>
              <a:t>Systèmes de gestion de contenu </a:t>
            </a:r>
          </a:p>
          <a:p>
            <a:r>
              <a:rPr lang="fr-FR" dirty="0"/>
              <a:t>Web analytique ou analytique temps-réel </a:t>
            </a:r>
          </a:p>
          <a:p>
            <a:r>
              <a:rPr lang="fr-FR" dirty="0"/>
              <a:t>Catalogue de produits et Systèmes d'exploitation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38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336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1/4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661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b="1" dirty="0"/>
              <a:t>Introduction aux bases de données NOSQL</a:t>
            </a:r>
          </a:p>
          <a:p>
            <a:pPr lvl="1"/>
            <a:r>
              <a:rPr lang="fr-FR" dirty="0"/>
              <a:t>Les bases de données relationnels (SGBDR)</a:t>
            </a:r>
          </a:p>
          <a:p>
            <a:pPr lvl="1"/>
            <a:r>
              <a:rPr lang="fr-FR" dirty="0"/>
              <a:t>Nouveaux besoins de gestion des données</a:t>
            </a:r>
          </a:p>
          <a:p>
            <a:pPr lvl="2"/>
            <a:r>
              <a:rPr lang="fr-FR" dirty="0"/>
              <a:t>Grande volumétrie : SGBDR</a:t>
            </a:r>
          </a:p>
          <a:p>
            <a:pPr lvl="2"/>
            <a:r>
              <a:rPr lang="fr-FR" dirty="0"/>
              <a:t>Scalabilité horizontale et verticale</a:t>
            </a:r>
          </a:p>
          <a:p>
            <a:pPr lvl="1"/>
            <a:r>
              <a:rPr lang="fr-FR" sz="2100" dirty="0"/>
              <a:t>Architecture des systèmes distribués</a:t>
            </a:r>
          </a:p>
          <a:p>
            <a:pPr lvl="1"/>
            <a:r>
              <a:rPr lang="fr-FR" sz="2100" dirty="0"/>
              <a:t>Théorème de CAP</a:t>
            </a:r>
          </a:p>
          <a:p>
            <a:pPr lvl="1"/>
            <a:r>
              <a:rPr lang="fr-FR" dirty="0"/>
              <a:t>Caractéristiques générales d’une base de données NOSQL </a:t>
            </a:r>
          </a:p>
          <a:p>
            <a:pPr lvl="1"/>
            <a:r>
              <a:rPr lang="fr-FR" dirty="0"/>
              <a:t>Les principes d’une base de données NOSQL</a:t>
            </a:r>
          </a:p>
          <a:p>
            <a:pPr lvl="2"/>
            <a:r>
              <a:rPr lang="fr-FR" dirty="0"/>
              <a:t>MapReduce</a:t>
            </a:r>
          </a:p>
          <a:p>
            <a:pPr lvl="2"/>
            <a:r>
              <a:rPr lang="fr-FR" dirty="0" err="1"/>
              <a:t>Sharding</a:t>
            </a:r>
            <a:endParaRPr lang="fr-FR" dirty="0"/>
          </a:p>
          <a:p>
            <a:pPr lvl="2"/>
            <a:r>
              <a:rPr lang="fr-FR" dirty="0"/>
              <a:t>Consistent </a:t>
            </a:r>
            <a:r>
              <a:rPr lang="fr-FR" dirty="0" err="1"/>
              <a:t>hashing</a:t>
            </a:r>
            <a:endParaRPr lang="fr-FR" dirty="0"/>
          </a:p>
          <a:p>
            <a:pPr lvl="1"/>
            <a:r>
              <a:rPr lang="fr-FR" dirty="0"/>
              <a:t>Les principaux modèles NOSQL</a:t>
            </a:r>
          </a:p>
          <a:p>
            <a:pPr lvl="2"/>
            <a:r>
              <a:rPr lang="fr-FR" dirty="0"/>
              <a:t>Modèle de données orienté clé-valeur</a:t>
            </a:r>
          </a:p>
          <a:p>
            <a:pPr lvl="2"/>
            <a:r>
              <a:rPr lang="fr-FR" dirty="0"/>
              <a:t>Modèle de données orienté colonne		</a:t>
            </a:r>
          </a:p>
          <a:p>
            <a:pPr lvl="2"/>
            <a:r>
              <a:rPr lang="fr-FR" dirty="0"/>
              <a:t>Modèle de données orienté documents</a:t>
            </a:r>
          </a:p>
          <a:p>
            <a:pPr lvl="2"/>
            <a:r>
              <a:rPr lang="fr-FR" dirty="0"/>
              <a:t>Modèle de données orienté graph</a:t>
            </a:r>
          </a:p>
          <a:p>
            <a:pPr lvl="1"/>
            <a:r>
              <a:rPr lang="fr-FR" dirty="0"/>
              <a:t>Le langage de description JSON</a:t>
            </a:r>
          </a:p>
          <a:p>
            <a:pPr lvl="1"/>
            <a:r>
              <a:rPr lang="fr-FR" dirty="0"/>
              <a:t>Exercices JSON</a:t>
            </a:r>
          </a:p>
          <a:p>
            <a:pPr marL="530352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07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données orienté graph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583871"/>
            <a:ext cx="9601200" cy="4283529"/>
          </a:xfrm>
        </p:spPr>
        <p:txBody>
          <a:bodyPr/>
          <a:lstStyle/>
          <a:p>
            <a:r>
              <a:rPr lang="fr-FR" dirty="0"/>
              <a:t>Il permet la modélisation, le stockage et la manipulation de données complexes liées par des relations non-triviales ou variables</a:t>
            </a:r>
          </a:p>
          <a:p>
            <a:r>
              <a:rPr lang="fr-FR" dirty="0"/>
              <a:t>Il s’appuie sur la notion de noeuds, de relations et de propriétés qui leurs sont rattachées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80" y="2783058"/>
            <a:ext cx="5928637" cy="36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50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fr-FR" dirty="0"/>
              <a:t>Modèle de données orienté graph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83" y="957064"/>
            <a:ext cx="9020232" cy="5134695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81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742035"/>
            <a:ext cx="9601200" cy="3581400"/>
          </a:xfrm>
        </p:spPr>
        <p:txBody>
          <a:bodyPr/>
          <a:lstStyle/>
          <a:p>
            <a:r>
              <a:rPr lang="fr-FR" dirty="0"/>
              <a:t>La plupart des base de données NOSQL utilise un format semblable au format JSON</a:t>
            </a:r>
          </a:p>
          <a:p>
            <a:r>
              <a:rPr lang="fr-FR" dirty="0"/>
              <a:t>JSON ( </a:t>
            </a:r>
            <a:r>
              <a:rPr lang="fr-FR" b="1" dirty="0"/>
              <a:t>J</a:t>
            </a:r>
            <a:r>
              <a:rPr lang="fr-FR" dirty="0"/>
              <a:t>avaScript </a:t>
            </a:r>
            <a:r>
              <a:rPr lang="fr-FR" b="1" dirty="0"/>
              <a:t>O</a:t>
            </a:r>
            <a:r>
              <a:rPr lang="fr-FR" dirty="0"/>
              <a:t>bject </a:t>
            </a:r>
            <a:r>
              <a:rPr lang="fr-FR" b="1" dirty="0"/>
              <a:t>N</a:t>
            </a:r>
            <a:r>
              <a:rPr lang="fr-FR" dirty="0"/>
              <a:t>otation)</a:t>
            </a:r>
          </a:p>
          <a:p>
            <a:r>
              <a:rPr lang="fr-FR" dirty="0"/>
              <a:t>Un format de données</a:t>
            </a:r>
          </a:p>
          <a:p>
            <a:r>
              <a:rPr lang="fr-FR" dirty="0"/>
              <a:t>Basé sur la syntaxe JavaScript</a:t>
            </a:r>
          </a:p>
          <a:p>
            <a:r>
              <a:rPr lang="fr-FR" dirty="0"/>
              <a:t>Assez lisible pour l’humain</a:t>
            </a:r>
          </a:p>
          <a:p>
            <a:r>
              <a:rPr lang="fr-FR" dirty="0"/>
              <a:t>Assez facile à écrire à la main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2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575204"/>
            <a:ext cx="4491318" cy="551572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JSON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7227076" y="1410184"/>
            <a:ext cx="4773795" cy="4601497"/>
          </a:xfrm>
        </p:spPr>
        <p:txBody>
          <a:bodyPr>
            <a:normAutofit/>
          </a:bodyPr>
          <a:lstStyle/>
          <a:p>
            <a:r>
              <a:rPr lang="fr-FR" dirty="0"/>
              <a:t>{...} : les accolades définissent un objet.</a:t>
            </a:r>
          </a:p>
          <a:p>
            <a:r>
              <a:rPr lang="fr-FR" dirty="0"/>
              <a:t>Les guillemets (double </a:t>
            </a:r>
            <a:r>
              <a:rPr lang="fr-FR" dirty="0" err="1"/>
              <a:t>quotes</a:t>
            </a:r>
            <a:r>
              <a:rPr lang="fr-FR" dirty="0"/>
              <a:t>) définissent un couple clé/valeur (on parle de membre).</a:t>
            </a:r>
          </a:p>
          <a:p>
            <a:r>
              <a:rPr lang="fr-FR" dirty="0"/>
              <a:t>[...] : Les crochets définissent un tableau (ou </a:t>
            </a:r>
            <a:r>
              <a:rPr lang="fr-FR" dirty="0" err="1"/>
              <a:t>array</a:t>
            </a:r>
            <a:r>
              <a:rPr lang="fr-FR" dirty="0"/>
              <a:t> en anglais).</a:t>
            </a:r>
          </a:p>
          <a:p>
            <a:r>
              <a:rPr lang="fr-FR" dirty="0"/>
              <a:t>{"id":1, "</a:t>
            </a:r>
            <a:r>
              <a:rPr lang="fr-FR" dirty="0" err="1"/>
              <a:t>language</a:t>
            </a:r>
            <a:r>
              <a:rPr lang="fr-FR" dirty="0"/>
              <a:t>":"</a:t>
            </a:r>
            <a:r>
              <a:rPr lang="fr-FR" dirty="0" err="1"/>
              <a:t>json</a:t>
            </a:r>
            <a:r>
              <a:rPr lang="fr-FR" dirty="0"/>
              <a:t>", "</a:t>
            </a:r>
            <a:r>
              <a:rPr lang="fr-FR" dirty="0" err="1"/>
              <a:t>author</a:t>
            </a:r>
            <a:r>
              <a:rPr lang="fr-FR" dirty="0"/>
              <a:t>":"Douglas </a:t>
            </a:r>
            <a:r>
              <a:rPr lang="fr-FR" dirty="0" err="1"/>
              <a:t>Crockford</a:t>
            </a:r>
            <a:r>
              <a:rPr lang="fr-FR" dirty="0"/>
              <a:t>"} : Les virgules permettent de séparer les membres d'un tableau ou, comme ici, d'un objet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33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227076" y="659278"/>
            <a:ext cx="4491318" cy="551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Syntaxe JSON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3" y="1368480"/>
            <a:ext cx="5912658" cy="4643201"/>
          </a:xfrm>
        </p:spPr>
      </p:pic>
    </p:spTree>
    <p:extLst>
      <p:ext uri="{BB962C8B-B14F-4D97-AF65-F5344CB8AC3E}">
        <p14:creationId xmlns:p14="http://schemas.microsoft.com/office/powerpoint/2010/main" val="1350760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48349"/>
            <a:ext cx="9601200" cy="968327"/>
          </a:xfrm>
        </p:spPr>
        <p:txBody>
          <a:bodyPr/>
          <a:lstStyle/>
          <a:p>
            <a:r>
              <a:rPr lang="fr-FR" dirty="0"/>
              <a:t>Exercice 1: rédaction d’un 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550606"/>
            <a:ext cx="9601200" cy="3871069"/>
          </a:xfrm>
        </p:spPr>
        <p:txBody>
          <a:bodyPr/>
          <a:lstStyle/>
          <a:p>
            <a:r>
              <a:rPr lang="fr-FR" dirty="0"/>
              <a:t>Ajoutez les attributs suivants dans la racine du JSON :</a:t>
            </a:r>
          </a:p>
          <a:p>
            <a:pPr lvl="1"/>
            <a:r>
              <a:rPr lang="fr-FR" b="1" dirty="0"/>
              <a:t>cours</a:t>
            </a:r>
            <a:r>
              <a:rPr lang="fr-FR" dirty="0"/>
              <a:t>, de type string.</a:t>
            </a:r>
          </a:p>
          <a:p>
            <a:pPr lvl="1"/>
            <a:r>
              <a:rPr lang="fr-FR" b="1" dirty="0"/>
              <a:t>semestre</a:t>
            </a:r>
            <a:r>
              <a:rPr lang="fr-FR" dirty="0"/>
              <a:t>, de type string.</a:t>
            </a:r>
          </a:p>
          <a:p>
            <a:pPr lvl="1"/>
            <a:r>
              <a:rPr lang="fr-FR" b="1" dirty="0"/>
              <a:t>année</a:t>
            </a:r>
            <a:r>
              <a:rPr lang="fr-FR" dirty="0"/>
              <a:t>, de type number.</a:t>
            </a:r>
          </a:p>
          <a:p>
            <a:pPr lvl="1"/>
            <a:r>
              <a:rPr lang="fr-FR" b="1" dirty="0"/>
              <a:t>étudiants</a:t>
            </a:r>
            <a:r>
              <a:rPr lang="fr-FR" dirty="0"/>
              <a:t>, de type tableau ( tableau d’objet étudiant)</a:t>
            </a:r>
          </a:p>
          <a:p>
            <a:pPr lvl="1"/>
            <a:r>
              <a:rPr lang="fr-FR" b="1" dirty="0"/>
              <a:t>Etudiant</a:t>
            </a:r>
            <a:r>
              <a:rPr lang="fr-FR" dirty="0"/>
              <a:t> : contient deux attributs ( nom de type String, prénom de type String)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04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34600"/>
            <a:ext cx="9601200" cy="1014214"/>
          </a:xfrm>
        </p:spPr>
        <p:txBody>
          <a:bodyPr/>
          <a:lstStyle/>
          <a:p>
            <a:r>
              <a:rPr lang="fr-FR"/>
              <a:t>Exercice </a:t>
            </a:r>
            <a:r>
              <a:rPr lang="fr-FR" dirty="0"/>
              <a:t>: XML to 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571226"/>
            <a:ext cx="9601200" cy="4167386"/>
          </a:xfrm>
        </p:spPr>
        <p:txBody>
          <a:bodyPr/>
          <a:lstStyle/>
          <a:p>
            <a:r>
              <a:rPr lang="fr-FR" dirty="0"/>
              <a:t>Transformer le fichier XML en JSON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35</a:t>
            </a:fld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13" y="2026755"/>
            <a:ext cx="5628955" cy="4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6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47919"/>
            <a:ext cx="9601200" cy="1258909"/>
          </a:xfrm>
        </p:spPr>
        <p:txBody>
          <a:bodyPr>
            <a:normAutofit fontScale="90000"/>
          </a:bodyPr>
          <a:lstStyle/>
          <a:p>
            <a:r>
              <a:rPr lang="fr-FR" dirty="0"/>
              <a:t>Exercice 3 : Structurer un JSON par rapport à un problème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674255"/>
            <a:ext cx="9601200" cy="4193146"/>
          </a:xfrm>
        </p:spPr>
        <p:txBody>
          <a:bodyPr/>
          <a:lstStyle/>
          <a:p>
            <a:r>
              <a:rPr lang="fr-FR" dirty="0"/>
              <a:t>Vous devez réaliser un fichier JSON permettant de faire figurer les informations suivantes :</a:t>
            </a:r>
          </a:p>
          <a:p>
            <a:pPr lvl="1"/>
            <a:r>
              <a:rPr lang="fr-FR" dirty="0"/>
              <a:t>Un message possède un objet, un destinataire, un expéditeur, une date, et un contenu.</a:t>
            </a:r>
          </a:p>
          <a:p>
            <a:pPr lvl="1"/>
            <a:r>
              <a:rPr lang="fr-FR" dirty="0"/>
              <a:t>Le fichier à décrire dans cet exercice contient des messages.</a:t>
            </a:r>
          </a:p>
          <a:p>
            <a:pPr lvl="1"/>
            <a:r>
              <a:rPr lang="fr-FR" dirty="0"/>
              <a:t>Il existe des catégories de messages, qui peuvent être ajoutées, éditées ou </a:t>
            </a:r>
            <a:r>
              <a:rPr lang="fr-FR" dirty="0" smtClean="0"/>
              <a:t>supprimées</a:t>
            </a:r>
            <a:r>
              <a:rPr lang="fr-FR" dirty="0"/>
              <a:t>, sachant qu'un message peut appartenir à une ou plusieurs catégories.</a:t>
            </a:r>
          </a:p>
          <a:p>
            <a:pPr lvl="1"/>
            <a:r>
              <a:rPr lang="fr-FR" dirty="0"/>
              <a:t>Un contenu de message peut être important, ou pas.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6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3676"/>
            <a:ext cx="9601200" cy="743755"/>
          </a:xfrm>
        </p:spPr>
        <p:txBody>
          <a:bodyPr>
            <a:normAutofit/>
          </a:bodyPr>
          <a:lstStyle/>
          <a:p>
            <a:r>
              <a:rPr lang="fr-FR" dirty="0"/>
              <a:t>Les bases de données MongoDB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262130"/>
            <a:ext cx="9601200" cy="4605270"/>
          </a:xfrm>
        </p:spPr>
        <p:txBody>
          <a:bodyPr/>
          <a:lstStyle/>
          <a:p>
            <a:r>
              <a:rPr lang="fr-FR" b="1" dirty="0"/>
              <a:t>MongoDB</a:t>
            </a:r>
            <a:r>
              <a:rPr lang="fr-FR" dirty="0"/>
              <a:t> est une base de données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b="1" dirty="0"/>
              <a:t>orientée documents.</a:t>
            </a:r>
          </a:p>
          <a:p>
            <a:r>
              <a:rPr lang="fr-FR" b="1" dirty="0"/>
              <a:t>MongoDB</a:t>
            </a:r>
            <a:r>
              <a:rPr lang="fr-FR" dirty="0"/>
              <a:t> utilise un format similaire au JSON , précisément BSON ( </a:t>
            </a:r>
            <a:r>
              <a:rPr lang="fr-FR" dirty="0" err="1"/>
              <a:t>binary</a:t>
            </a:r>
            <a:r>
              <a:rPr lang="fr-FR" dirty="0"/>
              <a:t> JSON)</a:t>
            </a:r>
          </a:p>
          <a:p>
            <a:pPr marL="0" indent="0">
              <a:buNone/>
            </a:pPr>
            <a:endParaRPr lang="fr-FR" dirty="0"/>
          </a:p>
          <a:p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268631" y="6369923"/>
            <a:ext cx="6280830" cy="404614"/>
          </a:xfrm>
        </p:spPr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37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38434" y="2169267"/>
            <a:ext cx="3330432" cy="2230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{</a:t>
            </a:r>
          </a:p>
          <a:p>
            <a:r>
              <a:rPr lang="fr-FR" dirty="0"/>
              <a:t>  "id": "e8983789871",</a:t>
            </a:r>
          </a:p>
          <a:p>
            <a:r>
              <a:rPr lang="fr-FR" dirty="0"/>
              <a:t>  "</a:t>
            </a:r>
            <a:r>
              <a:rPr lang="fr-FR" dirty="0" err="1"/>
              <a:t>name</a:t>
            </a:r>
            <a:r>
              <a:rPr lang="fr-FR" dirty="0"/>
              <a:t>" : "</a:t>
            </a:r>
            <a:r>
              <a:rPr lang="fr-FR" dirty="0" err="1"/>
              <a:t>james</a:t>
            </a:r>
            <a:r>
              <a:rPr lang="fr-FR" dirty="0"/>
              <a:t>",</a:t>
            </a:r>
          </a:p>
          <a:p>
            <a:r>
              <a:rPr lang="fr-FR" dirty="0"/>
              <a:t>  "email" : "james@test.com",</a:t>
            </a:r>
          </a:p>
          <a:p>
            <a:r>
              <a:rPr lang="fr-FR" dirty="0"/>
              <a:t>  "</a:t>
            </a:r>
            <a:r>
              <a:rPr lang="fr-FR" dirty="0" err="1"/>
              <a:t>telephone</a:t>
            </a:r>
            <a:r>
              <a:rPr lang="fr-FR" dirty="0"/>
              <a:t>" : "06569827309" ,</a:t>
            </a:r>
          </a:p>
          <a:p>
            <a:r>
              <a:rPr lang="fr-FR" dirty="0"/>
              <a:t>   "droits" ["</a:t>
            </a:r>
            <a:r>
              <a:rPr lang="fr-FR" dirty="0" err="1"/>
              <a:t>read</a:t>
            </a:r>
            <a:r>
              <a:rPr lang="fr-FR" dirty="0"/>
              <a:t>","</a:t>
            </a:r>
            <a:r>
              <a:rPr lang="fr-FR" dirty="0" err="1"/>
              <a:t>write</a:t>
            </a:r>
            <a:r>
              <a:rPr lang="fr-FR" dirty="0"/>
              <a:t>"]</a:t>
            </a:r>
          </a:p>
          <a:p>
            <a:r>
              <a:rPr lang="fr-FR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3830" y="2849260"/>
            <a:ext cx="3330432" cy="2230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{</a:t>
            </a:r>
          </a:p>
          <a:p>
            <a:r>
              <a:rPr lang="fr-FR" dirty="0"/>
              <a:t>  "id": "e8983789874",</a:t>
            </a:r>
          </a:p>
          <a:p>
            <a:r>
              <a:rPr lang="fr-FR" dirty="0"/>
              <a:t>  "</a:t>
            </a:r>
            <a:r>
              <a:rPr lang="fr-FR" dirty="0" err="1"/>
              <a:t>name</a:t>
            </a:r>
            <a:r>
              <a:rPr lang="fr-FR" dirty="0"/>
              <a:t>" : "</a:t>
            </a:r>
            <a:r>
              <a:rPr lang="fr-FR" dirty="0" err="1"/>
              <a:t>james</a:t>
            </a:r>
            <a:r>
              <a:rPr lang="fr-FR" dirty="0"/>
              <a:t>",</a:t>
            </a:r>
          </a:p>
          <a:p>
            <a:r>
              <a:rPr lang="fr-FR" dirty="0"/>
              <a:t>  "email" : "james@test.com",</a:t>
            </a:r>
          </a:p>
          <a:p>
            <a:r>
              <a:rPr lang="fr-FR" dirty="0"/>
              <a:t>  "</a:t>
            </a:r>
            <a:r>
              <a:rPr lang="fr-FR" dirty="0" err="1"/>
              <a:t>telephone</a:t>
            </a:r>
            <a:r>
              <a:rPr lang="fr-FR" dirty="0"/>
              <a:t>" : "06569827309" ,</a:t>
            </a:r>
          </a:p>
          <a:p>
            <a:r>
              <a:rPr lang="fr-FR" dirty="0"/>
              <a:t>   "droits" ["</a:t>
            </a:r>
            <a:r>
              <a:rPr lang="fr-FR" dirty="0" err="1"/>
              <a:t>read</a:t>
            </a:r>
            <a:r>
              <a:rPr lang="fr-FR" dirty="0"/>
              <a:t>","</a:t>
            </a:r>
            <a:r>
              <a:rPr lang="fr-FR" dirty="0" err="1"/>
              <a:t>write</a:t>
            </a:r>
            <a:r>
              <a:rPr lang="fr-FR" dirty="0"/>
              <a:t>"]</a:t>
            </a:r>
          </a:p>
          <a:p>
            <a:r>
              <a:rPr lang="fr-FR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9225" y="3529252"/>
            <a:ext cx="3330432" cy="2230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{</a:t>
            </a:r>
          </a:p>
          <a:p>
            <a:r>
              <a:rPr lang="fr-FR" dirty="0"/>
              <a:t>  "id": "e8983789873",</a:t>
            </a:r>
          </a:p>
          <a:p>
            <a:r>
              <a:rPr lang="fr-FR" dirty="0"/>
              <a:t>  "</a:t>
            </a:r>
            <a:r>
              <a:rPr lang="fr-FR" dirty="0" err="1"/>
              <a:t>name</a:t>
            </a:r>
            <a:r>
              <a:rPr lang="fr-FR" dirty="0"/>
              <a:t>" : "</a:t>
            </a:r>
            <a:r>
              <a:rPr lang="fr-FR" dirty="0" err="1"/>
              <a:t>james</a:t>
            </a:r>
            <a:r>
              <a:rPr lang="fr-FR" dirty="0"/>
              <a:t>",</a:t>
            </a:r>
          </a:p>
          <a:p>
            <a:r>
              <a:rPr lang="fr-FR" dirty="0"/>
              <a:t>  "email" : "james@test.com",</a:t>
            </a:r>
          </a:p>
          <a:p>
            <a:r>
              <a:rPr lang="fr-FR" dirty="0"/>
              <a:t>  "</a:t>
            </a:r>
            <a:r>
              <a:rPr lang="fr-FR" dirty="0" err="1"/>
              <a:t>telephone</a:t>
            </a:r>
            <a:r>
              <a:rPr lang="fr-FR" dirty="0"/>
              <a:t>" : "06569827309" ,</a:t>
            </a:r>
          </a:p>
          <a:p>
            <a:r>
              <a:rPr lang="fr-FR" dirty="0"/>
              <a:t>   "droits" ["</a:t>
            </a:r>
            <a:r>
              <a:rPr lang="fr-FR" dirty="0" err="1"/>
              <a:t>read</a:t>
            </a:r>
            <a:r>
              <a:rPr lang="fr-FR" dirty="0"/>
              <a:t>","</a:t>
            </a:r>
            <a:r>
              <a:rPr lang="fr-FR" dirty="0" err="1"/>
              <a:t>write</a:t>
            </a:r>
            <a:r>
              <a:rPr lang="fr-FR" dirty="0"/>
              <a:t>"]</a:t>
            </a:r>
          </a:p>
          <a:p>
            <a:r>
              <a:rPr lang="fr-FR" dirty="0"/>
              <a:t>}</a:t>
            </a:r>
          </a:p>
        </p:txBody>
      </p:sp>
      <p:sp>
        <p:nvSpPr>
          <p:cNvPr id="12" name="Accolade fermante 11"/>
          <p:cNvSpPr/>
          <p:nvPr/>
        </p:nvSpPr>
        <p:spPr>
          <a:xfrm>
            <a:off x="7826188" y="3564765"/>
            <a:ext cx="228600" cy="21950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/>
          <p:cNvSpPr/>
          <p:nvPr/>
        </p:nvSpPr>
        <p:spPr>
          <a:xfrm rot="10800000">
            <a:off x="2610981" y="2169267"/>
            <a:ext cx="398863" cy="3590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313643" y="4459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document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294142" y="37798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659345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4851" y="464226"/>
            <a:ext cx="10870277" cy="970127"/>
          </a:xfrm>
        </p:spPr>
        <p:txBody>
          <a:bodyPr>
            <a:normAutofit/>
          </a:bodyPr>
          <a:lstStyle/>
          <a:p>
            <a:r>
              <a:rPr lang="fr-FR" dirty="0"/>
              <a:t>Modèle de </a:t>
            </a:r>
            <a:r>
              <a:rPr lang="fr-FR" dirty="0" smtClean="0"/>
              <a:t>données </a:t>
            </a:r>
            <a:r>
              <a:rPr lang="fr-FR" dirty="0"/>
              <a:t>basé sur les documents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6193" y="2007703"/>
            <a:ext cx="4447786" cy="3581401"/>
          </a:xfrm>
        </p:spPr>
        <p:txBody>
          <a:bodyPr/>
          <a:lstStyle/>
          <a:p>
            <a:r>
              <a:rPr lang="fr-FR" b="1" dirty="0"/>
              <a:t>Une collection </a:t>
            </a:r>
            <a:r>
              <a:rPr lang="fr-FR" dirty="0"/>
              <a:t>est </a:t>
            </a:r>
            <a:r>
              <a:rPr lang="fr-FR" dirty="0" smtClean="0"/>
              <a:t>tout </a:t>
            </a:r>
            <a:r>
              <a:rPr lang="fr-FR" dirty="0"/>
              <a:t>simplement un ensemble de </a:t>
            </a:r>
            <a:r>
              <a:rPr lang="fr-FR" dirty="0" smtClean="0"/>
              <a:t>documents.</a:t>
            </a:r>
            <a:endParaRPr lang="fr-FR" dirty="0"/>
          </a:p>
          <a:p>
            <a:r>
              <a:rPr lang="fr-FR" dirty="0"/>
              <a:t>On peut comparer Une </a:t>
            </a:r>
            <a:r>
              <a:rPr lang="fr-FR" b="1" dirty="0"/>
              <a:t>collection</a:t>
            </a:r>
            <a:r>
              <a:rPr lang="fr-FR" dirty="0"/>
              <a:t> à une </a:t>
            </a:r>
            <a:r>
              <a:rPr lang="fr-FR" b="1" dirty="0"/>
              <a:t>Table</a:t>
            </a:r>
          </a:p>
          <a:p>
            <a:r>
              <a:rPr lang="fr-FR" b="1" dirty="0"/>
              <a:t>Un document </a:t>
            </a:r>
            <a:r>
              <a:rPr lang="fr-FR" dirty="0"/>
              <a:t>peut être vu comme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b="1" dirty="0"/>
              <a:t>(ligne)</a:t>
            </a:r>
          </a:p>
          <a:p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38</a:t>
            </a:fld>
            <a:endParaRPr lang="fr-FR"/>
          </a:p>
        </p:txBody>
      </p:sp>
      <p:pic>
        <p:nvPicPr>
          <p:cNvPr id="6" name="Image 5" descr="Organisation d’une base *MongoDB*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30" y="1865630"/>
            <a:ext cx="3872753" cy="4294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725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63550"/>
            <a:ext cx="9601200" cy="911180"/>
          </a:xfrm>
        </p:spPr>
        <p:txBody>
          <a:bodyPr>
            <a:normAutofit fontScale="90000"/>
          </a:bodyPr>
          <a:lstStyle/>
          <a:p>
            <a:r>
              <a:rPr lang="fr-FR" dirty="0"/>
              <a:t>Gérer les collections 1/2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53939"/>
            <a:ext cx="9601200" cy="4504765"/>
          </a:xfrm>
        </p:spPr>
        <p:txBody>
          <a:bodyPr/>
          <a:lstStyle/>
          <a:p>
            <a:r>
              <a:rPr lang="fr-FR" dirty="0"/>
              <a:t>Création d’une collection dans le shell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Obtention de la liste des collections d’une base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Suppression d’une collection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39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218764" y="2327543"/>
            <a:ext cx="4719918" cy="6589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&gt; </a:t>
            </a:r>
            <a:r>
              <a:rPr lang="en-US" dirty="0" err="1"/>
              <a:t>db.createCollection</a:t>
            </a:r>
            <a:r>
              <a:rPr lang="en-US" dirty="0"/>
              <a:t>('</a:t>
            </a:r>
            <a:r>
              <a:rPr lang="en-US" dirty="0" err="1"/>
              <a:t>personnes</a:t>
            </a:r>
            <a:r>
              <a:rPr lang="en-US" dirty="0"/>
              <a:t>')</a:t>
            </a:r>
            <a:endParaRPr lang="fr-FR" dirty="0"/>
          </a:p>
          <a:p>
            <a:pPr latinLnBrk="1"/>
            <a:r>
              <a:rPr lang="en-US" dirty="0"/>
              <a:t>{ "ok" : 1 }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218764" y="3540518"/>
            <a:ext cx="4719918" cy="1134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&gt; show collections</a:t>
            </a:r>
            <a:endParaRPr lang="fr-FR" dirty="0"/>
          </a:p>
          <a:p>
            <a:pPr latinLnBrk="1"/>
            <a:r>
              <a:rPr lang="en-US" dirty="0" err="1"/>
              <a:t>personnes</a:t>
            </a:r>
            <a:endParaRPr lang="fr-FR" dirty="0"/>
          </a:p>
          <a:p>
            <a:pPr latinLnBrk="1"/>
            <a:r>
              <a:rPr lang="en-US" dirty="0" err="1"/>
              <a:t>system.indexes</a:t>
            </a:r>
            <a:endParaRPr lang="fr-FR" dirty="0"/>
          </a:p>
          <a:p>
            <a:pPr latinLnBrk="1"/>
            <a:r>
              <a:rPr lang="en-US" dirty="0"/>
              <a:t>&gt; 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218764" y="5405116"/>
            <a:ext cx="4719918" cy="6589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&gt; </a:t>
            </a:r>
            <a:r>
              <a:rPr lang="en-US" dirty="0" err="1"/>
              <a:t>db.personnes.drop</a:t>
            </a:r>
            <a:r>
              <a:rPr lang="en-US" dirty="0"/>
              <a:t>()</a:t>
            </a:r>
            <a:endParaRPr lang="fr-FR" dirty="0"/>
          </a:p>
          <a:p>
            <a:pPr latinLnBrk="1"/>
            <a:r>
              <a:rPr lang="en-US" dirty="0"/>
              <a:t>true&gt;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6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2/4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7749" y="1313645"/>
            <a:ext cx="10515600" cy="4353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Une base de données orientée document : MongoDB</a:t>
            </a:r>
          </a:p>
          <a:p>
            <a:pPr lvl="1"/>
            <a:r>
              <a:rPr lang="fr-FR" dirty="0"/>
              <a:t>Les bases de données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Modèle de données orienté document</a:t>
            </a:r>
          </a:p>
          <a:p>
            <a:pPr lvl="1"/>
            <a:r>
              <a:rPr lang="fr-FR" dirty="0"/>
              <a:t>Gérer les collections</a:t>
            </a:r>
          </a:p>
          <a:p>
            <a:pPr lvl="1"/>
            <a:r>
              <a:rPr lang="fr-FR" dirty="0"/>
              <a:t>Importer/Exporter les données</a:t>
            </a:r>
          </a:p>
          <a:p>
            <a:pPr lvl="1"/>
            <a:r>
              <a:rPr lang="fr-FR" dirty="0"/>
              <a:t>Les requêtes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Installer MongoDB</a:t>
            </a:r>
          </a:p>
          <a:p>
            <a:pPr lvl="1"/>
            <a:r>
              <a:rPr lang="fr-FR" dirty="0"/>
              <a:t>Interface graphique Robot T</a:t>
            </a:r>
          </a:p>
          <a:p>
            <a:pPr lvl="1"/>
            <a:r>
              <a:rPr lang="fr-FR" dirty="0"/>
              <a:t>Agrégation MongoDB/ Agrégation Pipeline</a:t>
            </a:r>
          </a:p>
          <a:p>
            <a:pPr lvl="1"/>
            <a:r>
              <a:rPr lang="fr-FR" dirty="0"/>
              <a:t>MapReduce sur MongoDB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89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95835"/>
            <a:ext cx="9601200" cy="900953"/>
          </a:xfrm>
        </p:spPr>
        <p:txBody>
          <a:bodyPr>
            <a:normAutofit fontScale="90000"/>
          </a:bodyPr>
          <a:lstStyle/>
          <a:p>
            <a:r>
              <a:rPr lang="fr-FR" dirty="0"/>
              <a:t>Gérer les collections 2/2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196788"/>
            <a:ext cx="9601200" cy="4670612"/>
          </a:xfrm>
        </p:spPr>
        <p:txBody>
          <a:bodyPr/>
          <a:lstStyle/>
          <a:p>
            <a:r>
              <a:rPr lang="fr-FR" dirty="0"/>
              <a:t>Insertion dans une collection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Lister le contenu d’une collection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70846" y="1782774"/>
            <a:ext cx="5567083" cy="1015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&gt; </a:t>
            </a:r>
            <a:r>
              <a:rPr lang="en-US" dirty="0" err="1"/>
              <a:t>db.personnes.insert</a:t>
            </a:r>
            <a:r>
              <a:rPr lang="en-US" dirty="0"/>
              <a:t>({'nom': 'MALLET', '</a:t>
            </a:r>
            <a:r>
              <a:rPr lang="en-US" dirty="0" err="1"/>
              <a:t>prenom</a:t>
            </a:r>
            <a:r>
              <a:rPr lang="en-US" dirty="0"/>
              <a:t>': 'Julien', 'age': 72})</a:t>
            </a:r>
            <a:endParaRPr lang="fr-FR" dirty="0"/>
          </a:p>
          <a:p>
            <a:pPr latinLnBrk="1"/>
            <a:r>
              <a:rPr lang="en-US" dirty="0" err="1"/>
              <a:t>WriteResult</a:t>
            </a:r>
            <a:r>
              <a:rPr lang="en-US" dirty="0"/>
              <a:t>({ "</a:t>
            </a:r>
            <a:r>
              <a:rPr lang="en-US" dirty="0" err="1"/>
              <a:t>nInserted</a:t>
            </a:r>
            <a:r>
              <a:rPr lang="en-US" dirty="0"/>
              <a:t>" : 1 })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070845" y="3532095"/>
            <a:ext cx="5567083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&gt; </a:t>
            </a:r>
            <a:r>
              <a:rPr lang="en-US" dirty="0" err="1"/>
              <a:t>db.personnes.find</a:t>
            </a:r>
            <a:r>
              <a:rPr lang="en-US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887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767521"/>
          </a:xfrm>
        </p:spPr>
        <p:txBody>
          <a:bodyPr/>
          <a:lstStyle/>
          <a:p>
            <a:r>
              <a:rPr lang="fr-FR" dirty="0"/>
              <a:t>Importer/Exporter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/>
          <a:lstStyle/>
          <a:p>
            <a:r>
              <a:rPr lang="fr-FR" dirty="0"/>
              <a:t>Importer des données </a:t>
            </a:r>
            <a:r>
              <a:rPr lang="fr-FR" dirty="0" err="1" smtClean="0"/>
              <a:t>MongoDB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Exporter des données </a:t>
            </a:r>
            <a:r>
              <a:rPr lang="fr-FR" dirty="0" err="1" smtClean="0"/>
              <a:t>MongoDB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38081" y="1990165"/>
            <a:ext cx="6347013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 err="1"/>
              <a:t>mongoimport</a:t>
            </a:r>
            <a:r>
              <a:rPr lang="en-US" dirty="0"/>
              <a:t> -d </a:t>
            </a:r>
            <a:r>
              <a:rPr lang="en-US" dirty="0" err="1"/>
              <a:t>tp_mongo</a:t>
            </a:r>
            <a:r>
              <a:rPr lang="en-US" dirty="0"/>
              <a:t> -c </a:t>
            </a:r>
            <a:r>
              <a:rPr lang="en-US" dirty="0" err="1"/>
              <a:t>fichiers</a:t>
            </a:r>
            <a:r>
              <a:rPr lang="en-US" dirty="0"/>
              <a:t> --file </a:t>
            </a:r>
            <a:r>
              <a:rPr lang="en-US" dirty="0" err="1"/>
              <a:t>tp.fichiers.json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38080" y="3688976"/>
            <a:ext cx="6347013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    </a:t>
            </a:r>
            <a:r>
              <a:rPr lang="en-US" b="1" dirty="0" err="1"/>
              <a:t>mongoexport</a:t>
            </a:r>
            <a:r>
              <a:rPr lang="en-US" dirty="0"/>
              <a:t> -d </a:t>
            </a:r>
            <a:r>
              <a:rPr lang="en-US" dirty="0" err="1"/>
              <a:t>nom_base</a:t>
            </a:r>
            <a:r>
              <a:rPr lang="en-US" dirty="0"/>
              <a:t> -c </a:t>
            </a:r>
            <a:r>
              <a:rPr lang="en-US" dirty="0" err="1"/>
              <a:t>nom_coll</a:t>
            </a:r>
            <a:r>
              <a:rPr lang="en-US" dirty="0"/>
              <a:t> -o </a:t>
            </a:r>
            <a:r>
              <a:rPr lang="en-US" dirty="0" err="1"/>
              <a:t>nom_fichier.json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644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14114"/>
            <a:ext cx="9601200" cy="969227"/>
          </a:xfrm>
        </p:spPr>
        <p:txBody>
          <a:bodyPr/>
          <a:lstStyle/>
          <a:p>
            <a:r>
              <a:rPr lang="fr-FR" dirty="0"/>
              <a:t>Les requêtes </a:t>
            </a:r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411941"/>
            <a:ext cx="9601200" cy="4455459"/>
          </a:xfrm>
        </p:spPr>
        <p:txBody>
          <a:bodyPr/>
          <a:lstStyle/>
          <a:p>
            <a:r>
              <a:rPr lang="fr-FR" dirty="0"/>
              <a:t>Le format d’une requête en MongoDB :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38082" y="1990165"/>
            <a:ext cx="5849472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    </a:t>
            </a:r>
            <a:r>
              <a:rPr lang="en-US" dirty="0" err="1"/>
              <a:t>db.nom_collection.find</a:t>
            </a:r>
            <a:r>
              <a:rPr lang="en-US" dirty="0"/>
              <a:t>(&lt;</a:t>
            </a:r>
            <a:r>
              <a:rPr lang="en-US" b="1" dirty="0"/>
              <a:t>criteria</a:t>
            </a:r>
            <a:r>
              <a:rPr lang="en-US" dirty="0"/>
              <a:t>&gt;, &lt;</a:t>
            </a:r>
            <a:r>
              <a:rPr lang="en-US" b="1" dirty="0"/>
              <a:t>projection</a:t>
            </a:r>
            <a:r>
              <a:rPr lang="en-US" dirty="0"/>
              <a:t>&gt;)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47464" y="2904565"/>
            <a:ext cx="6555442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     </a:t>
            </a:r>
          </a:p>
          <a:p>
            <a:pPr latinLnBrk="1"/>
            <a:r>
              <a:rPr lang="en-US" dirty="0"/>
              <a:t>       select &lt;</a:t>
            </a:r>
            <a:r>
              <a:rPr lang="en-US" b="1" dirty="0"/>
              <a:t>projection</a:t>
            </a:r>
            <a:r>
              <a:rPr lang="en-US" dirty="0"/>
              <a:t>&gt; from </a:t>
            </a:r>
            <a:r>
              <a:rPr lang="en-US" dirty="0" err="1"/>
              <a:t>nom_table</a:t>
            </a:r>
            <a:r>
              <a:rPr lang="en-US" dirty="0"/>
              <a:t> where &lt;</a:t>
            </a:r>
            <a:r>
              <a:rPr lang="en-US" b="1" dirty="0"/>
              <a:t>criteria</a:t>
            </a:r>
            <a:r>
              <a:rPr lang="en-US" dirty="0"/>
              <a:t>&gt;</a:t>
            </a:r>
            <a:endParaRPr lang="fr-FR" dirty="0"/>
          </a:p>
          <a:p>
            <a:pPr latinLnBrk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138082" y="3928782"/>
            <a:ext cx="6104965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endParaRPr lang="en-US" dirty="0"/>
          </a:p>
          <a:p>
            <a:pPr latinLnBrk="1"/>
            <a:r>
              <a:rPr lang="en-US" dirty="0" err="1"/>
              <a:t>db.personnes.find</a:t>
            </a:r>
            <a:r>
              <a:rPr lang="en-US" dirty="0"/>
              <a:t>( {'nom': 'BRISSON'}, {'nom': 1, '</a:t>
            </a:r>
            <a:r>
              <a:rPr lang="en-US" dirty="0" err="1"/>
              <a:t>prenom</a:t>
            </a:r>
            <a:r>
              <a:rPr lang="en-US" dirty="0"/>
              <a:t>': 1})</a:t>
            </a:r>
            <a:endParaRPr lang="fr-FR" dirty="0"/>
          </a:p>
          <a:p>
            <a:pPr latinLnBrk="1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343692" y="4898091"/>
            <a:ext cx="6459214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dirty="0"/>
              <a:t>     </a:t>
            </a:r>
          </a:p>
          <a:p>
            <a:pPr latinLnBrk="1"/>
            <a:r>
              <a:rPr lang="en-US" dirty="0"/>
              <a:t>SELECT nom, </a:t>
            </a:r>
            <a:r>
              <a:rPr lang="en-US" dirty="0" err="1"/>
              <a:t>prenom</a:t>
            </a:r>
            <a:r>
              <a:rPr lang="en-US" dirty="0"/>
              <a:t> FROM </a:t>
            </a:r>
            <a:r>
              <a:rPr lang="en-US" dirty="0" err="1"/>
              <a:t>personnes</a:t>
            </a:r>
            <a:r>
              <a:rPr lang="en-US" dirty="0"/>
              <a:t> WHERE nom='BRISSON'</a:t>
            </a:r>
            <a:endParaRPr lang="fr-FR" dirty="0"/>
          </a:p>
          <a:p>
            <a:pPr latinLnBrk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105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8918" y="655112"/>
            <a:ext cx="8361229" cy="2098226"/>
          </a:xfrm>
        </p:spPr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43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165463"/>
            <a:ext cx="4965700" cy="2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21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511938"/>
            <a:ext cx="9601200" cy="756634"/>
          </a:xfrm>
        </p:spPr>
        <p:txBody>
          <a:bodyPr/>
          <a:lstStyle/>
          <a:p>
            <a:r>
              <a:rPr lang="fr-FR" dirty="0"/>
              <a:t>Interface graphique ROBOT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586753"/>
            <a:ext cx="9601200" cy="4280647"/>
          </a:xfrm>
        </p:spPr>
        <p:txBody>
          <a:bodyPr/>
          <a:lstStyle/>
          <a:p>
            <a:r>
              <a:rPr lang="fr-FR" dirty="0"/>
              <a:t>Anciennement ROBO T</a:t>
            </a:r>
          </a:p>
          <a:p>
            <a:r>
              <a:rPr lang="fr-FR" dirty="0"/>
              <a:t>Interface permettant de gérer une base de données MongoDB </a:t>
            </a:r>
          </a:p>
          <a:p>
            <a:pPr lvl="1"/>
            <a:r>
              <a:rPr lang="fr-FR" dirty="0"/>
              <a:t>Très complète </a:t>
            </a:r>
          </a:p>
          <a:p>
            <a:pPr lvl="1"/>
            <a:r>
              <a:rPr lang="fr-FR" dirty="0"/>
              <a:t>la plus </a:t>
            </a:r>
            <a:r>
              <a:rPr lang="fr-FR" dirty="0" smtClean="0"/>
              <a:t>utilisée </a:t>
            </a:r>
            <a:r>
              <a:rPr lang="fr-FR" dirty="0"/>
              <a:t>actuellement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21" y="3190195"/>
            <a:ext cx="6722315" cy="32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0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3023" y="77283"/>
            <a:ext cx="9601200" cy="924059"/>
          </a:xfrm>
        </p:spPr>
        <p:txBody>
          <a:bodyPr>
            <a:normAutofit fontScale="90000"/>
          </a:bodyPr>
          <a:lstStyle/>
          <a:p>
            <a:r>
              <a:rPr lang="fr-FR" dirty="0"/>
              <a:t>Agrégation MongoDB/ </a:t>
            </a:r>
            <a:r>
              <a:rPr lang="fr-FR" dirty="0" smtClean="0"/>
              <a:t>Agrégation </a:t>
            </a:r>
            <a:r>
              <a:rPr lang="fr-FR" dirty="0"/>
              <a:t>Pipeline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96205" y="1192372"/>
            <a:ext cx="2485623" cy="127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"name", "</a:t>
            </a:r>
            <a:r>
              <a:rPr lang="en-US" sz="1400" dirty="0" err="1"/>
              <a:t>james</a:t>
            </a:r>
            <a:r>
              <a:rPr lang="en-US" sz="1400" dirty="0"/>
              <a:t>",</a:t>
            </a:r>
          </a:p>
          <a:p>
            <a:r>
              <a:rPr lang="en-US" sz="1400" dirty="0"/>
              <a:t>   "email" : "james@test.com</a:t>
            </a:r>
            <a:r>
              <a:rPr lang="en-US" dirty="0"/>
              <a:t>",</a:t>
            </a:r>
          </a:p>
          <a:p>
            <a:r>
              <a:rPr lang="en-US" sz="1600" dirty="0"/>
              <a:t>    "</a:t>
            </a:r>
            <a:r>
              <a:rPr lang="en-US" sz="1200" dirty="0"/>
              <a:t>age" : 40</a:t>
            </a:r>
          </a:p>
          <a:p>
            <a:r>
              <a:rPr lang="en-US" sz="1200" dirty="0"/>
              <a:t>    }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1496204" y="2437332"/>
            <a:ext cx="2485623" cy="127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"name", “</a:t>
            </a:r>
            <a:r>
              <a:rPr lang="en-US" sz="1400" dirty="0" err="1"/>
              <a:t>nicol</a:t>
            </a:r>
            <a:r>
              <a:rPr lang="en-US" sz="1400" dirty="0"/>
              <a:t>",</a:t>
            </a:r>
          </a:p>
          <a:p>
            <a:r>
              <a:rPr lang="en-US" sz="1400" dirty="0"/>
              <a:t>   "email" : “nicol@test.com</a:t>
            </a:r>
            <a:r>
              <a:rPr lang="en-US" dirty="0"/>
              <a:t>",</a:t>
            </a:r>
          </a:p>
          <a:p>
            <a:r>
              <a:rPr lang="en-US" sz="1600" dirty="0"/>
              <a:t>    "</a:t>
            </a:r>
            <a:r>
              <a:rPr lang="en-US" sz="1200" dirty="0"/>
              <a:t>age" : 19</a:t>
            </a:r>
          </a:p>
          <a:p>
            <a:r>
              <a:rPr lang="en-US" sz="1200" dirty="0"/>
              <a:t>    }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1496204" y="3712340"/>
            <a:ext cx="2485623" cy="127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"name", “jean",</a:t>
            </a:r>
          </a:p>
          <a:p>
            <a:r>
              <a:rPr lang="en-US" sz="1400" dirty="0"/>
              <a:t>   "email" : “jean@test.com</a:t>
            </a:r>
            <a:r>
              <a:rPr lang="en-US" dirty="0"/>
              <a:t>",</a:t>
            </a:r>
          </a:p>
          <a:p>
            <a:r>
              <a:rPr lang="en-US" sz="1600" dirty="0"/>
              <a:t>    "</a:t>
            </a:r>
            <a:r>
              <a:rPr lang="en-US" sz="1200" dirty="0"/>
              <a:t>age" : 21</a:t>
            </a:r>
          </a:p>
          <a:p>
            <a:r>
              <a:rPr lang="en-US" sz="1200" dirty="0"/>
              <a:t>    }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1496204" y="4987348"/>
            <a:ext cx="2485623" cy="127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"name", “</a:t>
            </a:r>
            <a:r>
              <a:rPr lang="en-US" sz="1400" dirty="0" err="1"/>
              <a:t>james</a:t>
            </a:r>
            <a:r>
              <a:rPr lang="en-US" sz="1400" dirty="0"/>
              <a:t>",</a:t>
            </a:r>
          </a:p>
          <a:p>
            <a:r>
              <a:rPr lang="en-US" sz="1400" dirty="0"/>
              <a:t>   "email" : "james@test.com</a:t>
            </a:r>
            <a:r>
              <a:rPr lang="en-US" dirty="0"/>
              <a:t>",</a:t>
            </a:r>
          </a:p>
          <a:p>
            <a:r>
              <a:rPr lang="en-US" sz="1600" dirty="0"/>
              <a:t>    "</a:t>
            </a:r>
            <a:r>
              <a:rPr lang="en-US" sz="1200" dirty="0"/>
              <a:t>age" : 21</a:t>
            </a:r>
          </a:p>
          <a:p>
            <a:r>
              <a:rPr lang="en-US" sz="1200" dirty="0"/>
              <a:t>    }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5100142" y="2472750"/>
            <a:ext cx="2485623" cy="127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"name", "</a:t>
            </a:r>
            <a:r>
              <a:rPr lang="en-US" sz="1400" dirty="0" err="1"/>
              <a:t>james</a:t>
            </a:r>
            <a:r>
              <a:rPr lang="en-US" sz="1400" dirty="0"/>
              <a:t>",</a:t>
            </a:r>
          </a:p>
          <a:p>
            <a:r>
              <a:rPr lang="en-US" sz="1400" dirty="0"/>
              <a:t>   "email" : "james@test.com</a:t>
            </a:r>
            <a:r>
              <a:rPr lang="en-US" dirty="0"/>
              <a:t>",</a:t>
            </a:r>
          </a:p>
          <a:p>
            <a:r>
              <a:rPr lang="en-US" sz="1600" dirty="0"/>
              <a:t>    "</a:t>
            </a:r>
            <a:r>
              <a:rPr lang="en-US" sz="1200" dirty="0"/>
              <a:t>age" : 40</a:t>
            </a:r>
          </a:p>
          <a:p>
            <a:r>
              <a:rPr lang="en-US" sz="1200" dirty="0"/>
              <a:t>    }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5100142" y="3712340"/>
            <a:ext cx="2485623" cy="127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"name", “</a:t>
            </a:r>
            <a:r>
              <a:rPr lang="en-US" sz="1400" dirty="0" err="1"/>
              <a:t>james</a:t>
            </a:r>
            <a:r>
              <a:rPr lang="en-US" sz="1400" dirty="0"/>
              <a:t>",</a:t>
            </a:r>
          </a:p>
          <a:p>
            <a:r>
              <a:rPr lang="en-US" sz="1400" dirty="0"/>
              <a:t>   "email" : "james@test.com</a:t>
            </a:r>
            <a:r>
              <a:rPr lang="en-US" dirty="0"/>
              <a:t>",</a:t>
            </a:r>
          </a:p>
          <a:p>
            <a:r>
              <a:rPr lang="en-US" sz="1600" dirty="0"/>
              <a:t>    "</a:t>
            </a:r>
            <a:r>
              <a:rPr lang="en-US" sz="1200" dirty="0"/>
              <a:t>age" : 21</a:t>
            </a:r>
          </a:p>
          <a:p>
            <a:r>
              <a:rPr lang="en-US" sz="1200" dirty="0"/>
              <a:t>    }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835231" y="2875745"/>
            <a:ext cx="1995901" cy="1275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“id", "</a:t>
            </a:r>
            <a:r>
              <a:rPr lang="en-US" sz="1400" dirty="0" err="1"/>
              <a:t>james</a:t>
            </a:r>
            <a:r>
              <a:rPr lang="en-US" sz="1400" dirty="0"/>
              <a:t>",</a:t>
            </a:r>
          </a:p>
          <a:p>
            <a:r>
              <a:rPr lang="en-US" sz="1400" dirty="0"/>
              <a:t>   “total" : 61</a:t>
            </a:r>
            <a:r>
              <a:rPr lang="en-US" dirty="0"/>
              <a:t>,</a:t>
            </a:r>
          </a:p>
          <a:p>
            <a:r>
              <a:rPr lang="en-US" sz="1200" dirty="0"/>
              <a:t>}</a:t>
            </a:r>
            <a:endParaRPr lang="fr-FR" sz="1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76" y="923528"/>
            <a:ext cx="5796506" cy="1102196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4031604" y="3521805"/>
            <a:ext cx="1068537" cy="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16" idx="1"/>
          </p:cNvCxnSpPr>
          <p:nvPr/>
        </p:nvCxnSpPr>
        <p:spPr>
          <a:xfrm flipV="1">
            <a:off x="7618586" y="3513249"/>
            <a:ext cx="1216645" cy="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201925" y="319951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match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811991" y="3158863"/>
            <a:ext cx="73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83912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214114"/>
            <a:ext cx="10051961" cy="11126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Exercices </a:t>
            </a:r>
            <a:r>
              <a:rPr lang="fr-FR" dirty="0" smtClean="0"/>
              <a:t>1/7 : Création </a:t>
            </a:r>
            <a:r>
              <a:rPr lang="fr-FR" dirty="0"/>
              <a:t>de la base de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1649897"/>
            <a:ext cx="9601200" cy="3618098"/>
          </a:xfrm>
        </p:spPr>
        <p:txBody>
          <a:bodyPr>
            <a:normAutofit/>
          </a:bodyPr>
          <a:lstStyle/>
          <a:p>
            <a:r>
              <a:rPr lang="fr-FR" dirty="0"/>
              <a:t>Exercice 1: </a:t>
            </a:r>
          </a:p>
          <a:p>
            <a:pPr lvl="1"/>
            <a:r>
              <a:rPr lang="fr-FR" dirty="0"/>
              <a:t>Télécharger les fichiers </a:t>
            </a:r>
            <a:r>
              <a:rPr lang="fr-FR" dirty="0" smtClean="0"/>
              <a:t>suivants </a:t>
            </a:r>
            <a:r>
              <a:rPr lang="fr-FR" dirty="0"/>
              <a:t>: </a:t>
            </a:r>
          </a:p>
          <a:p>
            <a:pPr lvl="1"/>
            <a:r>
              <a:rPr lang="fr-FR" dirty="0">
                <a:hlinkClick r:id="rId2"/>
              </a:rPr>
              <a:t>https://github.com/zineb-errahmouni/mongodb/blob/master/movies.json</a:t>
            </a:r>
            <a:endParaRPr lang="fr-FR" dirty="0"/>
          </a:p>
          <a:p>
            <a:pPr lvl="1"/>
            <a:r>
              <a:rPr lang="fr-FR" dirty="0"/>
              <a:t>Import le fichier </a:t>
            </a:r>
            <a:r>
              <a:rPr lang="fr-FR" dirty="0" smtClean="0"/>
              <a:t>JSON </a:t>
            </a:r>
            <a:r>
              <a:rPr lang="fr-FR" dirty="0"/>
              <a:t>dans une collection </a:t>
            </a:r>
            <a:r>
              <a:rPr lang="fr-FR" dirty="0" err="1"/>
              <a:t>movies</a:t>
            </a:r>
            <a:endParaRPr lang="fr-FR" dirty="0"/>
          </a:p>
          <a:p>
            <a:pPr lvl="1"/>
            <a:r>
              <a:rPr lang="fr-FR" dirty="0" smtClean="0"/>
              <a:t>Exécuter </a:t>
            </a:r>
            <a:r>
              <a:rPr lang="fr-FR" dirty="0" err="1"/>
              <a:t>db.movies.find</a:t>
            </a:r>
            <a:r>
              <a:rPr lang="fr-FR" dirty="0"/>
              <a:t>() pour </a:t>
            </a:r>
            <a:r>
              <a:rPr lang="fr-FR" dirty="0" smtClean="0"/>
              <a:t>s’assurer </a:t>
            </a:r>
            <a:r>
              <a:rPr lang="fr-FR" dirty="0"/>
              <a:t>que la collection a été bien </a:t>
            </a:r>
            <a:r>
              <a:rPr lang="fr-FR" dirty="0" smtClean="0"/>
              <a:t>créée </a:t>
            </a:r>
            <a:r>
              <a:rPr lang="fr-FR" dirty="0"/>
              <a:t>avec les données</a:t>
            </a:r>
          </a:p>
          <a:p>
            <a:pPr marL="530352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33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880590"/>
          </a:xfrm>
        </p:spPr>
        <p:txBody>
          <a:bodyPr/>
          <a:lstStyle/>
          <a:p>
            <a:r>
              <a:rPr lang="fr-FR" dirty="0"/>
              <a:t>Exercices </a:t>
            </a:r>
            <a:r>
              <a:rPr lang="fr-FR" dirty="0" smtClean="0"/>
              <a:t>2/7 : </a:t>
            </a:r>
            <a:r>
              <a:rPr lang="fr-FR" dirty="0"/>
              <a:t>Requêtes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520546"/>
            <a:ext cx="9601200" cy="3567448"/>
          </a:xfrm>
        </p:spPr>
        <p:txBody>
          <a:bodyPr/>
          <a:lstStyle/>
          <a:p>
            <a:r>
              <a:rPr lang="fr-FR" dirty="0"/>
              <a:t>Combien y </a:t>
            </a:r>
            <a:r>
              <a:rPr lang="fr-FR" dirty="0" err="1"/>
              <a:t>a-t-il</a:t>
            </a:r>
            <a:r>
              <a:rPr lang="fr-FR" dirty="0"/>
              <a:t> d’utilisateurs dans la base de données ?</a:t>
            </a:r>
          </a:p>
          <a:p>
            <a:r>
              <a:rPr lang="fr-FR" dirty="0"/>
              <a:t>Combien y </a:t>
            </a:r>
            <a:r>
              <a:rPr lang="fr-FR" dirty="0" err="1"/>
              <a:t>a-t-il</a:t>
            </a:r>
            <a:r>
              <a:rPr lang="fr-FR" dirty="0"/>
              <a:t> de films dans la base de données ?</a:t>
            </a:r>
          </a:p>
          <a:p>
            <a:r>
              <a:rPr lang="fr-FR" dirty="0"/>
              <a:t>Combien d’utilisateurs ont entre 18 et 30 ans (inclus) ?</a:t>
            </a:r>
          </a:p>
          <a:p>
            <a:r>
              <a:rPr lang="fr-FR" dirty="0"/>
              <a:t>Combien d’utilisateurs sont </a:t>
            </a:r>
            <a:r>
              <a:rPr lang="fr-FR" dirty="0" smtClean="0"/>
              <a:t>des artistes </a:t>
            </a:r>
            <a:r>
              <a:rPr lang="fr-FR" dirty="0"/>
              <a:t>(</a:t>
            </a:r>
            <a:r>
              <a:rPr lang="fr-FR" dirty="0" err="1"/>
              <a:t>artist</a:t>
            </a:r>
            <a:r>
              <a:rPr lang="fr-FR" dirty="0"/>
              <a:t>) ou scientifiques (</a:t>
            </a:r>
            <a:r>
              <a:rPr lang="fr-FR" dirty="0" err="1"/>
              <a:t>scientist</a:t>
            </a:r>
            <a:r>
              <a:rPr lang="fr-FR" dirty="0"/>
              <a:t>) ?</a:t>
            </a:r>
          </a:p>
          <a:p>
            <a:r>
              <a:rPr lang="fr-FR" dirty="0"/>
              <a:t>Quelles sont les dix femmes auteurs (</a:t>
            </a:r>
            <a:r>
              <a:rPr lang="fr-FR" dirty="0" err="1"/>
              <a:t>writer</a:t>
            </a:r>
            <a:r>
              <a:rPr lang="fr-FR" dirty="0"/>
              <a:t>) les plus âgées ?</a:t>
            </a:r>
          </a:p>
          <a:p>
            <a:r>
              <a:rPr lang="fr-FR" dirty="0"/>
              <a:t>Quelles sont toutes les occupations présentes dans la base de données ?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93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507107"/>
            <a:ext cx="9601200" cy="1025479"/>
          </a:xfrm>
        </p:spPr>
        <p:txBody>
          <a:bodyPr>
            <a:normAutofit fontScale="90000"/>
          </a:bodyPr>
          <a:lstStyle/>
          <a:p>
            <a:r>
              <a:rPr lang="fr-FR" dirty="0"/>
              <a:t>Exercice </a:t>
            </a:r>
            <a:r>
              <a:rPr lang="fr-FR" dirty="0" smtClean="0"/>
              <a:t>3/7 : </a:t>
            </a:r>
            <a:r>
              <a:rPr lang="fr-FR" dirty="0"/>
              <a:t>modification/suppression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906073"/>
            <a:ext cx="9601200" cy="3961327"/>
          </a:xfrm>
        </p:spPr>
        <p:txBody>
          <a:bodyPr/>
          <a:lstStyle/>
          <a:p>
            <a:r>
              <a:rPr lang="fr-FR" dirty="0"/>
              <a:t>Insérer un nouvel utilisateur dans la base de données (vous, par exemple). </a:t>
            </a:r>
          </a:p>
          <a:p>
            <a:r>
              <a:rPr lang="fr-FR" dirty="0"/>
              <a:t>Supprimer l’entrée de la base de données. </a:t>
            </a:r>
          </a:p>
          <a:p>
            <a:r>
              <a:rPr lang="fr-FR" dirty="0"/>
              <a:t>Pour tous les utilisateurs qui ont pour occupation "programmer", changer cette occupation en "</a:t>
            </a:r>
            <a:r>
              <a:rPr lang="fr-FR" dirty="0" err="1"/>
              <a:t>developer</a:t>
            </a:r>
            <a:r>
              <a:rPr lang="fr-FR" dirty="0"/>
              <a:t>"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68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42286"/>
            <a:ext cx="9601200" cy="893469"/>
          </a:xfrm>
        </p:spPr>
        <p:txBody>
          <a:bodyPr/>
          <a:lstStyle/>
          <a:p>
            <a:r>
              <a:rPr lang="fr-FR" dirty="0"/>
              <a:t>Exercice </a:t>
            </a:r>
            <a:r>
              <a:rPr lang="fr-FR" dirty="0" smtClean="0"/>
              <a:t>4/7 : </a:t>
            </a:r>
            <a:r>
              <a:rPr lang="fr-FR" dirty="0" err="1" smtClean="0"/>
              <a:t>ForEach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1"/>
          </a:xfrm>
        </p:spPr>
        <p:txBody>
          <a:bodyPr>
            <a:normAutofit/>
          </a:bodyPr>
          <a:lstStyle/>
          <a:p>
            <a:r>
              <a:rPr lang="fr-FR" dirty="0"/>
              <a:t>Comme vous avez pu le constater, stocker l’année de sortie du film dans son titre n’est pas très pratique.</a:t>
            </a:r>
          </a:p>
          <a:p>
            <a:pPr lvl="1"/>
            <a:r>
              <a:rPr lang="fr-FR" dirty="0"/>
              <a:t>Modifier la collection </a:t>
            </a:r>
            <a:r>
              <a:rPr lang="fr-FR" b="1" dirty="0" err="1"/>
              <a:t>movies</a:t>
            </a:r>
            <a:r>
              <a:rPr lang="fr-FR" dirty="0"/>
              <a:t> en ajoutant à chaque film un champ </a:t>
            </a:r>
            <a:r>
              <a:rPr lang="fr-FR" b="1" dirty="0" err="1"/>
              <a:t>year</a:t>
            </a:r>
            <a:r>
              <a:rPr lang="fr-FR" dirty="0"/>
              <a:t> contenant l’année et en supprimant cette information du titre. </a:t>
            </a:r>
          </a:p>
          <a:p>
            <a:pPr lvl="1"/>
            <a:r>
              <a:rPr lang="fr-FR" i="0" dirty="0"/>
              <a:t>Modifier la collection </a:t>
            </a:r>
            <a:r>
              <a:rPr lang="fr-FR" b="1" i="0" dirty="0" err="1"/>
              <a:t>movies</a:t>
            </a:r>
            <a:r>
              <a:rPr lang="fr-FR" i="0" dirty="0"/>
              <a:t> en </a:t>
            </a:r>
            <a:r>
              <a:rPr lang="fr-FR" i="0" dirty="0" smtClean="0"/>
              <a:t>remplaçant </a:t>
            </a:r>
            <a:r>
              <a:rPr lang="fr-FR" i="0" dirty="0"/>
              <a:t>pour chaque film la valeur du </a:t>
            </a:r>
            <a:r>
              <a:rPr lang="fr-FR" i="0" dirty="0" smtClean="0"/>
              <a:t>champ </a:t>
            </a:r>
            <a:r>
              <a:rPr lang="fr-FR" b="1" i="0" dirty="0"/>
              <a:t>genres</a:t>
            </a:r>
            <a:r>
              <a:rPr lang="fr-FR" i="0" dirty="0"/>
              <a:t> par un tableau de </a:t>
            </a:r>
            <a:r>
              <a:rPr lang="fr-FR" i="0" dirty="0" smtClean="0"/>
              <a:t>chaînes </a:t>
            </a:r>
            <a:r>
              <a:rPr lang="fr-FR" i="0" dirty="0"/>
              <a:t>de caractères.</a:t>
            </a:r>
          </a:p>
          <a:p>
            <a:pPr lvl="1"/>
            <a:r>
              <a:rPr lang="fr-FR" i="0" dirty="0"/>
              <a:t>Modifier la collection </a:t>
            </a:r>
            <a:r>
              <a:rPr lang="fr-FR" b="1" i="0" dirty="0" err="1"/>
              <a:t>users</a:t>
            </a:r>
            <a:r>
              <a:rPr lang="fr-FR" i="0" dirty="0"/>
              <a:t> en remplaçant pour chaque utilisateur le champ </a:t>
            </a:r>
            <a:r>
              <a:rPr lang="fr-FR" b="1" i="0" dirty="0" err="1"/>
              <a:t>timestamp</a:t>
            </a:r>
            <a:r>
              <a:rPr lang="fr-FR" i="0" dirty="0"/>
              <a:t> par un nouveau champ </a:t>
            </a:r>
            <a:r>
              <a:rPr lang="fr-FR" b="1" i="0" dirty="0"/>
              <a:t>date</a:t>
            </a:r>
            <a:r>
              <a:rPr lang="fr-FR" i="0" dirty="0"/>
              <a:t>, de type </a:t>
            </a:r>
            <a:r>
              <a:rPr lang="fr-FR" b="1" i="0" dirty="0"/>
              <a:t>Date</a:t>
            </a:r>
            <a:r>
              <a:rPr lang="fr-FR" i="0" dirty="0"/>
              <a:t>. </a:t>
            </a:r>
          </a:p>
          <a:p>
            <a:pPr lvl="1"/>
            <a:r>
              <a:rPr lang="fr-FR" dirty="0">
                <a:solidFill>
                  <a:srgbClr val="373DB9"/>
                </a:solidFill>
                <a:hlinkClick r:id="rId2"/>
              </a:rPr>
              <a:t>http://docs.mongod</a:t>
            </a:r>
            <a:r>
              <a:rPr lang="fr-FR" dirty="0">
                <a:solidFill>
                  <a:srgbClr val="00B0F0"/>
                </a:solidFill>
                <a:hlinkClick r:id="rId2"/>
              </a:rPr>
              <a:t>b.</a:t>
            </a:r>
            <a:r>
              <a:rPr lang="fr-FR" dirty="0">
                <a:solidFill>
                  <a:srgbClr val="373DB9"/>
                </a:solidFill>
                <a:hlinkClick r:id="rId2"/>
              </a:rPr>
              <a:t>org/manual/reference/method/cursor.forEach/</a:t>
            </a:r>
            <a:endParaRPr lang="fr-FR" dirty="0">
              <a:solidFill>
                <a:srgbClr val="373DB9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68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118"/>
          </a:xfrm>
        </p:spPr>
        <p:txBody>
          <a:bodyPr/>
          <a:lstStyle/>
          <a:p>
            <a:pPr algn="ctr"/>
            <a:r>
              <a:rPr lang="fr-FR" dirty="0"/>
              <a:t>Plan 3/4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545466"/>
            <a:ext cx="9601200" cy="3734874"/>
          </a:xfrm>
        </p:spPr>
        <p:txBody>
          <a:bodyPr/>
          <a:lstStyle/>
          <a:p>
            <a:r>
              <a:rPr lang="fr-FR" b="1" dirty="0"/>
              <a:t>TP MongoDB (Mongo </a:t>
            </a:r>
            <a:r>
              <a:rPr lang="fr-FR" b="1" dirty="0" err="1"/>
              <a:t>shell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Création de la base de donnée</a:t>
            </a:r>
          </a:p>
          <a:p>
            <a:pPr lvl="1"/>
            <a:r>
              <a:rPr lang="fr-FR" dirty="0"/>
              <a:t>Requêtes Simple</a:t>
            </a:r>
          </a:p>
          <a:p>
            <a:pPr lvl="1"/>
            <a:r>
              <a:rPr lang="fr-FR" dirty="0"/>
              <a:t>Insertion/modification/suppression d'un document MongoDB</a:t>
            </a:r>
          </a:p>
          <a:p>
            <a:pPr lvl="1"/>
            <a:r>
              <a:rPr lang="fr-FR" dirty="0"/>
              <a:t>Manipuler un document via l’instruction </a:t>
            </a:r>
            <a:r>
              <a:rPr lang="fr-FR" dirty="0" err="1"/>
              <a:t>ForEach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Indexation et performance</a:t>
            </a:r>
          </a:p>
          <a:p>
            <a:pPr lvl="1"/>
            <a:r>
              <a:rPr lang="fr-FR" dirty="0"/>
              <a:t>Requêtes d'agrégation/ Construire une pipeline d’agrégation </a:t>
            </a:r>
          </a:p>
          <a:p>
            <a:pPr lvl="1"/>
            <a:r>
              <a:rPr lang="fr-FR" dirty="0"/>
              <a:t>Appliquer la fonction </a:t>
            </a:r>
            <a:r>
              <a:rPr lang="fr-FR" dirty="0" err="1"/>
              <a:t>MapReduce</a:t>
            </a:r>
            <a:r>
              <a:rPr lang="fr-FR" dirty="0"/>
              <a:t> sur </a:t>
            </a:r>
            <a:r>
              <a:rPr lang="fr-FR" dirty="0" err="1"/>
              <a:t>MongoDB</a:t>
            </a:r>
            <a:r>
              <a:rPr lang="fr-FR" dirty="0"/>
              <a:t> 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179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68851"/>
            <a:ext cx="9601200" cy="893469"/>
          </a:xfrm>
        </p:spPr>
        <p:txBody>
          <a:bodyPr>
            <a:normAutofit fontScale="90000"/>
          </a:bodyPr>
          <a:lstStyle/>
          <a:p>
            <a:r>
              <a:rPr lang="fr-FR" dirty="0"/>
              <a:t>Exercice 5/7 </a:t>
            </a:r>
            <a:r>
              <a:rPr lang="fr-FR" dirty="0" smtClean="0"/>
              <a:t>: </a:t>
            </a:r>
            <a:r>
              <a:rPr lang="fr-FR" dirty="0"/>
              <a:t>Indexation et </a:t>
            </a:r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455313"/>
            <a:ext cx="9601200" cy="4412087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Chercher le nom des dix femmes qui ont noté un film </a:t>
            </a:r>
            <a:r>
              <a:rPr lang="fr-FR" dirty="0" smtClean="0"/>
              <a:t>récemment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Notez que si </a:t>
            </a:r>
            <a:r>
              <a:rPr lang="fr-FR" dirty="0" smtClean="0"/>
              <a:t>on </a:t>
            </a:r>
            <a:r>
              <a:rPr lang="fr-FR" dirty="0"/>
              <a:t>ajoute la fonction </a:t>
            </a:r>
            <a:r>
              <a:rPr lang="fr-FR" b="1" dirty="0" err="1"/>
              <a:t>explain</a:t>
            </a:r>
            <a:r>
              <a:rPr lang="fr-FR" b="1" dirty="0"/>
              <a:t>() </a:t>
            </a:r>
            <a:r>
              <a:rPr lang="fr-FR" dirty="0"/>
              <a:t>à la fin de la requête, on obtient des informations sur son exécution.</a:t>
            </a:r>
          </a:p>
          <a:p>
            <a:pPr lvl="1"/>
            <a:r>
              <a:rPr lang="fr-FR" dirty="0"/>
              <a:t> Créer un index sur les champs </a:t>
            </a:r>
            <a:r>
              <a:rPr lang="fr-FR" b="1" dirty="0" err="1"/>
              <a:t>gender</a:t>
            </a:r>
            <a:r>
              <a:rPr lang="fr-FR" dirty="0"/>
              <a:t> et </a:t>
            </a:r>
            <a:r>
              <a:rPr lang="fr-FR" b="1" dirty="0" err="1"/>
              <a:t>movies.date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Exécuter à nouveau la requête 34. </a:t>
            </a:r>
          </a:p>
          <a:p>
            <a:pPr lvl="1"/>
            <a:r>
              <a:rPr lang="fr-FR" b="1" dirty="0"/>
              <a:t>Commenter les différences.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61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893469"/>
          </a:xfrm>
        </p:spPr>
        <p:txBody>
          <a:bodyPr/>
          <a:lstStyle/>
          <a:p>
            <a:r>
              <a:rPr lang="fr-FR" dirty="0"/>
              <a:t>Exercices </a:t>
            </a:r>
            <a:r>
              <a:rPr lang="fr-FR" dirty="0" smtClean="0"/>
              <a:t>6/7 : </a:t>
            </a:r>
            <a:r>
              <a:rPr lang="fr-FR" dirty="0"/>
              <a:t>Agrégation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429556"/>
            <a:ext cx="9601200" cy="309093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Combien de films ont été produits durant chaque année des années 90 ; </a:t>
            </a:r>
          </a:p>
          <a:p>
            <a:r>
              <a:rPr lang="fr-FR" dirty="0"/>
              <a:t>Ordonner les résultats de l’année </a:t>
            </a:r>
            <a:r>
              <a:rPr lang="fr-FR" dirty="0" smtClean="0"/>
              <a:t>de la </a:t>
            </a:r>
            <a:r>
              <a:rPr lang="fr-FR" dirty="0"/>
              <a:t>plus à la moins fructueuse </a:t>
            </a:r>
          </a:p>
          <a:p>
            <a:r>
              <a:rPr lang="fr-FR" dirty="0"/>
              <a:t>Quelle est la note moyenne du film </a:t>
            </a:r>
            <a:r>
              <a:rPr lang="fr-FR" b="1" dirty="0" err="1"/>
              <a:t>Pulp</a:t>
            </a:r>
            <a:r>
              <a:rPr lang="fr-FR" b="1" dirty="0"/>
              <a:t> Fiction</a:t>
            </a:r>
            <a:r>
              <a:rPr lang="fr-FR" dirty="0"/>
              <a:t>, qui a pour </a:t>
            </a:r>
            <a:r>
              <a:rPr lang="fr-FR" b="1" dirty="0"/>
              <a:t>id 296 </a:t>
            </a:r>
            <a:r>
              <a:rPr lang="fr-FR" dirty="0"/>
              <a:t>?</a:t>
            </a:r>
          </a:p>
          <a:p>
            <a:r>
              <a:rPr lang="fr-FR" dirty="0"/>
              <a:t>En une seule requête, retourner pour chaque utilisateur son </a:t>
            </a:r>
            <a:r>
              <a:rPr lang="fr-FR" b="1" dirty="0" smtClean="0"/>
              <a:t>id</a:t>
            </a:r>
            <a:r>
              <a:rPr lang="fr-FR" dirty="0" smtClean="0"/>
              <a:t>, les </a:t>
            </a:r>
            <a:r>
              <a:rPr lang="fr-FR" dirty="0"/>
              <a:t>notes </a:t>
            </a:r>
            <a:r>
              <a:rPr lang="fr-FR" dirty="0" smtClean="0"/>
              <a:t>maximales, minimales </a:t>
            </a:r>
            <a:r>
              <a:rPr lang="fr-FR" dirty="0"/>
              <a:t>et moyenne qu’il a données, et ordonner le résultat par note moyenne croissante.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728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880590"/>
          </a:xfrm>
        </p:spPr>
        <p:txBody>
          <a:bodyPr/>
          <a:lstStyle/>
          <a:p>
            <a:pPr algn="ctr"/>
            <a:r>
              <a:rPr lang="fr-FR" dirty="0"/>
              <a:t>MapReduce sur MongoDB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64" y="1893963"/>
            <a:ext cx="9072803" cy="4659237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14" y="869580"/>
            <a:ext cx="6443953" cy="16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2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76707"/>
            <a:ext cx="9601200" cy="885423"/>
          </a:xfrm>
        </p:spPr>
        <p:txBody>
          <a:bodyPr/>
          <a:lstStyle/>
          <a:p>
            <a:r>
              <a:rPr lang="fr-FR" dirty="0"/>
              <a:t>Exercice </a:t>
            </a:r>
            <a:r>
              <a:rPr lang="fr-FR" dirty="0" smtClean="0"/>
              <a:t>7/7 : </a:t>
            </a:r>
            <a:r>
              <a:rPr lang="fr-FR" dirty="0" err="1" smtClean="0"/>
              <a:t>MapReduce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2099256"/>
            <a:ext cx="9601200" cy="2485622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Déterminer le nombre de films </a:t>
            </a:r>
            <a:r>
              <a:rPr lang="fr-FR" dirty="0" smtClean="0"/>
              <a:t>produits </a:t>
            </a:r>
            <a:r>
              <a:rPr lang="fr-FR" dirty="0"/>
              <a:t>par année</a:t>
            </a:r>
          </a:p>
          <a:p>
            <a:r>
              <a:rPr lang="fr-FR" dirty="0"/>
              <a:t>Déterminer la note maximale </a:t>
            </a:r>
            <a:r>
              <a:rPr lang="fr-FR" dirty="0" smtClean="0"/>
              <a:t>attribuée </a:t>
            </a:r>
            <a:r>
              <a:rPr lang="fr-FR" dirty="0"/>
              <a:t>par chaque 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13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08907"/>
            <a:ext cx="9601200" cy="846786"/>
          </a:xfrm>
        </p:spPr>
        <p:txBody>
          <a:bodyPr>
            <a:normAutofit fontScale="90000"/>
          </a:bodyPr>
          <a:lstStyle/>
          <a:p>
            <a:r>
              <a:rPr lang="fr-FR" dirty="0"/>
              <a:t>Interroger </a:t>
            </a:r>
            <a:r>
              <a:rPr lang="fr-FR" dirty="0" smtClean="0"/>
              <a:t>Mongo </a:t>
            </a:r>
            <a:r>
              <a:rPr lang="fr-FR" dirty="0"/>
              <a:t>via une application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255693"/>
            <a:ext cx="9601200" cy="4669978"/>
          </a:xfrm>
        </p:spPr>
        <p:txBody>
          <a:bodyPr/>
          <a:lstStyle/>
          <a:p>
            <a:r>
              <a:rPr lang="fr-FR" dirty="0"/>
              <a:t>Mongo java Driver :  driver java fournit par mongo pour interroger la base en Java.</a:t>
            </a:r>
          </a:p>
          <a:p>
            <a:r>
              <a:rPr lang="fr-FR" dirty="0"/>
              <a:t>Ajouter la dépendance </a:t>
            </a:r>
            <a:r>
              <a:rPr lang="fr-FR" b="1" dirty="0" err="1"/>
              <a:t>maven</a:t>
            </a:r>
            <a:r>
              <a:rPr lang="fr-FR" dirty="0"/>
              <a:t> dans votre projet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classe MongoClient permet de créer une connexion, récupérer toutes les bases de données </a:t>
            </a:r>
            <a:r>
              <a:rPr lang="fr-FR" dirty="0" smtClean="0"/>
              <a:t>créées</a:t>
            </a:r>
            <a:r>
              <a:rPr lang="fr-FR" dirty="0"/>
              <a:t>, et faire des opérations CRUD.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54</a:t>
            </a:fld>
            <a:endParaRPr lang="fr-F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77473" y="4342612"/>
            <a:ext cx="898945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 mongoClient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MongoClient(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MongoDatabase personnesDb = mongoClient.getDatabase(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"personnes"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MongoCollection&lt;Document&gt; personnesCollection = personnesDb.getCollection(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"personnes"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76528" y="2202740"/>
            <a:ext cx="524170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&lt;groupId&gt;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org.mongodb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&lt;/groupId&gt;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&lt;artifactId&gt;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mongo-java-driver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&lt;/artifactId&gt;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&lt;version&gt;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3.4.1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2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867711"/>
          </a:xfrm>
        </p:spPr>
        <p:txBody>
          <a:bodyPr/>
          <a:lstStyle/>
          <a:p>
            <a:r>
              <a:rPr lang="fr-FR" dirty="0"/>
              <a:t>Exercice : Java mongo driver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227413"/>
            <a:ext cx="9601200" cy="3896932"/>
          </a:xfrm>
        </p:spPr>
        <p:txBody>
          <a:bodyPr>
            <a:normAutofit/>
          </a:bodyPr>
          <a:lstStyle/>
          <a:p>
            <a:r>
              <a:rPr lang="fr-FR" dirty="0"/>
              <a:t>Créer un service Java « </a:t>
            </a:r>
            <a:r>
              <a:rPr lang="fr-FR" b="1" dirty="0" err="1"/>
              <a:t>MovieService</a:t>
            </a:r>
            <a:r>
              <a:rPr lang="fr-FR" dirty="0"/>
              <a:t>» permettant de :</a:t>
            </a:r>
          </a:p>
          <a:p>
            <a:pPr lvl="1"/>
            <a:r>
              <a:rPr lang="fr-FR" dirty="0"/>
              <a:t>Récupérer toutes les </a:t>
            </a:r>
            <a:r>
              <a:rPr lang="fr-FR" dirty="0" err="1"/>
              <a:t>movies</a:t>
            </a:r>
            <a:endParaRPr lang="fr-FR" dirty="0"/>
          </a:p>
          <a:p>
            <a:pPr lvl="1"/>
            <a:r>
              <a:rPr lang="fr-FR" dirty="0"/>
              <a:t>Rechercher un </a:t>
            </a:r>
            <a:r>
              <a:rPr lang="fr-FR" b="1" dirty="0" err="1"/>
              <a:t>movie</a:t>
            </a:r>
            <a:r>
              <a:rPr lang="fr-FR" dirty="0"/>
              <a:t> par son id</a:t>
            </a:r>
          </a:p>
          <a:p>
            <a:pPr lvl="1"/>
            <a:r>
              <a:rPr lang="fr-FR" dirty="0" smtClean="0"/>
              <a:t>Rechercher </a:t>
            </a:r>
            <a:r>
              <a:rPr lang="fr-FR" dirty="0"/>
              <a:t>un </a:t>
            </a:r>
            <a:r>
              <a:rPr lang="fr-FR" b="1" dirty="0" err="1"/>
              <a:t>movie</a:t>
            </a:r>
            <a:r>
              <a:rPr lang="fr-FR" dirty="0"/>
              <a:t> par son nom</a:t>
            </a:r>
          </a:p>
          <a:p>
            <a:pPr lvl="1"/>
            <a:r>
              <a:rPr lang="fr-FR" dirty="0"/>
              <a:t>Rechercher des </a:t>
            </a:r>
            <a:r>
              <a:rPr lang="fr-FR" b="1" dirty="0" err="1"/>
              <a:t>movies</a:t>
            </a:r>
            <a:r>
              <a:rPr lang="fr-FR" dirty="0"/>
              <a:t> appartenant à des genres passé en </a:t>
            </a:r>
            <a:r>
              <a:rPr lang="fr-FR" dirty="0" smtClean="0"/>
              <a:t>paramètres.</a:t>
            </a:r>
            <a:endParaRPr lang="fr-FR" dirty="0"/>
          </a:p>
          <a:p>
            <a:r>
              <a:rPr lang="fr-FR" dirty="0"/>
              <a:t>Créer un service Java « </a:t>
            </a:r>
            <a:r>
              <a:rPr lang="fr-FR" dirty="0" err="1"/>
              <a:t>UserService</a:t>
            </a:r>
            <a:r>
              <a:rPr lang="fr-FR" dirty="0"/>
              <a:t>» permettant de :</a:t>
            </a:r>
          </a:p>
          <a:p>
            <a:pPr lvl="1"/>
            <a:r>
              <a:rPr lang="fr-FR" dirty="0"/>
              <a:t>Récupérer les </a:t>
            </a:r>
            <a:r>
              <a:rPr lang="fr-FR" b="1" dirty="0" err="1"/>
              <a:t>movies</a:t>
            </a:r>
            <a:r>
              <a:rPr lang="fr-FR" dirty="0"/>
              <a:t> vu par un utilisateur</a:t>
            </a:r>
          </a:p>
          <a:p>
            <a:pPr lvl="1"/>
            <a:r>
              <a:rPr lang="fr-FR" dirty="0"/>
              <a:t>Rechercher la note maximale </a:t>
            </a:r>
            <a:r>
              <a:rPr lang="fr-FR" dirty="0" smtClean="0"/>
              <a:t>attribuée </a:t>
            </a:r>
            <a:r>
              <a:rPr lang="fr-FR" dirty="0"/>
              <a:t>par un utilisateur</a:t>
            </a:r>
          </a:p>
          <a:p>
            <a:pPr lvl="1"/>
            <a:r>
              <a:rPr lang="fr-FR" dirty="0"/>
              <a:t>….</a:t>
            </a:r>
          </a:p>
          <a:p>
            <a:pPr lvl="1"/>
            <a:endParaRPr lang="fr-FR" dirty="0"/>
          </a:p>
          <a:p>
            <a:pPr marL="530352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3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170645"/>
            <a:ext cx="9601200" cy="692239"/>
          </a:xfrm>
        </p:spPr>
        <p:txBody>
          <a:bodyPr/>
          <a:lstStyle/>
          <a:p>
            <a:pPr algn="ctr"/>
            <a:r>
              <a:rPr lang="fr-FR" dirty="0"/>
              <a:t>ElasticSearch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094705"/>
            <a:ext cx="9601200" cy="4772696"/>
          </a:xfrm>
        </p:spPr>
        <p:txBody>
          <a:bodyPr/>
          <a:lstStyle/>
          <a:p>
            <a:r>
              <a:rPr lang="fr-FR" dirty="0"/>
              <a:t>Base de donnée NOSQL</a:t>
            </a:r>
          </a:p>
          <a:p>
            <a:r>
              <a:rPr lang="fr-FR" dirty="0"/>
              <a:t>Stocke les données d’une </a:t>
            </a:r>
            <a:r>
              <a:rPr lang="fr-FR" dirty="0" smtClean="0"/>
              <a:t>manière </a:t>
            </a:r>
            <a:r>
              <a:rPr lang="fr-FR" dirty="0"/>
              <a:t>non </a:t>
            </a:r>
            <a:r>
              <a:rPr lang="fr-FR" dirty="0" smtClean="0"/>
              <a:t>structurée</a:t>
            </a:r>
            <a:endParaRPr lang="fr-FR" dirty="0"/>
          </a:p>
          <a:p>
            <a:r>
              <a:rPr lang="fr-FR" dirty="0"/>
              <a:t>Plusieurs </a:t>
            </a:r>
            <a:r>
              <a:rPr lang="fr-FR" dirty="0" smtClean="0"/>
              <a:t>objets pourraient </a:t>
            </a:r>
            <a:r>
              <a:rPr lang="fr-FR" dirty="0"/>
              <a:t>avoir plusieurs </a:t>
            </a:r>
            <a:r>
              <a:rPr lang="fr-FR" dirty="0" smtClean="0"/>
              <a:t>formats</a:t>
            </a:r>
            <a:endParaRPr lang="fr-FR" dirty="0"/>
          </a:p>
          <a:p>
            <a:r>
              <a:rPr lang="fr-FR" dirty="0"/>
              <a:t>Possibilité de création d’un cluster ( comme mongodb) </a:t>
            </a:r>
            <a:endParaRPr lang="fr-FR" dirty="0" smtClean="0"/>
          </a:p>
          <a:p>
            <a:r>
              <a:rPr lang="fr-FR" b="1" dirty="0"/>
              <a:t>Elasticsearch</a:t>
            </a:r>
            <a:r>
              <a:rPr lang="fr-FR" dirty="0"/>
              <a:t> est une base de données </a:t>
            </a:r>
            <a:r>
              <a:rPr lang="fr-FR" b="1" dirty="0" err="1"/>
              <a:t>NoSQL</a:t>
            </a:r>
            <a:r>
              <a:rPr lang="fr-FR" dirty="0"/>
              <a:t> dont la particularité est de pouvoir indexer des documents fortement orientés textes</a:t>
            </a:r>
            <a:endParaRPr lang="fr-FR" dirty="0" smtClean="0"/>
          </a:p>
          <a:p>
            <a:r>
              <a:rPr lang="fr-FR" b="1" dirty="0" smtClean="0"/>
              <a:t>ElasticSearch</a:t>
            </a:r>
            <a:r>
              <a:rPr lang="fr-FR" dirty="0" smtClean="0"/>
              <a:t> est comparé </a:t>
            </a:r>
            <a:r>
              <a:rPr lang="fr-FR" dirty="0"/>
              <a:t>à un moteur de recherche, mais que vous pourriez paramétrer pour qu’il colle exactement à vos besoins</a:t>
            </a:r>
            <a:endParaRPr lang="fr-FR" dirty="0" smtClean="0"/>
          </a:p>
          <a:p>
            <a:r>
              <a:rPr lang="fr-FR" dirty="0" smtClean="0"/>
              <a:t>Comment </a:t>
            </a:r>
            <a:r>
              <a:rPr lang="fr-FR" dirty="0" smtClean="0"/>
              <a:t>ça </a:t>
            </a:r>
            <a:r>
              <a:rPr lang="fr-FR" dirty="0"/>
              <a:t>marche ?</a:t>
            </a:r>
          </a:p>
          <a:p>
            <a:pPr lvl="1"/>
            <a:r>
              <a:rPr lang="fr-FR" dirty="0"/>
              <a:t>On va stocker des </a:t>
            </a:r>
            <a:r>
              <a:rPr lang="fr-FR" dirty="0" smtClean="0"/>
              <a:t>informations sous forme de documents (JSON)</a:t>
            </a:r>
            <a:endParaRPr lang="fr-FR" dirty="0"/>
          </a:p>
          <a:p>
            <a:pPr lvl="1"/>
            <a:r>
              <a:rPr lang="fr-FR" dirty="0" smtClean="0"/>
              <a:t>On va récupérer </a:t>
            </a:r>
            <a:r>
              <a:rPr lang="fr-FR" dirty="0"/>
              <a:t>nos </a:t>
            </a:r>
            <a:r>
              <a:rPr lang="fr-FR" dirty="0" smtClean="0"/>
              <a:t>résultats via </a:t>
            </a:r>
            <a:r>
              <a:rPr lang="fr-FR" dirty="0"/>
              <a:t>des </a:t>
            </a:r>
            <a:r>
              <a:rPr lang="fr-FR" dirty="0" smtClean="0"/>
              <a:t>requêtes </a:t>
            </a:r>
            <a:r>
              <a:rPr lang="fr-FR" dirty="0"/>
              <a:t>http.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19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14114"/>
            <a:ext cx="9601200" cy="928886"/>
          </a:xfrm>
        </p:spPr>
        <p:txBody>
          <a:bodyPr/>
          <a:lstStyle/>
          <a:p>
            <a:r>
              <a:rPr lang="fr-FR" dirty="0"/>
              <a:t>Installer ElasticSearch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143000"/>
            <a:ext cx="10099964" cy="4475018"/>
          </a:xfrm>
        </p:spPr>
        <p:txBody>
          <a:bodyPr/>
          <a:lstStyle/>
          <a:p>
            <a:r>
              <a:rPr lang="fr-FR" dirty="0"/>
              <a:t>Aller sur le site </a:t>
            </a:r>
            <a:r>
              <a:rPr lang="fr-FR" dirty="0">
                <a:hlinkClick r:id="rId2"/>
              </a:rPr>
              <a:t>https://www.elastic.co/fr/downloads/</a:t>
            </a:r>
            <a:r>
              <a:rPr lang="fr-FR" dirty="0"/>
              <a:t> et télécharger le .</a:t>
            </a:r>
            <a:r>
              <a:rPr lang="fr-FR" b="1" dirty="0"/>
              <a:t>zip</a:t>
            </a:r>
          </a:p>
          <a:p>
            <a:r>
              <a:rPr lang="fr-FR" dirty="0"/>
              <a:t>Ouvrez l’archive et aller sur le répertoire « </a:t>
            </a:r>
            <a:r>
              <a:rPr lang="fr-FR" b="1" dirty="0"/>
              <a:t>bin/</a:t>
            </a:r>
            <a:r>
              <a:rPr lang="fr-FR" dirty="0"/>
              <a:t> », celui-ci contient les fichier exécutables de démarrage de serveur</a:t>
            </a:r>
          </a:p>
          <a:p>
            <a:pPr lvl="1"/>
            <a:r>
              <a:rPr lang="fr-FR" dirty="0"/>
              <a:t>Linux et Mac : ./bin/</a:t>
            </a:r>
            <a:r>
              <a:rPr lang="fr-FR" dirty="0" err="1"/>
              <a:t>elasticsearch</a:t>
            </a:r>
            <a:endParaRPr lang="fr-FR" dirty="0"/>
          </a:p>
          <a:p>
            <a:pPr lvl="1"/>
            <a:r>
              <a:rPr lang="fr-FR" dirty="0"/>
              <a:t>Windows : ./bin/elasticsearch.bat</a:t>
            </a:r>
          </a:p>
          <a:p>
            <a:r>
              <a:rPr lang="fr-FR" dirty="0"/>
              <a:t>La console affiche le log de lancement du serveur</a:t>
            </a:r>
          </a:p>
          <a:p>
            <a:r>
              <a:rPr lang="fr-FR" dirty="0"/>
              <a:t>Sur votre navigateur, allez sur </a:t>
            </a:r>
            <a:r>
              <a:rPr lang="fr-FR" dirty="0">
                <a:hlinkClick r:id="rId3"/>
              </a:rPr>
              <a:t>http://localhost:9200/</a:t>
            </a:r>
            <a:endParaRPr lang="fr-FR" dirty="0"/>
          </a:p>
          <a:p>
            <a:r>
              <a:rPr lang="fr-FR" dirty="0"/>
              <a:t>Un document JSON s’affiche </a:t>
            </a:r>
            <a:r>
              <a:rPr lang="fr-FR" dirty="0" smtClean="0"/>
              <a:t>donnant les </a:t>
            </a:r>
            <a:r>
              <a:rPr lang="fr-FR" dirty="0"/>
              <a:t>propriétés du cluster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835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949668"/>
          </a:xfrm>
        </p:spPr>
        <p:txBody>
          <a:bodyPr/>
          <a:lstStyle/>
          <a:p>
            <a:r>
              <a:rPr lang="fr-FR" dirty="0"/>
              <a:t>Importer des données sur ElasticSearch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163782"/>
            <a:ext cx="9601200" cy="4703618"/>
          </a:xfrm>
        </p:spPr>
        <p:txBody>
          <a:bodyPr/>
          <a:lstStyle/>
          <a:p>
            <a:r>
              <a:rPr lang="fr-FR" dirty="0"/>
              <a:t>Utilisation de la commande </a:t>
            </a:r>
            <a:r>
              <a:rPr lang="fr-FR" b="1" dirty="0" err="1"/>
              <a:t>curl</a:t>
            </a:r>
            <a:r>
              <a:rPr lang="fr-FR" b="1" dirty="0"/>
              <a:t> </a:t>
            </a:r>
            <a:r>
              <a:rPr lang="fr-FR" dirty="0"/>
              <a:t>qui permet d’exécuter une requête sur une API </a:t>
            </a:r>
            <a:r>
              <a:rPr lang="fr-FR" dirty="0" err="1"/>
              <a:t>Rest</a:t>
            </a:r>
            <a:endParaRPr lang="fr-FR" dirty="0"/>
          </a:p>
          <a:p>
            <a:r>
              <a:rPr lang="fr-FR" dirty="0"/>
              <a:t>pour Windows, télécharger </a:t>
            </a:r>
            <a:r>
              <a:rPr lang="fr-FR" dirty="0" err="1"/>
              <a:t>curl</a:t>
            </a:r>
            <a:r>
              <a:rPr lang="fr-FR" dirty="0"/>
              <a:t> sur l’adresse suivante : </a:t>
            </a:r>
            <a:r>
              <a:rPr lang="fr-FR" b="1" u="sng" dirty="0">
                <a:hlinkClick r:id="rId2"/>
              </a:rPr>
              <a:t>https://curl.haxx.se/download.html</a:t>
            </a:r>
            <a:endParaRPr lang="fr-FR" b="1" u="sng" dirty="0"/>
          </a:p>
          <a:p>
            <a:r>
              <a:rPr lang="fr-FR" dirty="0"/>
              <a:t>Exécuter la commande </a:t>
            </a:r>
            <a:r>
              <a:rPr lang="en-US" b="1" dirty="0"/>
              <a:t>curl -XPUT -H "Content-Type: application/</a:t>
            </a:r>
            <a:r>
              <a:rPr lang="en-US" b="1" dirty="0" err="1"/>
              <a:t>json</a:t>
            </a:r>
            <a:r>
              <a:rPr lang="en-US" b="1" dirty="0"/>
              <a:t>" localhost:9200/_bulk --data-binary @</a:t>
            </a:r>
            <a:r>
              <a:rPr lang="en-US" b="1" dirty="0" err="1"/>
              <a:t>movies_elastic.json</a:t>
            </a:r>
            <a:endParaRPr lang="en-US" b="1" dirty="0"/>
          </a:p>
          <a:p>
            <a:r>
              <a:rPr lang="en-US" dirty="0"/>
              <a:t>Pour </a:t>
            </a:r>
            <a:r>
              <a:rPr lang="en-US" dirty="0" err="1"/>
              <a:t>vérifier</a:t>
            </a:r>
            <a:r>
              <a:rPr lang="en-US" dirty="0"/>
              <a:t> le </a:t>
            </a:r>
            <a:r>
              <a:rPr lang="en-US" dirty="0" err="1"/>
              <a:t>contenu</a:t>
            </a:r>
            <a:r>
              <a:rPr lang="en-US" dirty="0"/>
              <a:t> de la base, </a:t>
            </a:r>
            <a:r>
              <a:rPr lang="en-US" dirty="0" err="1"/>
              <a:t>accéder</a:t>
            </a:r>
            <a:r>
              <a:rPr lang="en-US" dirty="0"/>
              <a:t> à </a:t>
            </a:r>
            <a:r>
              <a:rPr lang="en-US" dirty="0" err="1"/>
              <a:t>l’Url</a:t>
            </a:r>
            <a:r>
              <a:rPr lang="en-US" dirty="0"/>
              <a:t> </a:t>
            </a:r>
            <a:r>
              <a:rPr lang="en-US" dirty="0" err="1"/>
              <a:t>suivant</a:t>
            </a:r>
            <a:r>
              <a:rPr lang="en-US" dirty="0"/>
              <a:t> : </a:t>
            </a:r>
            <a:r>
              <a:rPr lang="fr-FR" u="sng" dirty="0">
                <a:hlinkClick r:id="rId3"/>
              </a:rPr>
              <a:t>http://localhost:9200/movies/movie/_search</a:t>
            </a:r>
            <a:endParaRPr lang="fr-FR" u="sng" dirty="0"/>
          </a:p>
          <a:p>
            <a:r>
              <a:rPr lang="fr-FR" dirty="0"/>
              <a:t>L’URL est composé de :</a:t>
            </a:r>
          </a:p>
          <a:p>
            <a:pPr lvl="1"/>
            <a:r>
              <a:rPr lang="fr-FR" dirty="0"/>
              <a:t>L’index : </a:t>
            </a:r>
            <a:r>
              <a:rPr lang="fr-FR" b="1" dirty="0" err="1"/>
              <a:t>movies</a:t>
            </a:r>
            <a:endParaRPr lang="fr-FR" b="1" dirty="0"/>
          </a:p>
          <a:p>
            <a:pPr lvl="1"/>
            <a:r>
              <a:rPr lang="fr-FR" dirty="0"/>
              <a:t>Le type : </a:t>
            </a:r>
            <a:r>
              <a:rPr lang="fr-FR" b="1" dirty="0" err="1"/>
              <a:t>movie</a:t>
            </a:r>
            <a:endParaRPr lang="fr-FR" b="1" dirty="0"/>
          </a:p>
          <a:p>
            <a:pPr lvl="1"/>
            <a:r>
              <a:rPr lang="fr-FR" dirty="0"/>
              <a:t>Le service utilisé : _</a:t>
            </a:r>
            <a:r>
              <a:rPr lang="fr-FR" b="1" dirty="0" err="1"/>
              <a:t>search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369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14114"/>
            <a:ext cx="9601200" cy="1012013"/>
          </a:xfrm>
        </p:spPr>
        <p:txBody>
          <a:bodyPr/>
          <a:lstStyle/>
          <a:p>
            <a:pPr algn="ctr"/>
            <a:r>
              <a:rPr lang="fr-FR" dirty="0"/>
              <a:t>Requête simple </a:t>
            </a:r>
            <a:r>
              <a:rPr lang="fr-FR" dirty="0" err="1"/>
              <a:t>elasticSearch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59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67828" y="1419306"/>
            <a:ext cx="8409904" cy="785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u="sng" dirty="0">
                <a:solidFill>
                  <a:schemeClr val="tx1"/>
                </a:solidFill>
                <a:hlinkClick r:id="rId2"/>
              </a:rPr>
              <a:t>http://localhost:9200/movies/_search?q=Star+Wars</a:t>
            </a:r>
            <a:r>
              <a:rPr lang="fr-FR" sz="2400" u="sn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3734873" y="1957589"/>
            <a:ext cx="1171978" cy="115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422006" y="1918361"/>
            <a:ext cx="846422" cy="134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761408" y="1826987"/>
            <a:ext cx="508716" cy="153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896092" y="1864015"/>
            <a:ext cx="1355672" cy="144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27500" y="3153373"/>
            <a:ext cx="1887118" cy="9530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Index importé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81310" y="3153372"/>
            <a:ext cx="1887118" cy="9530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service de recherche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86810" y="3260207"/>
            <a:ext cx="1887118" cy="9530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requête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70694" y="3280301"/>
            <a:ext cx="1887118" cy="9530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L’expression de la requête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2890" y="4572000"/>
            <a:ext cx="3000778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Tout simplement une requête GET Navigateur</a:t>
            </a:r>
          </a:p>
        </p:txBody>
      </p:sp>
    </p:spTree>
    <p:extLst>
      <p:ext uri="{BB962C8B-B14F-4D97-AF65-F5344CB8AC3E}">
        <p14:creationId xmlns:p14="http://schemas.microsoft.com/office/powerpoint/2010/main" val="9641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4/4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5009"/>
            <a:ext cx="10515600" cy="48504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ElasticSearch</a:t>
            </a:r>
          </a:p>
          <a:p>
            <a:pPr lvl="1"/>
            <a:r>
              <a:rPr lang="fr-FR" dirty="0"/>
              <a:t>Le fonctionnement d’une base de données ElasticSearch</a:t>
            </a:r>
          </a:p>
          <a:p>
            <a:pPr lvl="1"/>
            <a:r>
              <a:rPr lang="fr-FR" dirty="0"/>
              <a:t>Interrogez des données texte</a:t>
            </a:r>
          </a:p>
          <a:p>
            <a:pPr lvl="1"/>
            <a:r>
              <a:rPr lang="fr-FR" dirty="0"/>
              <a:t>Visualiser les données via KIBANA</a:t>
            </a:r>
          </a:p>
          <a:p>
            <a:pPr lvl="1"/>
            <a:r>
              <a:rPr lang="fr-FR" dirty="0"/>
              <a:t>Exercices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/>
              <a:t>Mini projet </a:t>
            </a:r>
          </a:p>
          <a:p>
            <a:pPr marL="685800" lvl="2">
              <a:spcBef>
                <a:spcPts val="1000"/>
              </a:spcBef>
            </a:pPr>
            <a:r>
              <a:rPr lang="fr-FR" dirty="0"/>
              <a:t>Objectifs &amp; prérequis </a:t>
            </a:r>
          </a:p>
          <a:p>
            <a:pPr marL="685800" lvl="2">
              <a:spcBef>
                <a:spcPts val="1000"/>
              </a:spcBef>
            </a:pPr>
            <a:r>
              <a:rPr lang="fr-FR" dirty="0"/>
              <a:t>Créer une mini application Java qui utilise une base de données MongoDB et ElasticSearch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64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790438"/>
          </a:xfrm>
        </p:spPr>
        <p:txBody>
          <a:bodyPr/>
          <a:lstStyle/>
          <a:p>
            <a:r>
              <a:rPr lang="fr-FR" dirty="0"/>
              <a:t>Exemples de requête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442434"/>
            <a:ext cx="9601200" cy="4424966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u="sng" dirty="0">
                <a:hlinkClick r:id="rId3"/>
              </a:rPr>
              <a:t>http://localhost:9200/movies/_search?q=Star+Wars</a:t>
            </a:r>
            <a:r>
              <a:rPr lang="fr-FR" u="sng" dirty="0"/>
              <a:t> </a:t>
            </a:r>
          </a:p>
          <a:p>
            <a:pPr lvl="1"/>
            <a:r>
              <a:rPr lang="fr-FR" dirty="0"/>
              <a:t>Nous obtenons tout les films qui contiennent « Star </a:t>
            </a:r>
            <a:r>
              <a:rPr lang="fr-FR" dirty="0" err="1"/>
              <a:t>Wars</a:t>
            </a:r>
            <a:r>
              <a:rPr lang="fr-FR" dirty="0"/>
              <a:t>» </a:t>
            </a:r>
          </a:p>
          <a:p>
            <a:r>
              <a:rPr lang="fr-FR" dirty="0">
                <a:hlinkClick r:id="rId4"/>
              </a:rPr>
              <a:t>http://localhost:9200/movies/_</a:t>
            </a:r>
            <a:r>
              <a:rPr lang="fr-FR" dirty="0" smtClean="0">
                <a:hlinkClick r:id="rId4"/>
              </a:rPr>
              <a:t>search?q=fields.title:Star </a:t>
            </a:r>
            <a:r>
              <a:rPr lang="fr-FR" dirty="0" err="1" smtClean="0">
                <a:hlinkClick r:id="rId4"/>
              </a:rPr>
              <a:t>wars</a:t>
            </a:r>
            <a:endParaRPr lang="fr-FR" dirty="0"/>
          </a:p>
          <a:p>
            <a:pPr lvl="1"/>
            <a:r>
              <a:rPr lang="fr-FR" dirty="0"/>
              <a:t>Nous obtenons les films dont le titre contient « </a:t>
            </a:r>
            <a:r>
              <a:rPr lang="fr-FR" dirty="0" smtClean="0"/>
              <a:t>Star </a:t>
            </a:r>
            <a:r>
              <a:rPr lang="fr-FR" dirty="0" err="1" smtClean="0"/>
              <a:t>Wars</a:t>
            </a:r>
            <a:r>
              <a:rPr lang="fr-FR" dirty="0"/>
              <a:t> » avec un score haut.</a:t>
            </a:r>
          </a:p>
          <a:p>
            <a:pPr lvl="1"/>
            <a:r>
              <a:rPr lang="fr-FR" dirty="0"/>
              <a:t>Remarquons que par exemple nous avons toujours le film </a:t>
            </a:r>
            <a:r>
              <a:rPr lang="fr-FR" b="1" dirty="0" err="1"/>
              <a:t>Fanboys</a:t>
            </a:r>
            <a:r>
              <a:rPr lang="fr-FR" dirty="0"/>
              <a:t> dans le résultat mais avec un score plus faible</a:t>
            </a:r>
          </a:p>
          <a:p>
            <a:r>
              <a:rPr lang="fr-FR" dirty="0"/>
              <a:t>Les films dans lesquels a joué Harrison Ford.</a:t>
            </a:r>
          </a:p>
          <a:p>
            <a:r>
              <a:rPr lang="fr-FR" dirty="0"/>
              <a:t>Films dans le titre contenant ‘Star </a:t>
            </a:r>
            <a:r>
              <a:rPr lang="fr-FR" dirty="0" err="1"/>
              <a:t>Wars</a:t>
            </a:r>
            <a:r>
              <a:rPr lang="fr-FR" dirty="0"/>
              <a:t>’ et dont le réalisateur Est ‘George Lucas’, il faut ajouter l’opérateur </a:t>
            </a:r>
            <a:r>
              <a:rPr lang="fr-FR" b="1" dirty="0"/>
              <a:t>AND </a:t>
            </a:r>
            <a:r>
              <a:rPr lang="fr-FR" dirty="0"/>
              <a:t>entre les 2 critères.</a:t>
            </a:r>
          </a:p>
          <a:p>
            <a:r>
              <a:rPr lang="fr-FR" dirty="0"/>
              <a:t>les films dans lesquels a joué Harrison Ford et dont le résumé parle de ‘</a:t>
            </a:r>
            <a:r>
              <a:rPr lang="fr-FR" b="1" dirty="0"/>
              <a:t>Jones</a:t>
            </a:r>
            <a:r>
              <a:rPr lang="fr-FR" dirty="0"/>
              <a:t>’ et qui </a:t>
            </a:r>
            <a:r>
              <a:rPr lang="fr-FR" b="1" dirty="0"/>
              <a:t>ne parlent pas </a:t>
            </a:r>
            <a:r>
              <a:rPr lang="fr-FR" dirty="0"/>
              <a:t>de ‘</a:t>
            </a:r>
            <a:r>
              <a:rPr lang="fr-FR" b="1" dirty="0"/>
              <a:t>Nazis</a:t>
            </a:r>
            <a:r>
              <a:rPr lang="fr-FR" dirty="0"/>
              <a:t>’ (Ajouter un tiret suivi du « </a:t>
            </a:r>
            <a:r>
              <a:rPr lang="fr-FR" dirty="0" err="1"/>
              <a:t>field</a:t>
            </a:r>
            <a:r>
              <a:rPr lang="fr-FR" dirty="0"/>
              <a:t> » pour la négation)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53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026857"/>
          </a:xfrm>
        </p:spPr>
        <p:txBody>
          <a:bodyPr/>
          <a:lstStyle/>
          <a:p>
            <a:r>
              <a:rPr lang="en-US" dirty="0"/>
              <a:t>Query DSL (Domain Specific Language)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453243"/>
            <a:ext cx="9601200" cy="4414157"/>
          </a:xfrm>
        </p:spPr>
        <p:txBody>
          <a:bodyPr/>
          <a:lstStyle/>
          <a:p>
            <a:r>
              <a:rPr lang="fr-FR" dirty="0"/>
              <a:t>DSL (Domain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 complet basé sur JSON pour définir les requêtes</a:t>
            </a:r>
          </a:p>
          <a:p>
            <a:r>
              <a:rPr lang="fr-FR" dirty="0">
                <a:sym typeface="Wingdings" panose="05000000000000000000" pitchFamily="2" charset="2"/>
              </a:rPr>
              <a:t> Requête composée</a:t>
            </a:r>
          </a:p>
          <a:p>
            <a:r>
              <a:rPr lang="fr-FR" dirty="0">
                <a:sym typeface="Wingdings" panose="05000000000000000000" pitchFamily="2" charset="2"/>
              </a:rPr>
              <a:t>Nous distinguons plusieurs types de requêtes:</a:t>
            </a:r>
          </a:p>
          <a:p>
            <a:r>
              <a:rPr lang="fr-FR" dirty="0"/>
              <a:t>La plus </a:t>
            </a:r>
            <a:r>
              <a:rPr lang="fr-FR" dirty="0" smtClean="0"/>
              <a:t>utilisée/ </a:t>
            </a:r>
            <a:r>
              <a:rPr lang="fr-FR" dirty="0"/>
              <a:t>la requête par </a:t>
            </a:r>
            <a:r>
              <a:rPr lang="fr-FR" dirty="0" err="1"/>
              <a:t>defaut</a:t>
            </a:r>
            <a:r>
              <a:rPr lang="fr-FR" dirty="0"/>
              <a:t>  : </a:t>
            </a:r>
            <a:r>
              <a:rPr lang="fr-FR" b="1" dirty="0" err="1"/>
              <a:t>Bool</a:t>
            </a:r>
            <a:r>
              <a:rPr lang="fr-FR" b="1" dirty="0"/>
              <a:t> </a:t>
            </a:r>
            <a:r>
              <a:rPr lang="fr-FR" b="1" dirty="0" err="1"/>
              <a:t>request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dirty="0" err="1"/>
              <a:t>bool</a:t>
            </a:r>
            <a:r>
              <a:rPr lang="fr-FR" dirty="0"/>
              <a:t> -&gt; </a:t>
            </a:r>
            <a:r>
              <a:rPr lang="fr-FR" dirty="0" err="1"/>
              <a:t>boolean</a:t>
            </a:r>
            <a:r>
              <a:rPr lang="fr-FR" dirty="0"/>
              <a:t>) </a:t>
            </a:r>
          </a:p>
          <a:p>
            <a:r>
              <a:rPr lang="fr-FR" dirty="0"/>
              <a:t>Permet de composer plusieurs sous requêtes ( clauses)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61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55536"/>
              </p:ext>
            </p:extLst>
          </p:nvPr>
        </p:nvGraphicFramePr>
        <p:xfrm>
          <a:off x="1986307" y="3839935"/>
          <a:ext cx="6373921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92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Autoriser </a:t>
                      </a:r>
                      <a:r>
                        <a:rPr lang="fr-FR" baseline="0" dirty="0"/>
                        <a:t>l’utilisation du mot clé.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should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Permet de définir </a:t>
                      </a:r>
                      <a:r>
                        <a:rPr lang="fr-FR" baseline="0" dirty="0"/>
                        <a:t>que doit avoir le document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must_not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Interdire</a:t>
                      </a:r>
                      <a:r>
                        <a:rPr lang="fr-FR" baseline="0" dirty="0"/>
                        <a:t> l’utilisation du mot clé.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filter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Permet de filtrer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44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91886"/>
            <a:ext cx="9601200" cy="898071"/>
          </a:xfrm>
        </p:spPr>
        <p:txBody>
          <a:bodyPr/>
          <a:lstStyle/>
          <a:p>
            <a:r>
              <a:rPr lang="fr-FR" dirty="0"/>
              <a:t>Exemple de requête DSL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289957"/>
            <a:ext cx="9601200" cy="457744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45029" y="1277229"/>
            <a:ext cx="6613072" cy="51761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should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"match"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fields.title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"Star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Wars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},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"match"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fields.directors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"George Lucas"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21152" y="1218532"/>
            <a:ext cx="4025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Cette requête permet de sélectionner les films qui ont comme titre «</a:t>
            </a:r>
            <a:r>
              <a:rPr lang="fr-FR" sz="2400" b="1" dirty="0"/>
              <a:t> Star </a:t>
            </a:r>
            <a:r>
              <a:rPr lang="fr-FR" sz="2400" b="1" dirty="0" err="1" smtClean="0"/>
              <a:t>Wars</a:t>
            </a:r>
            <a:r>
              <a:rPr lang="fr-FR" sz="2400" dirty="0"/>
              <a:t>» et comme réalisateur «</a:t>
            </a:r>
            <a:r>
              <a:rPr lang="fr-FR" sz="2400" b="1" dirty="0"/>
              <a:t> George Lucas</a:t>
            </a:r>
            <a:r>
              <a:rPr lang="fr-FR" sz="2400" dirty="0"/>
              <a:t>»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984672" y="3836917"/>
            <a:ext cx="4025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</a:t>
            </a:r>
            <a:r>
              <a:rPr lang="en-US" sz="2400" dirty="0"/>
              <a:t>curl -XGET -H "Content-Type: application/</a:t>
            </a:r>
            <a:r>
              <a:rPr lang="en-US" sz="2400" dirty="0" err="1"/>
              <a:t>json</a:t>
            </a:r>
            <a:r>
              <a:rPr lang="en-US" sz="2400" dirty="0"/>
              <a:t>" localhost:9200/movies/movie/_</a:t>
            </a:r>
            <a:r>
              <a:rPr lang="en-US" sz="2400" dirty="0" err="1"/>
              <a:t>search?pretty</a:t>
            </a:r>
            <a:r>
              <a:rPr lang="en-US" sz="2400" dirty="0"/>
              <a:t> -d @</a:t>
            </a:r>
            <a:r>
              <a:rPr lang="en-US" sz="2400" dirty="0" err="1"/>
              <a:t>query.json</a:t>
            </a:r>
            <a:endParaRPr lang="en-US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812037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63100"/>
            <a:ext cx="9601200" cy="1026857"/>
          </a:xfrm>
        </p:spPr>
        <p:txBody>
          <a:bodyPr/>
          <a:lstStyle/>
          <a:p>
            <a:r>
              <a:rPr lang="fr-FR" dirty="0"/>
              <a:t>Plugin Elastic Head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47157"/>
            <a:ext cx="9601200" cy="4120243"/>
          </a:xfrm>
        </p:spPr>
        <p:txBody>
          <a:bodyPr/>
          <a:lstStyle/>
          <a:p>
            <a:r>
              <a:rPr lang="fr-FR" dirty="0"/>
              <a:t>Fournit une interface graphique</a:t>
            </a:r>
          </a:p>
          <a:p>
            <a:r>
              <a:rPr lang="fr-FR" dirty="0"/>
              <a:t>Représentation graphique des </a:t>
            </a:r>
            <a:r>
              <a:rPr lang="fr-FR" dirty="0" smtClean="0"/>
              <a:t>indexes</a:t>
            </a:r>
            <a:endParaRPr lang="fr-FR" dirty="0"/>
          </a:p>
          <a:p>
            <a:r>
              <a:rPr lang="fr-FR" dirty="0"/>
              <a:t>Fournit la possibilité de consulter, filtrer sur les données et exécuter des requêtes DSL.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42" y="3181252"/>
            <a:ext cx="6763694" cy="3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32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977872"/>
          </a:xfrm>
        </p:spPr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371601"/>
            <a:ext cx="9601200" cy="4365171"/>
          </a:xfrm>
        </p:spPr>
        <p:txBody>
          <a:bodyPr/>
          <a:lstStyle/>
          <a:p>
            <a:r>
              <a:rPr lang="fr-FR" dirty="0"/>
              <a:t>Reprendre la requête de l’exemple et remplacer </a:t>
            </a:r>
            <a:r>
              <a:rPr lang="fr-FR" b="1" dirty="0" err="1"/>
              <a:t>should</a:t>
            </a:r>
            <a:r>
              <a:rPr lang="fr-FR" dirty="0"/>
              <a:t> par </a:t>
            </a:r>
            <a:r>
              <a:rPr lang="fr-FR" b="1" dirty="0"/>
              <a:t>must</a:t>
            </a:r>
            <a:r>
              <a:rPr lang="fr-FR" dirty="0"/>
              <a:t> , que remarquez-vous?</a:t>
            </a:r>
          </a:p>
          <a:p>
            <a:r>
              <a:rPr lang="fr-FR" dirty="0"/>
              <a:t>Retrouver les films de James Cameron dont le rang (</a:t>
            </a:r>
            <a:r>
              <a:rPr lang="fr-FR" dirty="0" err="1"/>
              <a:t>fields.rank</a:t>
            </a:r>
            <a:r>
              <a:rPr lang="fr-FR" dirty="0"/>
              <a:t>) est inférieur à 1000 (utiliser le mot clé ‘rang’)</a:t>
            </a:r>
          </a:p>
          <a:p>
            <a:r>
              <a:rPr lang="fr-FR" dirty="0"/>
              <a:t>Reprendre la requête et remplacer </a:t>
            </a:r>
            <a:r>
              <a:rPr lang="fr-FR" b="1" dirty="0" err="1"/>
              <a:t>should</a:t>
            </a:r>
            <a:r>
              <a:rPr lang="fr-FR" dirty="0"/>
              <a:t> par </a:t>
            </a:r>
            <a:r>
              <a:rPr lang="fr-FR" b="1" dirty="0"/>
              <a:t>must</a:t>
            </a:r>
            <a:r>
              <a:rPr lang="fr-FR" dirty="0"/>
              <a:t> , que remarquez-vous?</a:t>
            </a:r>
          </a:p>
          <a:p>
            <a:r>
              <a:rPr lang="fr-FR" dirty="0"/>
              <a:t>Retrouver les films de </a:t>
            </a:r>
            <a:r>
              <a:rPr lang="fr-FR" b="1" dirty="0" err="1"/>
              <a:t>james</a:t>
            </a:r>
            <a:r>
              <a:rPr lang="fr-FR" b="1" dirty="0"/>
              <a:t> Cameron</a:t>
            </a:r>
            <a:r>
              <a:rPr lang="fr-FR" dirty="0"/>
              <a:t> dont la note (</a:t>
            </a:r>
            <a:r>
              <a:rPr lang="fr-FR" dirty="0" err="1"/>
              <a:t>fields.rating</a:t>
            </a:r>
            <a:r>
              <a:rPr lang="fr-FR" dirty="0"/>
              <a:t>) doit </a:t>
            </a:r>
            <a:r>
              <a:rPr lang="fr-FR" dirty="0" smtClean="0"/>
              <a:t>être </a:t>
            </a:r>
            <a:r>
              <a:rPr lang="fr-FR" dirty="0"/>
              <a:t>supérieure à 5 , il faut exclure les films du </a:t>
            </a:r>
            <a:r>
              <a:rPr lang="fr-FR" dirty="0" smtClean="0"/>
              <a:t>genre ( </a:t>
            </a:r>
            <a:r>
              <a:rPr lang="fr-FR" dirty="0"/>
              <a:t>dramatique</a:t>
            </a:r>
            <a:r>
              <a:rPr lang="fr-FR" dirty="0" smtClean="0"/>
              <a:t>, action</a:t>
            </a:r>
            <a:r>
              <a:rPr lang="fr-FR" dirty="0"/>
              <a:t>)</a:t>
            </a:r>
          </a:p>
          <a:p>
            <a:r>
              <a:rPr lang="fr-FR" dirty="0"/>
              <a:t>Retrouver les films de </a:t>
            </a:r>
            <a:r>
              <a:rPr lang="fr-FR" b="1" dirty="0"/>
              <a:t>J.J. </a:t>
            </a:r>
            <a:r>
              <a:rPr lang="fr-FR" b="1" dirty="0" err="1"/>
              <a:t>Abrams</a:t>
            </a:r>
            <a:r>
              <a:rPr lang="fr-FR" dirty="0"/>
              <a:t> sortis entre </a:t>
            </a:r>
            <a:r>
              <a:rPr lang="fr-FR" b="1" dirty="0"/>
              <a:t>2010</a:t>
            </a:r>
            <a:r>
              <a:rPr lang="fr-FR" dirty="0"/>
              <a:t> et </a:t>
            </a:r>
            <a:r>
              <a:rPr lang="fr-FR" b="1" dirty="0"/>
              <a:t>2015</a:t>
            </a:r>
            <a:r>
              <a:rPr lang="fr-FR" dirty="0"/>
              <a:t> (</a:t>
            </a:r>
            <a:r>
              <a:rPr lang="fr-FR" dirty="0" err="1"/>
              <a:t>fields.release_date</a:t>
            </a:r>
            <a:r>
              <a:rPr lang="fr-FR" dirty="0"/>
              <a:t>)</a:t>
            </a:r>
          </a:p>
          <a:p>
            <a:r>
              <a:rPr lang="fr-FR" dirty="0" smtClean="0"/>
              <a:t>Ecrire une requête pour calculer</a:t>
            </a:r>
            <a:r>
              <a:rPr lang="fr-FR" dirty="0"/>
              <a:t> de la note moyenne des films</a:t>
            </a:r>
          </a:p>
          <a:p>
            <a:r>
              <a:rPr lang="fr-FR" dirty="0"/>
              <a:t>Retrouver les </a:t>
            </a:r>
            <a:r>
              <a:rPr lang="fr-FR" dirty="0" smtClean="0"/>
              <a:t>notes</a:t>
            </a:r>
            <a:r>
              <a:rPr lang="fr-FR" dirty="0"/>
              <a:t> moyennes des films par </a:t>
            </a:r>
            <a:r>
              <a:rPr lang="fr-FR" dirty="0" smtClean="0"/>
              <a:t>année</a:t>
            </a:r>
            <a:endParaRPr lang="fr-FR" dirty="0"/>
          </a:p>
          <a:p>
            <a:r>
              <a:rPr lang="fr-FR" dirty="0"/>
              <a:t>Trier les notes moyennes des films par </a:t>
            </a:r>
            <a:r>
              <a:rPr lang="fr-FR" dirty="0" smtClean="0"/>
              <a:t>année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934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28600"/>
            <a:ext cx="9601200" cy="1014214"/>
          </a:xfrm>
        </p:spPr>
        <p:txBody>
          <a:bodyPr>
            <a:normAutofit/>
          </a:bodyPr>
          <a:lstStyle/>
          <a:p>
            <a:r>
              <a:rPr lang="fr-FR" dirty="0" smtClean="0"/>
              <a:t>Kibana </a:t>
            </a:r>
            <a:r>
              <a:rPr lang="fr-FR" dirty="0"/>
              <a:t>pour visualiser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242814"/>
            <a:ext cx="9601200" cy="462458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Kibana est une solution </a:t>
            </a:r>
            <a:r>
              <a:rPr lang="fr-FR" dirty="0" smtClean="0"/>
              <a:t>fournie </a:t>
            </a:r>
            <a:r>
              <a:rPr lang="fr-FR" dirty="0"/>
              <a:t>par elastic qui permet de : </a:t>
            </a:r>
          </a:p>
          <a:p>
            <a:pPr lvl="1"/>
            <a:r>
              <a:rPr lang="fr-FR" i="0" dirty="0"/>
              <a:t>Visualiser vos données Elasticsearch </a:t>
            </a:r>
          </a:p>
          <a:p>
            <a:pPr lvl="1"/>
            <a:r>
              <a:rPr lang="fr-FR" i="0" dirty="0"/>
              <a:t>Suivre la charge de travail liée à la recherche</a:t>
            </a:r>
          </a:p>
          <a:p>
            <a:pPr lvl="1"/>
            <a:r>
              <a:rPr lang="fr-FR" i="0" dirty="0"/>
              <a:t>Comprendre le flux des requêtes dans vos applications</a:t>
            </a:r>
            <a:endParaRPr lang="fr-FR" dirty="0"/>
          </a:p>
          <a:p>
            <a:r>
              <a:rPr lang="fr-FR" dirty="0"/>
              <a:t>Télécharger </a:t>
            </a:r>
            <a:r>
              <a:rPr lang="fr-FR" dirty="0" smtClean="0"/>
              <a:t>Kibana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https://www.elastic.co/fr/downloads/kibana</a:t>
            </a:r>
            <a:endParaRPr lang="fr-FR" dirty="0"/>
          </a:p>
          <a:p>
            <a:pPr lvl="1"/>
            <a:r>
              <a:rPr lang="fr-FR" dirty="0"/>
              <a:t>Ouvrez l’archive et aller sur le répertoire « </a:t>
            </a:r>
            <a:r>
              <a:rPr lang="fr-FR" b="1" dirty="0"/>
              <a:t>bin/</a:t>
            </a:r>
            <a:r>
              <a:rPr lang="fr-FR" dirty="0"/>
              <a:t> », celui-ci contient les fichier exécutables de démarrage de serveur</a:t>
            </a:r>
          </a:p>
          <a:p>
            <a:r>
              <a:rPr lang="fr-FR" dirty="0"/>
              <a:t>Configuration </a:t>
            </a:r>
            <a:r>
              <a:rPr lang="fr-FR" dirty="0" smtClean="0"/>
              <a:t>de Kibana</a:t>
            </a:r>
            <a:endParaRPr lang="fr-FR" dirty="0"/>
          </a:p>
          <a:p>
            <a:pPr lvl="1"/>
            <a:r>
              <a:rPr lang="fr-FR" dirty="0"/>
              <a:t>Kibana a besoin d'un cluster ElasticSearch fonctionnel.</a:t>
            </a:r>
          </a:p>
          <a:p>
            <a:pPr lvl="1"/>
            <a:r>
              <a:rPr lang="fr-FR" dirty="0"/>
              <a:t>config/</a:t>
            </a:r>
            <a:r>
              <a:rPr lang="fr-FR" dirty="0" err="1"/>
              <a:t>kibana.yml</a:t>
            </a:r>
            <a:endParaRPr lang="fr-FR" dirty="0"/>
          </a:p>
          <a:p>
            <a:pPr lvl="1"/>
            <a:r>
              <a:rPr lang="fr-FR" b="1" dirty="0" err="1"/>
              <a:t>elasticsearch.hosts</a:t>
            </a:r>
            <a:r>
              <a:rPr lang="fr-FR" b="1" dirty="0"/>
              <a:t>: ["http://localhost:9200"]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74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5741" y="165847"/>
            <a:ext cx="9601200" cy="802341"/>
          </a:xfrm>
        </p:spPr>
        <p:txBody>
          <a:bodyPr/>
          <a:lstStyle/>
          <a:p>
            <a:pPr algn="ctr"/>
            <a:r>
              <a:rPr lang="fr-FR" dirty="0" smtClean="0"/>
              <a:t>Dashboard kibana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27" y="1138518"/>
            <a:ext cx="9973767" cy="477818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NOSQL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924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1028"/>
          </a:xfrm>
        </p:spPr>
        <p:txBody>
          <a:bodyPr/>
          <a:lstStyle/>
          <a:p>
            <a:r>
              <a:rPr lang="fr-FR" dirty="0"/>
              <a:t>Mini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41529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Développement </a:t>
            </a:r>
            <a:r>
              <a:rPr lang="fr-FR" dirty="0" smtClean="0"/>
              <a:t>d’une </a:t>
            </a:r>
            <a:r>
              <a:rPr lang="fr-FR" dirty="0"/>
              <a:t>API REST interrogeant une base de </a:t>
            </a:r>
            <a:r>
              <a:rPr lang="fr-FR" dirty="0" smtClean="0"/>
              <a:t>données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L’API doit permettre de gérer des Livres</a:t>
            </a:r>
          </a:p>
          <a:p>
            <a:pPr lvl="2"/>
            <a:r>
              <a:rPr lang="fr-FR" dirty="0"/>
              <a:t>Ajout d’un nouveau livre</a:t>
            </a:r>
          </a:p>
          <a:p>
            <a:pPr lvl="2"/>
            <a:r>
              <a:rPr lang="fr-FR" dirty="0"/>
              <a:t>Louer un Livre</a:t>
            </a:r>
          </a:p>
          <a:p>
            <a:pPr lvl="2"/>
            <a:r>
              <a:rPr lang="fr-FR" dirty="0"/>
              <a:t>Modifier les informations d’un livre</a:t>
            </a:r>
          </a:p>
          <a:p>
            <a:pPr lvl="2"/>
            <a:r>
              <a:rPr lang="fr-FR" dirty="0"/>
              <a:t>Restituer un livre</a:t>
            </a:r>
          </a:p>
          <a:p>
            <a:pPr lvl="2"/>
            <a:r>
              <a:rPr lang="fr-FR" dirty="0"/>
              <a:t>L’API doit envoyer les LOGS en temps réel et </a:t>
            </a:r>
            <a:r>
              <a:rPr lang="fr-FR" dirty="0" err="1"/>
              <a:t>ElasticSeach</a:t>
            </a:r>
            <a:endParaRPr lang="fr-FR" dirty="0"/>
          </a:p>
          <a:p>
            <a:pPr lvl="2"/>
            <a:r>
              <a:rPr lang="fr-FR" dirty="0"/>
              <a:t>Configurer KIBANA pour voir les logs </a:t>
            </a:r>
          </a:p>
          <a:p>
            <a:r>
              <a:rPr lang="fr-FR" dirty="0"/>
              <a:t>Prérequis  :</a:t>
            </a:r>
          </a:p>
          <a:p>
            <a:r>
              <a:rPr lang="fr-FR" dirty="0"/>
              <a:t>Équipe de 2 à 4 personnes.</a:t>
            </a:r>
          </a:p>
          <a:p>
            <a:r>
              <a:rPr lang="fr-FR" dirty="0"/>
              <a:t>Choix d’un langage serveur ( Java , C# … )</a:t>
            </a:r>
          </a:p>
          <a:p>
            <a:r>
              <a:rPr lang="fr-FR" dirty="0"/>
              <a:t>API REST</a:t>
            </a:r>
          </a:p>
          <a:p>
            <a:r>
              <a:rPr lang="fr-FR" dirty="0"/>
              <a:t>Logs  (</a:t>
            </a:r>
            <a:r>
              <a:rPr lang="fr-FR" dirty="0" err="1"/>
              <a:t>Logstach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https://www.elastic.co/fr/products/logstash</a:t>
            </a:r>
            <a:r>
              <a:rPr lang="fr-FR" dirty="0"/>
              <a:t>)</a:t>
            </a:r>
          </a:p>
          <a:p>
            <a:r>
              <a:rPr lang="fr-FR" dirty="0"/>
              <a:t>Tests </a:t>
            </a:r>
            <a:r>
              <a:rPr lang="fr-FR" dirty="0" smtClean="0"/>
              <a:t>unitaires </a:t>
            </a:r>
            <a:r>
              <a:rPr lang="fr-FR" dirty="0"/>
              <a:t>(optionnel 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065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077686"/>
            <a:ext cx="9601200" cy="4022271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code source et les corrections des exercices sur :</a:t>
            </a:r>
          </a:p>
          <a:p>
            <a:pPr lvl="1"/>
            <a:r>
              <a:rPr lang="fr-FR" dirty="0">
                <a:hlinkClick r:id="rId2"/>
              </a:rPr>
              <a:t>https://github.com/zineb-errahmouni/mongodb</a:t>
            </a:r>
            <a:endParaRPr lang="fr-FR" dirty="0" smtClean="0"/>
          </a:p>
          <a:p>
            <a:r>
              <a:rPr lang="fr-FR" dirty="0" smtClean="0"/>
              <a:t>Pour toutes questions</a:t>
            </a:r>
          </a:p>
          <a:p>
            <a:pPr lvl="1"/>
            <a:r>
              <a:rPr lang="fr-FR" dirty="0" smtClean="0">
                <a:hlinkClick r:id="rId3"/>
              </a:rPr>
              <a:t>Zineb.errahmouni@gmail.com</a:t>
            </a:r>
            <a:endParaRPr lang="fr-FR" dirty="0" smtClean="0"/>
          </a:p>
          <a:p>
            <a:pPr marL="530352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NOSQL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9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0130" y="87432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bases de données relationnels SGBDR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7330" y="861177"/>
            <a:ext cx="9601200" cy="5029200"/>
          </a:xfrm>
        </p:spPr>
        <p:txBody>
          <a:bodyPr/>
          <a:lstStyle/>
          <a:p>
            <a:r>
              <a:rPr lang="fr-FR" dirty="0" smtClean="0"/>
              <a:t>Les garanties ACID ( Atomic, consistent, independant, durable</a:t>
            </a:r>
            <a:r>
              <a:rPr lang="fr-FR" dirty="0" smtClean="0"/>
              <a:t>)</a:t>
            </a:r>
          </a:p>
          <a:p>
            <a:pPr lvl="1"/>
            <a:r>
              <a:rPr lang="fr-FR" b="1" dirty="0" smtClean="0"/>
              <a:t>Atomic</a:t>
            </a:r>
            <a:r>
              <a:rPr lang="fr-FR" dirty="0" smtClean="0"/>
              <a:t> :  assure qu’une transaction se fait au complet ou pas.</a:t>
            </a:r>
          </a:p>
          <a:p>
            <a:pPr lvl="1"/>
            <a:r>
              <a:rPr lang="fr-FR" b="1" dirty="0" smtClean="0"/>
              <a:t>Consistent</a:t>
            </a:r>
            <a:r>
              <a:rPr lang="fr-FR" dirty="0" smtClean="0"/>
              <a:t> : assure que chaque transaction amènera le système d’un état valide à un autre état valide.</a:t>
            </a:r>
          </a:p>
          <a:p>
            <a:pPr lvl="1"/>
            <a:r>
              <a:rPr lang="fr-FR" b="1" dirty="0" smtClean="0"/>
              <a:t>Independant :</a:t>
            </a:r>
            <a:r>
              <a:rPr lang="fr-FR" i="0" dirty="0" smtClean="0"/>
              <a:t> toute transaction doit s’</a:t>
            </a:r>
            <a:r>
              <a:rPr lang="fr-FR" i="0" dirty="0" err="1" smtClean="0"/>
              <a:t>éxecuter</a:t>
            </a:r>
            <a:r>
              <a:rPr lang="fr-FR" i="0" dirty="0" smtClean="0"/>
              <a:t> comme elle était la seule sur le système.</a:t>
            </a:r>
          </a:p>
          <a:p>
            <a:pPr lvl="1"/>
            <a:r>
              <a:rPr lang="fr-FR" b="1" dirty="0" smtClean="0"/>
              <a:t>Durable : </a:t>
            </a:r>
            <a:r>
              <a:rPr lang="fr-FR" i="0" dirty="0" smtClean="0"/>
              <a:t>assure que lorsqu’une transaction est confirmée, elle demeure enregistré ( même suite à une panne)</a:t>
            </a:r>
            <a:endParaRPr lang="fr-FR" i="0" dirty="0" smtClean="0"/>
          </a:p>
          <a:p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smtClean="0"/>
              <a:t>seul langage de requête standard ( SQL)</a:t>
            </a:r>
          </a:p>
          <a:p>
            <a:r>
              <a:rPr lang="fr-FR" dirty="0" smtClean="0"/>
              <a:t>Un seul point d’intégration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35313" y="6339093"/>
            <a:ext cx="6280830" cy="404614"/>
          </a:xfrm>
        </p:spPr>
        <p:txBody>
          <a:bodyPr/>
          <a:lstStyle/>
          <a:p>
            <a:r>
              <a:rPr lang="fr-FR" smtClean="0"/>
              <a:t>NOSQL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51372" y="3438044"/>
            <a:ext cx="1300766" cy="8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ApplicationA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733364" y="3419779"/>
            <a:ext cx="1300766" cy="8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B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416087" y="3438044"/>
            <a:ext cx="1300766" cy="8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c</a:t>
            </a:r>
            <a:endParaRPr lang="fr-FR" dirty="0"/>
          </a:p>
        </p:txBody>
      </p:sp>
      <p:sp>
        <p:nvSpPr>
          <p:cNvPr id="10" name="Trapèze 9"/>
          <p:cNvSpPr/>
          <p:nvPr/>
        </p:nvSpPr>
        <p:spPr>
          <a:xfrm>
            <a:off x="7052295" y="4450301"/>
            <a:ext cx="1098919" cy="41856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11" name="Trapèze 10"/>
          <p:cNvSpPr/>
          <p:nvPr/>
        </p:nvSpPr>
        <p:spPr>
          <a:xfrm>
            <a:off x="8868632" y="4450301"/>
            <a:ext cx="1098919" cy="41856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12" name="Trapèze 11"/>
          <p:cNvSpPr/>
          <p:nvPr/>
        </p:nvSpPr>
        <p:spPr>
          <a:xfrm>
            <a:off x="10597876" y="4468170"/>
            <a:ext cx="1098919" cy="41856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8901674" y="5541899"/>
            <a:ext cx="1094705" cy="101743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8901674" y="5307176"/>
            <a:ext cx="1094705" cy="101743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Disque magnétique 14"/>
          <p:cNvSpPr/>
          <p:nvPr/>
        </p:nvSpPr>
        <p:spPr>
          <a:xfrm>
            <a:off x="8901674" y="5041792"/>
            <a:ext cx="1094705" cy="101743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partagée</a:t>
            </a:r>
            <a:endParaRPr lang="fr-FR" dirty="0"/>
          </a:p>
        </p:txBody>
      </p:sp>
      <p:cxnSp>
        <p:nvCxnSpPr>
          <p:cNvPr id="18" name="Connecteur droit 17"/>
          <p:cNvCxnSpPr>
            <a:stCxn id="7" idx="2"/>
            <a:endCxn id="10" idx="0"/>
          </p:cNvCxnSpPr>
          <p:nvPr/>
        </p:nvCxnSpPr>
        <p:spPr>
          <a:xfrm>
            <a:off x="7601755" y="4266010"/>
            <a:ext cx="0" cy="18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2" idx="0"/>
          </p:cNvCxnSpPr>
          <p:nvPr/>
        </p:nvCxnSpPr>
        <p:spPr>
          <a:xfrm>
            <a:off x="11125865" y="4266010"/>
            <a:ext cx="21471" cy="20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601754" y="5083811"/>
            <a:ext cx="3715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0" idx="2"/>
          </p:cNvCxnSpPr>
          <p:nvPr/>
        </p:nvCxnSpPr>
        <p:spPr>
          <a:xfrm flipH="1">
            <a:off x="7601754" y="4868861"/>
            <a:ext cx="1" cy="21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472736" y="4857952"/>
            <a:ext cx="10919" cy="76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9418091" y="4232465"/>
            <a:ext cx="2" cy="25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1317310" y="4886730"/>
            <a:ext cx="0" cy="19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bases de données relationnels SGBDR </a:t>
            </a:r>
            <a:r>
              <a:rPr lang="fr-FR" dirty="0" smtClean="0"/>
              <a:t>2/2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1" y="1990996"/>
            <a:ext cx="4448175" cy="3395670"/>
          </a:xfrm>
        </p:spPr>
      </p:pic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525014" y="1447719"/>
            <a:ext cx="4447786" cy="4165290"/>
          </a:xfrm>
        </p:spPr>
        <p:txBody>
          <a:bodyPr/>
          <a:lstStyle/>
          <a:p>
            <a:r>
              <a:rPr lang="fr-FR" b="1" u="sng" dirty="0" smtClean="0"/>
              <a:t>Inconvénients</a:t>
            </a:r>
          </a:p>
          <a:p>
            <a:r>
              <a:rPr lang="fr-FR" dirty="0">
                <a:solidFill>
                  <a:schemeClr val="tx1"/>
                </a:solidFill>
              </a:rPr>
              <a:t>La modification du modèle établi peut être </a:t>
            </a:r>
            <a:r>
              <a:rPr lang="fr-FR" dirty="0" smtClean="0">
                <a:solidFill>
                  <a:schemeClr val="tx1"/>
                </a:solidFill>
              </a:rPr>
              <a:t>couteuse</a:t>
            </a:r>
          </a:p>
          <a:p>
            <a:r>
              <a:rPr lang="fr-FR" dirty="0">
                <a:solidFill>
                  <a:schemeClr val="tx1"/>
                </a:solidFill>
              </a:rPr>
              <a:t>L’évolutivité des performances est privilégiée de manière </a:t>
            </a:r>
            <a:r>
              <a:rPr lang="fr-FR" dirty="0" smtClean="0">
                <a:solidFill>
                  <a:schemeClr val="tx1"/>
                </a:solidFill>
              </a:rPr>
              <a:t>verticale.</a:t>
            </a:r>
          </a:p>
          <a:p>
            <a:r>
              <a:rPr lang="fr-FR" dirty="0">
                <a:solidFill>
                  <a:schemeClr val="tx1"/>
                </a:solidFill>
              </a:rPr>
              <a:t>Sur un très grand volume de données (centaines-milliers de </a:t>
            </a:r>
            <a:r>
              <a:rPr lang="fr-FR" dirty="0" err="1">
                <a:solidFill>
                  <a:schemeClr val="tx1"/>
                </a:solidFill>
              </a:rPr>
              <a:t>Teraoctets</a:t>
            </a:r>
            <a:r>
              <a:rPr lang="fr-FR" dirty="0">
                <a:solidFill>
                  <a:schemeClr val="tx1"/>
                </a:solidFill>
              </a:rPr>
              <a:t>) le modèle peut atteindre des limites en terme de </a:t>
            </a:r>
            <a:r>
              <a:rPr lang="fr-FR" dirty="0" smtClean="0">
                <a:solidFill>
                  <a:schemeClr val="tx1"/>
                </a:solidFill>
              </a:rPr>
              <a:t>performance</a:t>
            </a:r>
          </a:p>
          <a:p>
            <a:r>
              <a:rPr lang="fr-FR" dirty="0">
                <a:solidFill>
                  <a:schemeClr val="tx1"/>
                </a:solidFill>
              </a:rPr>
              <a:t>Pour certains éditeurs, le prix de licence est élevé.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b="1" u="sng" dirty="0" smtClean="0"/>
          </a:p>
          <a:p>
            <a:endParaRPr lang="fr-FR" b="1" u="sng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NOSQL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9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>
            <a:normAutofit/>
          </a:bodyPr>
          <a:lstStyle/>
          <a:p>
            <a:r>
              <a:rPr lang="fr-FR" sz="4000" dirty="0"/>
              <a:t>Nouveaux besoins de gestion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1529367"/>
            <a:ext cx="9601200" cy="4167386"/>
          </a:xfrm>
        </p:spPr>
        <p:txBody>
          <a:bodyPr/>
          <a:lstStyle/>
          <a:p>
            <a:r>
              <a:rPr lang="fr-FR" dirty="0"/>
              <a:t>Vers l’année 2004 avec l’arrivé du BIG DATA , on commence à se poser des questions </a:t>
            </a:r>
          </a:p>
          <a:p>
            <a:pPr lvl="1"/>
            <a:r>
              <a:rPr lang="fr-FR" dirty="0"/>
              <a:t>Une grande volumétrie de données </a:t>
            </a:r>
          </a:p>
          <a:p>
            <a:pPr lvl="1"/>
            <a:r>
              <a:rPr lang="fr-FR" dirty="0"/>
              <a:t>Un grand nombre de transactions.</a:t>
            </a:r>
          </a:p>
          <a:p>
            <a:pPr lvl="1"/>
            <a:r>
              <a:rPr lang="fr-FR" dirty="0"/>
              <a:t>une forte demande de disponibilité </a:t>
            </a:r>
          </a:p>
          <a:p>
            <a:pPr lvl="1"/>
            <a:r>
              <a:rPr lang="fr-FR" dirty="0"/>
              <a:t>Un temps de réponse réduit.</a:t>
            </a:r>
          </a:p>
          <a:p>
            <a:r>
              <a:rPr lang="fr-FR" dirty="0"/>
              <a:t>Des serveurs de base de données répartis sur plusieurs continents.</a:t>
            </a:r>
          </a:p>
          <a:p>
            <a:r>
              <a:rPr lang="fr-FR" dirty="0"/>
              <a:t>Préférence d’ajouter des machines au lieu d’une configuration très compliquée d’une base de données  (</a:t>
            </a:r>
            <a:r>
              <a:rPr lang="fr-FR" dirty="0" err="1"/>
              <a:t>scalabilité</a:t>
            </a:r>
            <a:r>
              <a:rPr lang="fr-FR" dirty="0"/>
              <a:t> verticale vs horizontale)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NOSQL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3C1-2392-4355-B05A-5B0356F204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3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420</TotalTime>
  <Words>3509</Words>
  <Application>Microsoft Office PowerPoint</Application>
  <PresentationFormat>Grand écran</PresentationFormat>
  <Paragraphs>896</Paragraphs>
  <Slides>68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Franklin Gothic Book</vt:lpstr>
      <vt:lpstr>Wingdings</vt:lpstr>
      <vt:lpstr>Crop</vt:lpstr>
      <vt:lpstr>Les Bases de données NOSQL</vt:lpstr>
      <vt:lpstr>Objectifs</vt:lpstr>
      <vt:lpstr>Plan 1/4</vt:lpstr>
      <vt:lpstr>Plan 2/4</vt:lpstr>
      <vt:lpstr>Plan 3/4</vt:lpstr>
      <vt:lpstr>Plan 4/4</vt:lpstr>
      <vt:lpstr>Les bases de données relationnels SGBDR 1/2</vt:lpstr>
      <vt:lpstr>Les bases de données relationnels SGBDR 2/2</vt:lpstr>
      <vt:lpstr>Nouveaux besoins de gestion de données</vt:lpstr>
      <vt:lpstr>Grandes volumétrie : SGBDR</vt:lpstr>
      <vt:lpstr>Scalabilité horizontale et verticale</vt:lpstr>
      <vt:lpstr>Architecture des systèmes distribuées</vt:lpstr>
      <vt:lpstr>Théorème de CAP</vt:lpstr>
      <vt:lpstr>Théorème de CAP</vt:lpstr>
      <vt:lpstr>Théorème de CAP</vt:lpstr>
      <vt:lpstr>NOSQL</vt:lpstr>
      <vt:lpstr>Caractéristiques d’une base de données NOSQL</vt:lpstr>
      <vt:lpstr>Les principes d’une base de données NOSQL 1/2</vt:lpstr>
      <vt:lpstr>Les principes d’une base de données NOSQL</vt:lpstr>
      <vt:lpstr>Les principes d’une base de données NOSQL</vt:lpstr>
      <vt:lpstr>MapReduce</vt:lpstr>
      <vt:lpstr>Les modèle de données NOSQL</vt:lpstr>
      <vt:lpstr>Modèle de données Orienté clé-valeur</vt:lpstr>
      <vt:lpstr>Les principaux utilisations d’une base de données orienté clé-valeur</vt:lpstr>
      <vt:lpstr>Modèle de données orienté colonne</vt:lpstr>
      <vt:lpstr>Les principaux utilisations d’une base de donnée orienté colonne</vt:lpstr>
      <vt:lpstr>Modèle de données orienté documents</vt:lpstr>
      <vt:lpstr>Modèle de données orienté documents</vt:lpstr>
      <vt:lpstr>Les principaux utilisations d’une base de donnée orienté document</vt:lpstr>
      <vt:lpstr>Modèle de données orienté graph</vt:lpstr>
      <vt:lpstr>Modèle de données orienté graph</vt:lpstr>
      <vt:lpstr>Langage JSON</vt:lpstr>
      <vt:lpstr>Exemple JSON</vt:lpstr>
      <vt:lpstr>Exercice 1: rédaction d’un JSON</vt:lpstr>
      <vt:lpstr>Exercice : XML to JSON</vt:lpstr>
      <vt:lpstr>Exercice 3 : Structurer un JSON par rapport à un problème </vt:lpstr>
      <vt:lpstr>Les bases de données MongoDB</vt:lpstr>
      <vt:lpstr>Modèle de données basé sur les documents</vt:lpstr>
      <vt:lpstr>Gérer les collections 1/2 </vt:lpstr>
      <vt:lpstr>Gérer les collections 2/2 </vt:lpstr>
      <vt:lpstr>Importer/Exporter les données</vt:lpstr>
      <vt:lpstr>Les requêtes MongoDB</vt:lpstr>
      <vt:lpstr>Installer mongodb</vt:lpstr>
      <vt:lpstr>Interface graphique ROBOT</vt:lpstr>
      <vt:lpstr>Agrégation MongoDB/ Agrégation Pipeline</vt:lpstr>
      <vt:lpstr>Exercices 1/7 : Création de la base de données</vt:lpstr>
      <vt:lpstr>Exercices 2/7 : Requêtes Simple</vt:lpstr>
      <vt:lpstr>Exercice 3/7 : modification/suppression</vt:lpstr>
      <vt:lpstr>Exercice 4/7 : ForEach</vt:lpstr>
      <vt:lpstr>Exercice 5/7 : Indexation et performance</vt:lpstr>
      <vt:lpstr>Exercices 6/7 : Agrégation</vt:lpstr>
      <vt:lpstr>MapReduce sur MongoDB</vt:lpstr>
      <vt:lpstr>Exercice 7/7 : MapReduce</vt:lpstr>
      <vt:lpstr>Interroger Mongo via une application java</vt:lpstr>
      <vt:lpstr>Exercice : Java mongo driver</vt:lpstr>
      <vt:lpstr>ElasticSearch</vt:lpstr>
      <vt:lpstr>Installer ElasticSearch</vt:lpstr>
      <vt:lpstr>Importer des données sur ElasticSearch</vt:lpstr>
      <vt:lpstr>Requête simple elasticSearch</vt:lpstr>
      <vt:lpstr>Exemples de requête simple</vt:lpstr>
      <vt:lpstr>Query DSL (Domain Specific Language) </vt:lpstr>
      <vt:lpstr>Exemple de requête DSL</vt:lpstr>
      <vt:lpstr>Plugin Elastic Head</vt:lpstr>
      <vt:lpstr>Exercices</vt:lpstr>
      <vt:lpstr>Kibana pour visualiser les données</vt:lpstr>
      <vt:lpstr>Dashboard kibana</vt:lpstr>
      <vt:lpstr>Mini projet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de données NOSQL</dc:title>
  <dc:creator>zineb errahmouni</dc:creator>
  <cp:lastModifiedBy>zineb errahmouni</cp:lastModifiedBy>
  <cp:revision>295</cp:revision>
  <dcterms:created xsi:type="dcterms:W3CDTF">2019-10-26T17:04:47Z</dcterms:created>
  <dcterms:modified xsi:type="dcterms:W3CDTF">2019-11-04T18:57:56Z</dcterms:modified>
</cp:coreProperties>
</file>