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58" r:id="rId5"/>
    <p:sldId id="285" r:id="rId6"/>
    <p:sldId id="266" r:id="rId7"/>
    <p:sldId id="290" r:id="rId8"/>
    <p:sldId id="288" r:id="rId9"/>
    <p:sldId id="264" r:id="rId10"/>
    <p:sldId id="286" r:id="rId11"/>
    <p:sldId id="261" r:id="rId12"/>
    <p:sldId id="289" r:id="rId13"/>
    <p:sldId id="287" r:id="rId14"/>
    <p:sldId id="283" r:id="rId15"/>
  </p:sldIdLst>
  <p:sldSz cx="9753600" cy="7315200"/>
  <p:notesSz cx="6858000" cy="9144000"/>
  <p:embeddedFontLst>
    <p:embeddedFont>
      <p:font typeface="Abadi" panose="020B0604020104020204" pitchFamily="34" charset="0"/>
      <p:regular r:id="rId17"/>
    </p:embeddedFont>
    <p:embeddedFont>
      <p:font typeface="Arimo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ejaVu Serif Bold" panose="020B0604020202020204" charset="0"/>
      <p:regular r:id="rId23"/>
    </p:embeddedFont>
    <p:embeddedFont>
      <p:font typeface="Montserrat Classic" panose="020B0604020202020204" charset="0"/>
      <p:regular r:id="rId24"/>
    </p:embeddedFont>
    <p:embeddedFont>
      <p:font typeface="Montserrat Classic Bold" panose="020B0604020202020204" charset="0"/>
      <p:regular r:id="rId25"/>
    </p:embeddedFont>
    <p:embeddedFont>
      <p:font typeface="Montserrat Light" pitchFamily="2" charset="-93"/>
      <p:regular r:id="rId26"/>
      <p:italic r:id="rId27"/>
    </p:embeddedFont>
    <p:embeddedFont>
      <p:font typeface="Montserrat Light Bold" panose="020B0604020202020204" charset="-93"/>
      <p:regular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E9F55-0B26-4FFB-8A41-AE6715833E18}" type="datetimeFigureOut">
              <a:rPr lang="vi-VN" smtClean="0"/>
              <a:t>22/04/2024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1F6AB-F1EC-4828-BB02-D98846F1BA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823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Cổng thông tin: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đơn vị: Tại đây người dùng có thể thêm thông tin của trường học. Nếu mỗi khoa 1 phần mềm thì chỗ này có thể để thông tin khoa, viện.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danh mục: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kì thi: Dùng để quản lý thông tin của kì thi đó.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loại kì thi: Mỗi kì thi sẽ có một loại kì thi, ở danh mục này dùng để quản lý thông tin của các loại kì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khoa, viện: Dùng để quản lý thông tin khoa, viên của giảng viên.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giảng viên: Quản lý thông tin của các giảng viên có tham gia gác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môn thi: Quản lý danh sách các môn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thi: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 thi: Quản lý thông tin lịch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 thi: Quản lý thông tin các phòng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 gác thi: Quản lý lịch gác thi theo lịch thi, môn thi, phòng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chung: 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 vị/ Phòng ban: Quản lý đơn vị phòng ban của người dùng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 người dùng: Quản lý loại người dùng trong phần mềm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dùng: Quản lý thông tin người dùng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Quyền người dùng: Cấp các quyền cho người dùng tùy theo danh mục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1F6AB-F1EC-4828-BB02-D98846F1BA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98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Cổng thông tin: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 tin đơn vị: Tại đây người dùng có thể thêm thông tin của trường học. Nếu mỗi khoa 1 phần mềm thì chỗ này có thể để thông tin khoa, viện.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danh mục: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kì thi: Dùng để quản lý thông tin của kì thi đó.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loại kì thi: Mỗi kì thi sẽ có một loại kì thi, ở danh mục này dùng để quản lý thông tin của các loại kì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khoa, viện: Dùng để quản lý thông tin khoa, viên của giảng viên.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giảng viên: Quản lý thông tin của các giảng viên có tham gia gác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 mục môn thi: Quản lý danh sách các môn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thi: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 thi: Quản lý thông tin lịch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 thi: Quản lý thông tin các phòng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Lịch gác thi: Quản lý lịch gác thi theo lịch thi, môn thi, phòng thi.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 lý chung: 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 vị/ Phòng ban: Quản lý đơn vị phòng ban của người dùng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 người dùng: Quản lý loại người dùng trong phần mềm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dùng: Quản lý thông tin người dùng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l-NL" sz="1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Quyền người dùng: Cấp các quyền cho người dùng tùy theo danh mục</a:t>
            </a:r>
            <a:endParaRPr lang="vi-V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1F6AB-F1EC-4828-BB02-D98846F1BA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680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4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6.svg"/><Relationship Id="rId7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286" y="5254396"/>
            <a:ext cx="4771514" cy="818385"/>
            <a:chOff x="0" y="0"/>
            <a:chExt cx="4585959" cy="78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5959" cy="786560"/>
            </a:xfrm>
            <a:custGeom>
              <a:avLst/>
              <a:gdLst/>
              <a:ahLst/>
              <a:cxnLst/>
              <a:rect l="l" t="t" r="r" b="b"/>
              <a:pathLst>
                <a:path w="4585959" h="786560">
                  <a:moveTo>
                    <a:pt x="0" y="0"/>
                  </a:moveTo>
                  <a:lnTo>
                    <a:pt x="4585959" y="0"/>
                  </a:lnTo>
                  <a:lnTo>
                    <a:pt x="4585959" y="786560"/>
                  </a:lnTo>
                  <a:lnTo>
                    <a:pt x="0" y="786560"/>
                  </a:lnTo>
                  <a:close/>
                </a:path>
              </a:pathLst>
            </a:custGeom>
            <a:solidFill>
              <a:srgbClr val="F8FBF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86" y="1393164"/>
            <a:ext cx="569863" cy="3944708"/>
            <a:chOff x="0" y="0"/>
            <a:chExt cx="547702" cy="3791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7702" cy="3791306"/>
            </a:xfrm>
            <a:custGeom>
              <a:avLst/>
              <a:gdLst/>
              <a:ahLst/>
              <a:cxnLst/>
              <a:rect l="l" t="t" r="r" b="b"/>
              <a:pathLst>
                <a:path w="547702" h="3791306">
                  <a:moveTo>
                    <a:pt x="0" y="0"/>
                  </a:moveTo>
                  <a:lnTo>
                    <a:pt x="547702" y="0"/>
                  </a:lnTo>
                  <a:lnTo>
                    <a:pt x="547702" y="3791306"/>
                  </a:lnTo>
                  <a:lnTo>
                    <a:pt x="0" y="3791306"/>
                  </a:lnTo>
                  <a:close/>
                </a:path>
              </a:pathLst>
            </a:custGeom>
            <a:solidFill>
              <a:srgbClr val="F8FBF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286" y="1379227"/>
            <a:ext cx="4566779" cy="619465"/>
            <a:chOff x="0" y="0"/>
            <a:chExt cx="4389186" cy="5953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89186" cy="595376"/>
            </a:xfrm>
            <a:custGeom>
              <a:avLst/>
              <a:gdLst/>
              <a:ahLst/>
              <a:cxnLst/>
              <a:rect l="l" t="t" r="r" b="b"/>
              <a:pathLst>
                <a:path w="4389186" h="595376">
                  <a:moveTo>
                    <a:pt x="0" y="0"/>
                  </a:moveTo>
                  <a:lnTo>
                    <a:pt x="4389186" y="0"/>
                  </a:lnTo>
                  <a:lnTo>
                    <a:pt x="4389186" y="595376"/>
                  </a:lnTo>
                  <a:lnTo>
                    <a:pt x="0" y="595376"/>
                  </a:lnTo>
                  <a:close/>
                </a:path>
              </a:pathLst>
            </a:custGeom>
            <a:solidFill>
              <a:srgbClr val="F8FBF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76800" y="4108713"/>
            <a:ext cx="4356477" cy="1964068"/>
            <a:chOff x="0" y="0"/>
            <a:chExt cx="2999883" cy="13524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99883" cy="1352463"/>
            </a:xfrm>
            <a:custGeom>
              <a:avLst/>
              <a:gdLst/>
              <a:ahLst/>
              <a:cxnLst/>
              <a:rect l="l" t="t" r="r" b="b"/>
              <a:pathLst>
                <a:path w="2999883" h="1352463">
                  <a:moveTo>
                    <a:pt x="0" y="0"/>
                  </a:moveTo>
                  <a:lnTo>
                    <a:pt x="2999883" y="0"/>
                  </a:lnTo>
                  <a:lnTo>
                    <a:pt x="2999883" y="1352463"/>
                  </a:lnTo>
                  <a:lnTo>
                    <a:pt x="0" y="1352463"/>
                  </a:lnTo>
                  <a:close/>
                </a:path>
              </a:pathLst>
            </a:custGeom>
            <a:solidFill>
              <a:srgbClr val="ECF4F8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7595048" y="41761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TextBox 14"/>
          <p:cNvSpPr txBox="1"/>
          <p:nvPr/>
        </p:nvSpPr>
        <p:spPr>
          <a:xfrm>
            <a:off x="4876800" y="2385161"/>
            <a:ext cx="5223685" cy="158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2"/>
              </a:lnSpc>
            </a:pPr>
            <a:r>
              <a:rPr lang="en-US" sz="4502">
                <a:solidFill>
                  <a:srgbClr val="F8FBFD"/>
                </a:solidFill>
                <a:latin typeface="Montserrat Classic Bold"/>
              </a:rPr>
              <a:t>EXAM MANAGEMENT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76800" y="1998692"/>
            <a:ext cx="4390915" cy="35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9"/>
              </a:lnSpc>
            </a:pPr>
            <a:r>
              <a:rPr lang="en-US" sz="1956" spc="19">
                <a:solidFill>
                  <a:srgbClr val="F8FBFD"/>
                </a:solidFill>
                <a:latin typeface="Arimo"/>
              </a:rPr>
              <a:t>Báo cáo Đồ Án Chuyên Ngành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11239" y="4208068"/>
            <a:ext cx="4356476" cy="45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</a:pPr>
            <a:r>
              <a:rPr lang="en-US" sz="1299" b="1" spc="12" dirty="0">
                <a:solidFill>
                  <a:srgbClr val="0E41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QUẢN LÝ GÁC THI CHO GIẢNG VIÊN VIỆN KỸ THUẬT – CÔNG NGHỆ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51751" y="4762976"/>
            <a:ext cx="3852533" cy="2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0"/>
              </a:lnSpc>
              <a:spcBef>
                <a:spcPct val="0"/>
              </a:spcBef>
            </a:pPr>
            <a:r>
              <a:rPr lang="en-US" sz="1343" spc="13">
                <a:solidFill>
                  <a:srgbClr val="0E4159"/>
                </a:solidFill>
                <a:latin typeface="Montserrat Light Bold"/>
              </a:rPr>
              <a:t>GVHD:</a:t>
            </a:r>
            <a:r>
              <a:rPr lang="en-US" sz="1343" spc="13">
                <a:solidFill>
                  <a:srgbClr val="0E4159"/>
                </a:solidFill>
                <a:latin typeface="Montserrat Light"/>
              </a:rPr>
              <a:t> Th.S Nguyễn Hữu Vĩnh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33954" y="5036582"/>
            <a:ext cx="3888126" cy="957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7"/>
              </a:lnSpc>
            </a:pPr>
            <a:r>
              <a:rPr lang="en-US" sz="1355" spc="13">
                <a:solidFill>
                  <a:srgbClr val="0E4159"/>
                </a:solidFill>
                <a:latin typeface="Montserrat Light Bold"/>
              </a:rPr>
              <a:t>SVTH:</a:t>
            </a:r>
            <a:r>
              <a:rPr lang="en-US" sz="1355" spc="13">
                <a:solidFill>
                  <a:srgbClr val="0E4159"/>
                </a:solidFill>
                <a:latin typeface="Montserrat Light"/>
              </a:rPr>
              <a:t> 1. Nguyễn Thị Thùy Trang</a:t>
            </a:r>
          </a:p>
          <a:p>
            <a:pPr>
              <a:lnSpc>
                <a:spcPts val="1897"/>
              </a:lnSpc>
            </a:pPr>
            <a:r>
              <a:rPr lang="en-US" sz="1355" spc="13">
                <a:solidFill>
                  <a:srgbClr val="0E4159"/>
                </a:solidFill>
                <a:latin typeface="Montserrat Light"/>
              </a:rPr>
              <a:t>            - 2024802010319</a:t>
            </a:r>
          </a:p>
          <a:p>
            <a:pPr>
              <a:lnSpc>
                <a:spcPts val="1897"/>
              </a:lnSpc>
            </a:pPr>
            <a:r>
              <a:rPr lang="en-US" sz="1355" spc="13">
                <a:solidFill>
                  <a:srgbClr val="0E4159"/>
                </a:solidFill>
                <a:latin typeface="Montserrat Light"/>
              </a:rPr>
              <a:t>            2. Nguyễn Thị Yến Nhi</a:t>
            </a:r>
          </a:p>
          <a:p>
            <a:pPr>
              <a:lnSpc>
                <a:spcPts val="1897"/>
              </a:lnSpc>
              <a:spcBef>
                <a:spcPct val="0"/>
              </a:spcBef>
            </a:pPr>
            <a:r>
              <a:rPr lang="en-US" sz="1355" spc="13">
                <a:solidFill>
                  <a:srgbClr val="0E4159"/>
                </a:solidFill>
                <a:latin typeface="Montserrat Light"/>
              </a:rPr>
              <a:t>            - 2024802010251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2968461" y="2036792"/>
            <a:ext cx="3816677" cy="2701053"/>
          </a:xfrm>
          <a:custGeom>
            <a:avLst/>
            <a:gdLst/>
            <a:ahLst/>
            <a:cxnLst/>
            <a:rect l="l" t="t" r="r" b="b"/>
            <a:pathLst>
              <a:path w="4167979" h="3763905">
                <a:moveTo>
                  <a:pt x="3863179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3459105"/>
                </a:lnTo>
                <a:cubicBezTo>
                  <a:pt x="0" y="3628015"/>
                  <a:pt x="135890" y="3763905"/>
                  <a:pt x="304800" y="3763905"/>
                </a:cubicBezTo>
                <a:lnTo>
                  <a:pt x="3863179" y="3763905"/>
                </a:lnTo>
                <a:cubicBezTo>
                  <a:pt x="4032089" y="3763905"/>
                  <a:pt x="4167979" y="3628015"/>
                  <a:pt x="4167979" y="3459105"/>
                </a:cubicBezTo>
                <a:lnTo>
                  <a:pt x="4167979" y="304800"/>
                </a:lnTo>
                <a:cubicBezTo>
                  <a:pt x="4167979" y="135890"/>
                  <a:pt x="4032089" y="0"/>
                  <a:pt x="3863179" y="0"/>
                </a:cubicBezTo>
                <a:close/>
              </a:path>
            </a:pathLst>
          </a:custGeom>
          <a:solidFill>
            <a:srgbClr val="B2D8E3"/>
          </a:solidFill>
        </p:spPr>
        <p:txBody>
          <a:bodyPr/>
          <a:lstStyle/>
          <a:p>
            <a:endParaRPr lang="vi-VN" dirty="0"/>
          </a:p>
        </p:txBody>
      </p:sp>
      <p:sp>
        <p:nvSpPr>
          <p:cNvPr id="18" name="TextBox 18"/>
          <p:cNvSpPr txBox="1"/>
          <p:nvPr/>
        </p:nvSpPr>
        <p:spPr>
          <a:xfrm>
            <a:off x="2968461" y="3373207"/>
            <a:ext cx="3816678" cy="1179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04. </a:t>
            </a:r>
          </a:p>
          <a:p>
            <a:pPr algn="ctr">
              <a:lnSpc>
                <a:spcPts val="2908"/>
              </a:lnSpc>
            </a:pPr>
            <a:endParaRPr lang="en-US" sz="2077" dirty="0">
              <a:solidFill>
                <a:srgbClr val="0E4159"/>
              </a:solidFill>
              <a:latin typeface="DejaVu Serif Bold"/>
            </a:endParaRPr>
          </a:p>
          <a:p>
            <a:pPr algn="ctr">
              <a:lnSpc>
                <a:spcPts val="2908"/>
              </a:lnSpc>
            </a:pPr>
            <a:r>
              <a:rPr lang="en-US" sz="4000" dirty="0">
                <a:solidFill>
                  <a:srgbClr val="0E4159"/>
                </a:solidFill>
                <a:latin typeface="DejaVu Serif Bold"/>
              </a:rPr>
              <a:t>KẾT LUẬN</a:t>
            </a: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548524ED-B9EB-E9E0-7537-1A8AD5C68536}"/>
              </a:ext>
            </a:extLst>
          </p:cNvPr>
          <p:cNvSpPr/>
          <p:nvPr/>
        </p:nvSpPr>
        <p:spPr>
          <a:xfrm>
            <a:off x="4426866" y="2294041"/>
            <a:ext cx="899865" cy="872718"/>
          </a:xfrm>
          <a:custGeom>
            <a:avLst/>
            <a:gdLst/>
            <a:ahLst/>
            <a:cxnLst/>
            <a:rect l="l" t="t" r="r" b="b"/>
            <a:pathLst>
              <a:path w="977243" h="977243">
                <a:moveTo>
                  <a:pt x="0" y="0"/>
                </a:moveTo>
                <a:lnTo>
                  <a:pt x="977243" y="0"/>
                </a:lnTo>
                <a:lnTo>
                  <a:pt x="977243" y="977243"/>
                </a:lnTo>
                <a:lnTo>
                  <a:pt x="0" y="977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44072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310159">
            <a:off x="-4617033" y="-2157085"/>
            <a:ext cx="6707960" cy="10269089"/>
            <a:chOff x="0" y="0"/>
            <a:chExt cx="289775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177365" cy="4436110"/>
            </a:xfrm>
            <a:custGeom>
              <a:avLst/>
              <a:gdLst/>
              <a:ahLst/>
              <a:cxnLst/>
              <a:rect l="l" t="t" r="r" b="b"/>
              <a:pathLst>
                <a:path w="1177365" h="4436110">
                  <a:moveTo>
                    <a:pt x="720090" y="2504440"/>
                  </a:moveTo>
                  <a:cubicBezTo>
                    <a:pt x="1177365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1405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991945" cy="4436110"/>
            </a:xfrm>
            <a:custGeom>
              <a:avLst/>
              <a:gdLst/>
              <a:ahLst/>
              <a:cxnLst/>
              <a:rect l="l" t="t" r="r" b="b"/>
              <a:pathLst>
                <a:path w="991945" h="4436110">
                  <a:moveTo>
                    <a:pt x="511810" y="3030220"/>
                  </a:moveTo>
                  <a:cubicBezTo>
                    <a:pt x="892810" y="1957070"/>
                    <a:pt x="984874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991945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2558660" cy="4436110"/>
            </a:xfrm>
            <a:custGeom>
              <a:avLst/>
              <a:gdLst/>
              <a:ahLst/>
              <a:cxnLst/>
              <a:rect l="l" t="t" r="r" b="b"/>
              <a:pathLst>
                <a:path w="2558660" h="4436110">
                  <a:moveTo>
                    <a:pt x="1539084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71016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2558660" y="4436110"/>
                  </a:lnTo>
                  <a:lnTo>
                    <a:pt x="2558660" y="0"/>
                  </a:lnTo>
                  <a:lnTo>
                    <a:pt x="1539084" y="0"/>
                  </a:ln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6100" y="4415162"/>
            <a:ext cx="7451825" cy="1604637"/>
            <a:chOff x="0" y="0"/>
            <a:chExt cx="3130472" cy="9094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0472" cy="909411"/>
            </a:xfrm>
            <a:custGeom>
              <a:avLst/>
              <a:gdLst/>
              <a:ahLst/>
              <a:cxnLst/>
              <a:rect l="l" t="t" r="r" b="b"/>
              <a:pathLst>
                <a:path w="3130472" h="909411">
                  <a:moveTo>
                    <a:pt x="0" y="0"/>
                  </a:moveTo>
                  <a:lnTo>
                    <a:pt x="3130472" y="0"/>
                  </a:lnTo>
                  <a:lnTo>
                    <a:pt x="3130472" y="909411"/>
                  </a:lnTo>
                  <a:lnTo>
                    <a:pt x="0" y="909411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16069" y="4721485"/>
            <a:ext cx="745182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9"/>
              </a:lnSpc>
            </a:pP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Hạn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chế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: </a:t>
            </a:r>
          </a:p>
          <a:p>
            <a:pPr>
              <a:lnSpc>
                <a:spcPts val="1399"/>
              </a:lnSpc>
            </a:pPr>
            <a:endParaRPr lang="en-US" sz="1400" b="1" spc="9" dirty="0">
              <a:solidFill>
                <a:srgbClr val="F8FBFD"/>
              </a:solidFill>
              <a:latin typeface="Montserrat Light"/>
            </a:endParaRPr>
          </a:p>
          <a:p>
            <a:r>
              <a:rPr lang="vi-VN" sz="1400" spc="9" dirty="0">
                <a:solidFill>
                  <a:srgbClr val="F8FBFD"/>
                </a:solidFill>
                <a:latin typeface="Montserrat Light"/>
              </a:rPr>
              <a:t>-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 Các trường hợp ít xảy ra vẫn chưa rào lại hết.</a:t>
            </a:r>
          </a:p>
          <a:p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- Quy trình gác thi còn thiếu sót so với thực tế.</a:t>
            </a:r>
          </a:p>
          <a:p>
            <a:pPr>
              <a:lnSpc>
                <a:spcPts val="1399"/>
              </a:lnSpc>
            </a:pPr>
            <a:endParaRPr lang="en-US" sz="1400" spc="9" dirty="0">
              <a:solidFill>
                <a:srgbClr val="F8FBFD"/>
              </a:solidFill>
              <a:latin typeface="Montserrat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4243" y="1730775"/>
            <a:ext cx="7451825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b="1" spc="11" dirty="0" err="1">
                <a:solidFill>
                  <a:srgbClr val="0E4159"/>
                </a:solidFill>
                <a:latin typeface="Montserrat Light"/>
              </a:rPr>
              <a:t>Kết</a:t>
            </a:r>
            <a:r>
              <a:rPr lang="en-US" sz="2800" b="1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800" b="1" spc="11" dirty="0" err="1">
                <a:solidFill>
                  <a:srgbClr val="0E4159"/>
                </a:solidFill>
                <a:latin typeface="Montserrat Light"/>
              </a:rPr>
              <a:t>quả</a:t>
            </a:r>
            <a:r>
              <a:rPr lang="en-US" sz="2800" b="1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800" b="1" spc="11" dirty="0" err="1">
                <a:solidFill>
                  <a:srgbClr val="0E4159"/>
                </a:solidFill>
                <a:latin typeface="Montserrat Light"/>
              </a:rPr>
              <a:t>đạt</a:t>
            </a:r>
            <a:r>
              <a:rPr lang="en-US" sz="2800" b="1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800" b="1" spc="11" dirty="0" err="1">
                <a:solidFill>
                  <a:srgbClr val="0E4159"/>
                </a:solidFill>
                <a:latin typeface="Montserrat Light"/>
              </a:rPr>
              <a:t>được</a:t>
            </a:r>
            <a:r>
              <a:rPr lang="en-US" sz="2800" b="1" spc="11" dirty="0">
                <a:solidFill>
                  <a:srgbClr val="0E4159"/>
                </a:solidFill>
                <a:latin typeface="Montserrat Light"/>
              </a:rPr>
              <a:t>:</a:t>
            </a:r>
          </a:p>
          <a:p>
            <a:pPr algn="just"/>
            <a:endParaRPr lang="en-US" sz="2000" b="1" spc="11" dirty="0">
              <a:solidFill>
                <a:srgbClr val="0E4159"/>
              </a:solidFill>
              <a:latin typeface="Montserrat Light"/>
            </a:endParaRPr>
          </a:p>
          <a:p>
            <a:pPr algn="just"/>
            <a:r>
              <a:rPr lang="vi-VN" sz="2000" spc="11" dirty="0">
                <a:solidFill>
                  <a:srgbClr val="0E4159"/>
                </a:solidFill>
                <a:latin typeface="Montserrat Light"/>
              </a:rPr>
              <a:t>- Người dùng giảng viên có thể truy cập vào và xem các danh sách lịch gác thi để đăng ký.</a:t>
            </a:r>
          </a:p>
          <a:p>
            <a:pPr algn="just"/>
            <a:r>
              <a:rPr lang="vi-VN" sz="2000" spc="11" dirty="0">
                <a:solidFill>
                  <a:srgbClr val="0E4159"/>
                </a:solidFill>
                <a:latin typeface="Montserrat Light"/>
              </a:rPr>
              <a:t>- Phần quản trị cho phép quản trị viên có thể cấu hình cho hệ thống,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cấp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quyền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truy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cập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cho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giảng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 </a:t>
            </a:r>
            <a:r>
              <a:rPr lang="en-US" sz="2000" spc="11" dirty="0" err="1">
                <a:solidFill>
                  <a:srgbClr val="0E4159"/>
                </a:solidFill>
                <a:latin typeface="Montserrat Light"/>
              </a:rPr>
              <a:t>viên</a:t>
            </a:r>
            <a:r>
              <a:rPr lang="en-US" sz="2000" spc="11" dirty="0">
                <a:solidFill>
                  <a:srgbClr val="0E4159"/>
                </a:solidFill>
                <a:latin typeface="Montserrat Light"/>
              </a:rPr>
              <a:t>,</a:t>
            </a:r>
            <a:r>
              <a:rPr lang="vi-VN" sz="2000" spc="11" dirty="0">
                <a:solidFill>
                  <a:srgbClr val="0E4159"/>
                </a:solidFill>
                <a:latin typeface="Montserrat Light"/>
              </a:rPr>
              <a:t> quản lý tất cả các danh mục liên quan đến vấn đề gác thi. Ngoài ra quản trị còn có thể xếp lịch cho giảng viên gác thi.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Freeform 15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3F0EE5B0-C749-3A23-1449-A1DB8EDC353A}"/>
              </a:ext>
            </a:extLst>
          </p:cNvPr>
          <p:cNvSpPr txBox="1"/>
          <p:nvPr/>
        </p:nvSpPr>
        <p:spPr>
          <a:xfrm>
            <a:off x="1828907" y="901713"/>
            <a:ext cx="2284122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310159">
            <a:off x="-4617033" y="-2157085"/>
            <a:ext cx="6707960" cy="10269089"/>
            <a:chOff x="0" y="0"/>
            <a:chExt cx="289775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177365" cy="4436110"/>
            </a:xfrm>
            <a:custGeom>
              <a:avLst/>
              <a:gdLst/>
              <a:ahLst/>
              <a:cxnLst/>
              <a:rect l="l" t="t" r="r" b="b"/>
              <a:pathLst>
                <a:path w="1177365" h="4436110">
                  <a:moveTo>
                    <a:pt x="720090" y="2504440"/>
                  </a:moveTo>
                  <a:cubicBezTo>
                    <a:pt x="1177365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1405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991945" cy="4436110"/>
            </a:xfrm>
            <a:custGeom>
              <a:avLst/>
              <a:gdLst/>
              <a:ahLst/>
              <a:cxnLst/>
              <a:rect l="l" t="t" r="r" b="b"/>
              <a:pathLst>
                <a:path w="991945" h="4436110">
                  <a:moveTo>
                    <a:pt x="511810" y="3030220"/>
                  </a:moveTo>
                  <a:cubicBezTo>
                    <a:pt x="892810" y="1957070"/>
                    <a:pt x="984874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991945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2558660" cy="4436110"/>
            </a:xfrm>
            <a:custGeom>
              <a:avLst/>
              <a:gdLst/>
              <a:ahLst/>
              <a:cxnLst/>
              <a:rect l="l" t="t" r="r" b="b"/>
              <a:pathLst>
                <a:path w="2558660" h="4436110">
                  <a:moveTo>
                    <a:pt x="1539084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71016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2558660" y="4436110"/>
                  </a:lnTo>
                  <a:lnTo>
                    <a:pt x="2558660" y="0"/>
                  </a:lnTo>
                  <a:lnTo>
                    <a:pt x="1539084" y="0"/>
                  </a:lnTo>
                  <a:close/>
                </a:path>
              </a:pathLst>
            </a:custGeom>
            <a:solidFill>
              <a:srgbClr val="53666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200" y="1905000"/>
            <a:ext cx="7776869" cy="3889921"/>
            <a:chOff x="0" y="0"/>
            <a:chExt cx="3130472" cy="9094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0472" cy="909411"/>
            </a:xfrm>
            <a:custGeom>
              <a:avLst/>
              <a:gdLst/>
              <a:ahLst/>
              <a:cxnLst/>
              <a:rect l="l" t="t" r="r" b="b"/>
              <a:pathLst>
                <a:path w="3130472" h="909411">
                  <a:moveTo>
                    <a:pt x="0" y="0"/>
                  </a:moveTo>
                  <a:lnTo>
                    <a:pt x="3130472" y="0"/>
                  </a:lnTo>
                  <a:lnTo>
                    <a:pt x="3130472" y="909411"/>
                  </a:lnTo>
                  <a:lnTo>
                    <a:pt x="0" y="909411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54478" y="1813569"/>
            <a:ext cx="6959460" cy="4287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Hướng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phát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triển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của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đề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800" b="1" spc="9" dirty="0" err="1">
                <a:solidFill>
                  <a:srgbClr val="F8FBFD"/>
                </a:solidFill>
                <a:latin typeface="Montserrat Light"/>
              </a:rPr>
              <a:t>tài</a:t>
            </a:r>
            <a:r>
              <a:rPr lang="en-US" sz="2800" b="1" spc="9" dirty="0">
                <a:solidFill>
                  <a:srgbClr val="F8FBFD"/>
                </a:solidFill>
                <a:latin typeface="Montserrat Ligh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-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Xây dựng thêm chức năng tìm kiếm lịch thi, môn thi, giảng viên,...</a:t>
            </a:r>
          </a:p>
          <a:p>
            <a:pPr>
              <a:lnSpc>
                <a:spcPct val="150000"/>
              </a:lnSpc>
            </a:pP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-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Xây dựng thêm chức năng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quản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lý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giảng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viên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cho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thanh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en-US" sz="2000" spc="9" dirty="0" err="1">
                <a:solidFill>
                  <a:srgbClr val="F8FBFD"/>
                </a:solidFill>
                <a:latin typeface="Montserrat Light"/>
              </a:rPr>
              <a:t>tra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-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Bổ sung và hoàn thiện thêm giao diện cho phù hợp với yêu cầu của một phần mềm.</a:t>
            </a:r>
          </a:p>
          <a:p>
            <a:pPr>
              <a:lnSpc>
                <a:spcPct val="150000"/>
              </a:lnSpc>
            </a:pP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-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 </a:t>
            </a:r>
            <a:r>
              <a:rPr lang="vi-VN" sz="2000" spc="9" dirty="0">
                <a:solidFill>
                  <a:srgbClr val="F8FBFD"/>
                </a:solidFill>
                <a:latin typeface="Montserrat Light"/>
              </a:rPr>
              <a:t>Phát triển hơn tính năng: đăng kí lịch thi và xếp lịch thi được tối ưu hơn</a:t>
            </a:r>
            <a:r>
              <a:rPr lang="en-US" sz="2000" spc="9" dirty="0">
                <a:solidFill>
                  <a:srgbClr val="F8FBFD"/>
                </a:solidFill>
                <a:latin typeface="Montserrat Light"/>
              </a:rPr>
              <a:t>.</a:t>
            </a:r>
            <a:endParaRPr lang="vi-VN" sz="2000" spc="9" dirty="0">
              <a:solidFill>
                <a:srgbClr val="F8FBFD"/>
              </a:solidFill>
              <a:latin typeface="Montserrat Light"/>
            </a:endParaRPr>
          </a:p>
        </p:txBody>
      </p:sp>
      <p:sp>
        <p:nvSpPr>
          <p:cNvPr id="14" name="Freeform 14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Freeform 15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3F0EE5B0-C749-3A23-1449-A1DB8EDC353A}"/>
              </a:ext>
            </a:extLst>
          </p:cNvPr>
          <p:cNvSpPr txBox="1"/>
          <p:nvPr/>
        </p:nvSpPr>
        <p:spPr>
          <a:xfrm>
            <a:off x="1923136" y="944749"/>
            <a:ext cx="2207922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90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2968461" y="2036792"/>
            <a:ext cx="3816677" cy="2701053"/>
          </a:xfrm>
          <a:custGeom>
            <a:avLst/>
            <a:gdLst/>
            <a:ahLst/>
            <a:cxnLst/>
            <a:rect l="l" t="t" r="r" b="b"/>
            <a:pathLst>
              <a:path w="4167979" h="3763905">
                <a:moveTo>
                  <a:pt x="3863179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3459105"/>
                </a:lnTo>
                <a:cubicBezTo>
                  <a:pt x="0" y="3628015"/>
                  <a:pt x="135890" y="3763905"/>
                  <a:pt x="304800" y="3763905"/>
                </a:cubicBezTo>
                <a:lnTo>
                  <a:pt x="3863179" y="3763905"/>
                </a:lnTo>
                <a:cubicBezTo>
                  <a:pt x="4032089" y="3763905"/>
                  <a:pt x="4167979" y="3628015"/>
                  <a:pt x="4167979" y="3459105"/>
                </a:cubicBezTo>
                <a:lnTo>
                  <a:pt x="4167979" y="304800"/>
                </a:lnTo>
                <a:cubicBezTo>
                  <a:pt x="4167979" y="135890"/>
                  <a:pt x="4032089" y="0"/>
                  <a:pt x="3863179" y="0"/>
                </a:cubicBezTo>
                <a:close/>
              </a:path>
            </a:pathLst>
          </a:custGeom>
          <a:solidFill>
            <a:srgbClr val="B2D8E3"/>
          </a:solidFill>
        </p:spPr>
        <p:txBody>
          <a:bodyPr/>
          <a:lstStyle/>
          <a:p>
            <a:endParaRPr lang="vi-VN" dirty="0"/>
          </a:p>
        </p:txBody>
      </p:sp>
      <p:sp>
        <p:nvSpPr>
          <p:cNvPr id="18" name="TextBox 18"/>
          <p:cNvSpPr txBox="1"/>
          <p:nvPr/>
        </p:nvSpPr>
        <p:spPr>
          <a:xfrm>
            <a:off x="2968461" y="3373207"/>
            <a:ext cx="3816678" cy="1179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05. </a:t>
            </a:r>
          </a:p>
          <a:p>
            <a:pPr algn="ctr">
              <a:lnSpc>
                <a:spcPts val="2908"/>
              </a:lnSpc>
            </a:pPr>
            <a:endParaRPr lang="en-US" sz="2077" dirty="0">
              <a:solidFill>
                <a:srgbClr val="0E4159"/>
              </a:solidFill>
              <a:latin typeface="DejaVu Serif Bold"/>
            </a:endParaRPr>
          </a:p>
          <a:p>
            <a:pPr algn="ctr">
              <a:lnSpc>
                <a:spcPts val="2908"/>
              </a:lnSpc>
            </a:pPr>
            <a:r>
              <a:rPr lang="en-US" sz="4000" dirty="0">
                <a:solidFill>
                  <a:srgbClr val="0E4159"/>
                </a:solidFill>
                <a:latin typeface="DejaVu Serif Bold"/>
              </a:rPr>
              <a:t>DEMO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D3E77AF8-F9B8-ABF9-BBC4-8998DD91DE1D}"/>
              </a:ext>
            </a:extLst>
          </p:cNvPr>
          <p:cNvSpPr/>
          <p:nvPr/>
        </p:nvSpPr>
        <p:spPr>
          <a:xfrm>
            <a:off x="4433954" y="2214595"/>
            <a:ext cx="885689" cy="789986"/>
          </a:xfrm>
          <a:custGeom>
            <a:avLst/>
            <a:gdLst/>
            <a:ahLst/>
            <a:cxnLst/>
            <a:rect l="l" t="t" r="r" b="b"/>
            <a:pathLst>
              <a:path w="1014660" h="1014660">
                <a:moveTo>
                  <a:pt x="0" y="0"/>
                </a:moveTo>
                <a:lnTo>
                  <a:pt x="1014661" y="0"/>
                </a:lnTo>
                <a:lnTo>
                  <a:pt x="1014661" y="1014660"/>
                </a:lnTo>
                <a:lnTo>
                  <a:pt x="0" y="101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755674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8829" y="5544148"/>
            <a:ext cx="1576131" cy="557303"/>
            <a:chOff x="0" y="0"/>
            <a:chExt cx="1225860" cy="4334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25860" cy="433451"/>
            </a:xfrm>
            <a:custGeom>
              <a:avLst/>
              <a:gdLst/>
              <a:ahLst/>
              <a:cxnLst/>
              <a:rect l="l" t="t" r="r" b="b"/>
              <a:pathLst>
                <a:path w="1225860" h="433451">
                  <a:moveTo>
                    <a:pt x="0" y="0"/>
                  </a:moveTo>
                  <a:lnTo>
                    <a:pt x="1225860" y="0"/>
                  </a:lnTo>
                  <a:lnTo>
                    <a:pt x="1225860" y="433451"/>
                  </a:lnTo>
                  <a:lnTo>
                    <a:pt x="0" y="433451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74684" y="646945"/>
            <a:ext cx="10252367" cy="3303237"/>
            <a:chOff x="0" y="0"/>
            <a:chExt cx="13669823" cy="440431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30619" b="21112"/>
            <a:stretch>
              <a:fillRect/>
            </a:stretch>
          </p:blipFill>
          <p:spPr>
            <a:xfrm>
              <a:off x="0" y="0"/>
              <a:ext cx="13669823" cy="4404317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7803627" y="5656191"/>
            <a:ext cx="1226534" cy="333217"/>
            <a:chOff x="0" y="0"/>
            <a:chExt cx="1635379" cy="444290"/>
          </a:xfrm>
        </p:grpSpPr>
        <p:sp>
          <p:nvSpPr>
            <p:cNvPr id="7" name="Freeform 7"/>
            <p:cNvSpPr/>
            <p:nvPr/>
          </p:nvSpPr>
          <p:spPr>
            <a:xfrm>
              <a:off x="665616" y="73126"/>
              <a:ext cx="371164" cy="371164"/>
            </a:xfrm>
            <a:custGeom>
              <a:avLst/>
              <a:gdLst/>
              <a:ahLst/>
              <a:cxnLst/>
              <a:rect l="l" t="t" r="r" b="b"/>
              <a:pathLst>
                <a:path w="371164" h="371164">
                  <a:moveTo>
                    <a:pt x="0" y="0"/>
                  </a:moveTo>
                  <a:lnTo>
                    <a:pt x="371164" y="0"/>
                  </a:lnTo>
                  <a:lnTo>
                    <a:pt x="371164" y="371164"/>
                  </a:lnTo>
                  <a:lnTo>
                    <a:pt x="0" y="37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Freeform 8"/>
            <p:cNvSpPr/>
            <p:nvPr/>
          </p:nvSpPr>
          <p:spPr>
            <a:xfrm>
              <a:off x="1264215" y="73126"/>
              <a:ext cx="371164" cy="371164"/>
            </a:xfrm>
            <a:custGeom>
              <a:avLst/>
              <a:gdLst/>
              <a:ahLst/>
              <a:cxnLst/>
              <a:rect l="l" t="t" r="r" b="b"/>
              <a:pathLst>
                <a:path w="371164" h="371164">
                  <a:moveTo>
                    <a:pt x="0" y="0"/>
                  </a:moveTo>
                  <a:lnTo>
                    <a:pt x="371164" y="0"/>
                  </a:lnTo>
                  <a:lnTo>
                    <a:pt x="371164" y="371164"/>
                  </a:lnTo>
                  <a:lnTo>
                    <a:pt x="0" y="371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438181" cy="444290"/>
            </a:xfrm>
            <a:custGeom>
              <a:avLst/>
              <a:gdLst/>
              <a:ahLst/>
              <a:cxnLst/>
              <a:rect l="l" t="t" r="r" b="b"/>
              <a:pathLst>
                <a:path w="438181" h="444290">
                  <a:moveTo>
                    <a:pt x="0" y="0"/>
                  </a:moveTo>
                  <a:lnTo>
                    <a:pt x="438181" y="0"/>
                  </a:lnTo>
                  <a:lnTo>
                    <a:pt x="438181" y="444290"/>
                  </a:lnTo>
                  <a:lnTo>
                    <a:pt x="0" y="444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48640" y="4204443"/>
            <a:ext cx="4364546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57"/>
              </a:lnSpc>
            </a:pPr>
            <a:r>
              <a:rPr lang="en-US" sz="5255" dirty="0">
                <a:solidFill>
                  <a:srgbClr val="53666D"/>
                </a:solidFill>
                <a:latin typeface="Montserrat Classic Bold"/>
              </a:rPr>
              <a:t>THANK YOU!</a:t>
            </a:r>
          </a:p>
        </p:txBody>
      </p:sp>
      <p:sp>
        <p:nvSpPr>
          <p:cNvPr id="12" name="Freeform 12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3" name="Freeform 13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TextBox 8"/>
          <p:cNvSpPr txBox="1"/>
          <p:nvPr/>
        </p:nvSpPr>
        <p:spPr>
          <a:xfrm>
            <a:off x="2897830" y="798195"/>
            <a:ext cx="3957939" cy="552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7"/>
              </a:lnSpc>
            </a:pPr>
            <a:r>
              <a:rPr lang="en-US" sz="4107" b="1" dirty="0">
                <a:solidFill>
                  <a:srgbClr val="0E4159"/>
                </a:solidFill>
                <a:latin typeface="Abadi" panose="020B0604020104020204" pitchFamily="34" charset="0"/>
              </a:rPr>
              <a:t>NỘI DUNG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60547" y="1856999"/>
            <a:ext cx="2031613" cy="1834654"/>
          </a:xfrm>
          <a:custGeom>
            <a:avLst/>
            <a:gdLst/>
            <a:ahLst/>
            <a:cxnLst/>
            <a:rect l="l" t="t" r="r" b="b"/>
            <a:pathLst>
              <a:path w="4167979" h="3763905">
                <a:moveTo>
                  <a:pt x="3863179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3459105"/>
                </a:lnTo>
                <a:cubicBezTo>
                  <a:pt x="0" y="3628015"/>
                  <a:pt x="135890" y="3763905"/>
                  <a:pt x="304800" y="3763905"/>
                </a:cubicBezTo>
                <a:lnTo>
                  <a:pt x="3863179" y="3763905"/>
                </a:lnTo>
                <a:cubicBezTo>
                  <a:pt x="4032089" y="3763905"/>
                  <a:pt x="4167979" y="3628015"/>
                  <a:pt x="4167979" y="3459105"/>
                </a:cubicBezTo>
                <a:lnTo>
                  <a:pt x="4167979" y="304800"/>
                </a:lnTo>
                <a:cubicBezTo>
                  <a:pt x="4167979" y="135890"/>
                  <a:pt x="4032089" y="0"/>
                  <a:pt x="3863179" y="0"/>
                </a:cubicBezTo>
                <a:close/>
              </a:path>
            </a:pathLst>
          </a:custGeom>
          <a:solidFill>
            <a:srgbClr val="B2D8E3"/>
          </a:solidFill>
        </p:spPr>
        <p:txBody>
          <a:bodyPr/>
          <a:lstStyle/>
          <a:p>
            <a:endParaRPr lang="vi-VN" dirty="0"/>
          </a:p>
        </p:txBody>
      </p:sp>
      <p:grpSp>
        <p:nvGrpSpPr>
          <p:cNvPr id="11" name="Group 11"/>
          <p:cNvGrpSpPr/>
          <p:nvPr/>
        </p:nvGrpSpPr>
        <p:grpSpPr>
          <a:xfrm>
            <a:off x="2561440" y="1834188"/>
            <a:ext cx="2031613" cy="1834654"/>
            <a:chOff x="0" y="0"/>
            <a:chExt cx="4167979" cy="37639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67979" cy="3763905"/>
            </a:xfrm>
            <a:custGeom>
              <a:avLst/>
              <a:gdLst/>
              <a:ahLst/>
              <a:cxnLst/>
              <a:rect l="l" t="t" r="r" b="b"/>
              <a:pathLst>
                <a:path w="4167979" h="3763905">
                  <a:moveTo>
                    <a:pt x="386317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459105"/>
                  </a:lnTo>
                  <a:cubicBezTo>
                    <a:pt x="0" y="3628015"/>
                    <a:pt x="135890" y="3763905"/>
                    <a:pt x="304800" y="3763905"/>
                  </a:cubicBezTo>
                  <a:lnTo>
                    <a:pt x="3863179" y="3763905"/>
                  </a:lnTo>
                  <a:cubicBezTo>
                    <a:pt x="4032089" y="3763905"/>
                    <a:pt x="4167979" y="3628015"/>
                    <a:pt x="4167979" y="3459105"/>
                  </a:cubicBezTo>
                  <a:lnTo>
                    <a:pt x="4167979" y="304800"/>
                  </a:lnTo>
                  <a:cubicBezTo>
                    <a:pt x="4167979" y="135890"/>
                    <a:pt x="4032089" y="0"/>
                    <a:pt x="3863179" y="0"/>
                  </a:cubicBezTo>
                  <a:close/>
                </a:path>
              </a:pathLst>
            </a:custGeom>
            <a:solidFill>
              <a:srgbClr val="B2D8E3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743200" y="1996880"/>
            <a:ext cx="1726235" cy="1491641"/>
            <a:chOff x="-195263" y="0"/>
            <a:chExt cx="2301646" cy="1988854"/>
          </a:xfrm>
        </p:grpSpPr>
        <p:sp>
          <p:nvSpPr>
            <p:cNvPr id="14" name="Freeform 14"/>
            <p:cNvSpPr/>
            <p:nvPr/>
          </p:nvSpPr>
          <p:spPr>
            <a:xfrm>
              <a:off x="433446" y="0"/>
              <a:ext cx="966707" cy="966707"/>
            </a:xfrm>
            <a:custGeom>
              <a:avLst/>
              <a:gdLst/>
              <a:ahLst/>
              <a:cxnLst/>
              <a:rect l="l" t="t" r="r" b="b"/>
              <a:pathLst>
                <a:path w="966707" h="966707">
                  <a:moveTo>
                    <a:pt x="0" y="0"/>
                  </a:moveTo>
                  <a:lnTo>
                    <a:pt x="966707" y="0"/>
                  </a:lnTo>
                  <a:lnTo>
                    <a:pt x="966707" y="966707"/>
                  </a:lnTo>
                  <a:lnTo>
                    <a:pt x="0" y="966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195263" y="1035515"/>
              <a:ext cx="2301646" cy="9533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08"/>
                </a:lnSpc>
              </a:pPr>
              <a:r>
                <a:rPr lang="en-US" sz="2077" dirty="0">
                  <a:solidFill>
                    <a:srgbClr val="0E4159"/>
                  </a:solidFill>
                  <a:latin typeface="DejaVu Serif Bold"/>
                </a:rPr>
                <a:t>01. </a:t>
              </a:r>
            </a:p>
            <a:p>
              <a:pPr algn="ctr">
                <a:lnSpc>
                  <a:spcPts val="2908"/>
                </a:lnSpc>
              </a:pPr>
              <a:r>
                <a:rPr lang="en-US" sz="2077" dirty="0" err="1">
                  <a:solidFill>
                    <a:srgbClr val="0E4159"/>
                  </a:solidFill>
                  <a:latin typeface="DejaVu Serif Bold"/>
                </a:rPr>
                <a:t>Giới</a:t>
              </a:r>
              <a:r>
                <a:rPr lang="en-US" sz="2077" dirty="0">
                  <a:solidFill>
                    <a:srgbClr val="0E4159"/>
                  </a:solidFill>
                  <a:latin typeface="DejaVu Serif Bold"/>
                </a:rPr>
                <a:t> </a:t>
              </a:r>
              <a:r>
                <a:rPr lang="en-US" sz="2077" dirty="0" err="1">
                  <a:solidFill>
                    <a:srgbClr val="0E4159"/>
                  </a:solidFill>
                  <a:latin typeface="DejaVu Serif Bold"/>
                </a:rPr>
                <a:t>thiệu</a:t>
              </a:r>
              <a:endParaRPr lang="en-US" sz="2077" dirty="0">
                <a:solidFill>
                  <a:srgbClr val="0E4159"/>
                </a:solidFill>
                <a:latin typeface="DejaVu Serif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486845" y="1996880"/>
            <a:ext cx="1379018" cy="1554893"/>
            <a:chOff x="0" y="0"/>
            <a:chExt cx="1838690" cy="2073191"/>
          </a:xfrm>
        </p:grpSpPr>
        <p:sp>
          <p:nvSpPr>
            <p:cNvPr id="17" name="Freeform 17"/>
            <p:cNvSpPr/>
            <p:nvPr/>
          </p:nvSpPr>
          <p:spPr>
            <a:xfrm>
              <a:off x="465050" y="0"/>
              <a:ext cx="908590" cy="1029563"/>
            </a:xfrm>
            <a:custGeom>
              <a:avLst/>
              <a:gdLst/>
              <a:ahLst/>
              <a:cxnLst/>
              <a:rect l="l" t="t" r="r" b="b"/>
              <a:pathLst>
                <a:path w="908590" h="1029563">
                  <a:moveTo>
                    <a:pt x="0" y="0"/>
                  </a:moveTo>
                  <a:lnTo>
                    <a:pt x="908590" y="0"/>
                  </a:lnTo>
                  <a:lnTo>
                    <a:pt x="908590" y="1029563"/>
                  </a:lnTo>
                  <a:lnTo>
                    <a:pt x="0" y="1029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08731"/>
              <a:ext cx="1838690" cy="9644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8"/>
                </a:lnSpc>
              </a:pPr>
              <a:r>
                <a:rPr lang="en-US" sz="2077" dirty="0">
                  <a:solidFill>
                    <a:srgbClr val="0E4159"/>
                  </a:solidFill>
                  <a:latin typeface="DejaVu Serif Bold"/>
                </a:rPr>
                <a:t>02. </a:t>
              </a:r>
            </a:p>
            <a:p>
              <a:pPr algn="ctr">
                <a:lnSpc>
                  <a:spcPts val="2908"/>
                </a:lnSpc>
              </a:pPr>
              <a:r>
                <a:rPr lang="en-US" sz="2077" dirty="0">
                  <a:solidFill>
                    <a:srgbClr val="0E4159"/>
                  </a:solidFill>
                  <a:latin typeface="DejaVu Serif Bold"/>
                </a:rPr>
                <a:t>Lý </a:t>
              </a:r>
              <a:r>
                <a:rPr lang="en-US" sz="2077" dirty="0" err="1">
                  <a:solidFill>
                    <a:srgbClr val="0E4159"/>
                  </a:solidFill>
                  <a:latin typeface="DejaVu Serif Bold"/>
                </a:rPr>
                <a:t>thuyết</a:t>
              </a:r>
              <a:endParaRPr lang="en-US" sz="2077" dirty="0">
                <a:solidFill>
                  <a:srgbClr val="0E4159"/>
                </a:solidFill>
                <a:latin typeface="DejaVu Serif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747865" y="3884306"/>
            <a:ext cx="2257868" cy="2038974"/>
            <a:chOff x="0" y="0"/>
            <a:chExt cx="4167979" cy="376390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167979" cy="3763905"/>
            </a:xfrm>
            <a:custGeom>
              <a:avLst/>
              <a:gdLst/>
              <a:ahLst/>
              <a:cxnLst/>
              <a:rect l="l" t="t" r="r" b="b"/>
              <a:pathLst>
                <a:path w="4167979" h="3763905">
                  <a:moveTo>
                    <a:pt x="386317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459105"/>
                  </a:lnTo>
                  <a:cubicBezTo>
                    <a:pt x="0" y="3628015"/>
                    <a:pt x="135890" y="3763905"/>
                    <a:pt x="304800" y="3763905"/>
                  </a:cubicBezTo>
                  <a:lnTo>
                    <a:pt x="3863179" y="3763905"/>
                  </a:lnTo>
                  <a:cubicBezTo>
                    <a:pt x="4032089" y="3763905"/>
                    <a:pt x="4167979" y="3628015"/>
                    <a:pt x="4167979" y="3459105"/>
                  </a:cubicBezTo>
                  <a:lnTo>
                    <a:pt x="4167979" y="304800"/>
                  </a:lnTo>
                  <a:cubicBezTo>
                    <a:pt x="4167979" y="135890"/>
                    <a:pt x="4032089" y="0"/>
                    <a:pt x="3863179" y="0"/>
                  </a:cubicBezTo>
                  <a:close/>
                </a:path>
              </a:pathLst>
            </a:custGeom>
            <a:solidFill>
              <a:srgbClr val="B2D8E3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386658" y="3884306"/>
            <a:ext cx="2257868" cy="2038974"/>
            <a:chOff x="0" y="0"/>
            <a:chExt cx="4167979" cy="37639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167979" cy="3763905"/>
            </a:xfrm>
            <a:custGeom>
              <a:avLst/>
              <a:gdLst/>
              <a:ahLst/>
              <a:cxnLst/>
              <a:rect l="l" t="t" r="r" b="b"/>
              <a:pathLst>
                <a:path w="4167979" h="3763905">
                  <a:moveTo>
                    <a:pt x="386317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459105"/>
                  </a:lnTo>
                  <a:cubicBezTo>
                    <a:pt x="0" y="3628015"/>
                    <a:pt x="135890" y="3763905"/>
                    <a:pt x="304800" y="3763905"/>
                  </a:cubicBezTo>
                  <a:lnTo>
                    <a:pt x="3863179" y="3763905"/>
                  </a:lnTo>
                  <a:cubicBezTo>
                    <a:pt x="4032089" y="3763905"/>
                    <a:pt x="4167979" y="3628015"/>
                    <a:pt x="4167979" y="3459105"/>
                  </a:cubicBezTo>
                  <a:lnTo>
                    <a:pt x="4167979" y="304800"/>
                  </a:lnTo>
                  <a:cubicBezTo>
                    <a:pt x="4167979" y="135890"/>
                    <a:pt x="4032089" y="0"/>
                    <a:pt x="3863179" y="0"/>
                  </a:cubicBezTo>
                  <a:close/>
                </a:path>
              </a:pathLst>
            </a:custGeom>
            <a:solidFill>
              <a:srgbClr val="B2D8E3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09073" y="3898115"/>
            <a:ext cx="2257868" cy="2038974"/>
            <a:chOff x="0" y="0"/>
            <a:chExt cx="4167979" cy="376390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167979" cy="3763905"/>
            </a:xfrm>
            <a:custGeom>
              <a:avLst/>
              <a:gdLst/>
              <a:ahLst/>
              <a:cxnLst/>
              <a:rect l="l" t="t" r="r" b="b"/>
              <a:pathLst>
                <a:path w="4167979" h="3763905">
                  <a:moveTo>
                    <a:pt x="386317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459105"/>
                  </a:lnTo>
                  <a:cubicBezTo>
                    <a:pt x="0" y="3628015"/>
                    <a:pt x="135890" y="3763905"/>
                    <a:pt x="304800" y="3763905"/>
                  </a:cubicBezTo>
                  <a:lnTo>
                    <a:pt x="3863179" y="3763905"/>
                  </a:lnTo>
                  <a:cubicBezTo>
                    <a:pt x="4032089" y="3763905"/>
                    <a:pt x="4167979" y="3628015"/>
                    <a:pt x="4167979" y="3459105"/>
                  </a:cubicBezTo>
                  <a:lnTo>
                    <a:pt x="4167979" y="304800"/>
                  </a:lnTo>
                  <a:cubicBezTo>
                    <a:pt x="4167979" y="135890"/>
                    <a:pt x="4032089" y="0"/>
                    <a:pt x="3863179" y="0"/>
                  </a:cubicBezTo>
                  <a:close/>
                </a:path>
              </a:pathLst>
            </a:custGeom>
            <a:solidFill>
              <a:srgbClr val="B2D8E3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6" name="Freeform 26"/>
          <p:cNvSpPr/>
          <p:nvPr/>
        </p:nvSpPr>
        <p:spPr>
          <a:xfrm>
            <a:off x="1831008" y="4086814"/>
            <a:ext cx="813998" cy="771263"/>
          </a:xfrm>
          <a:custGeom>
            <a:avLst/>
            <a:gdLst/>
            <a:ahLst/>
            <a:cxnLst/>
            <a:rect l="l" t="t" r="r" b="b"/>
            <a:pathLst>
              <a:path w="1085331" h="1028351">
                <a:moveTo>
                  <a:pt x="0" y="0"/>
                </a:moveTo>
                <a:lnTo>
                  <a:pt x="1085331" y="0"/>
                </a:lnTo>
                <a:lnTo>
                  <a:pt x="1085331" y="1028351"/>
                </a:lnTo>
                <a:lnTo>
                  <a:pt x="0" y="10283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7" name="TextBox 27"/>
          <p:cNvSpPr txBox="1"/>
          <p:nvPr/>
        </p:nvSpPr>
        <p:spPr>
          <a:xfrm>
            <a:off x="1482439" y="4786639"/>
            <a:ext cx="1732293" cy="715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03. </a:t>
            </a:r>
          </a:p>
          <a:p>
            <a:pPr algn="ctr">
              <a:lnSpc>
                <a:spcPts val="2908"/>
              </a:lnSpc>
            </a:pPr>
            <a:r>
              <a:rPr lang="en-US" sz="2077" dirty="0" err="1">
                <a:solidFill>
                  <a:srgbClr val="0E4159"/>
                </a:solidFill>
                <a:latin typeface="DejaVu Serif Bold"/>
              </a:rPr>
              <a:t>Công</a:t>
            </a:r>
            <a:r>
              <a:rPr lang="en-US" sz="2077" dirty="0">
                <a:solidFill>
                  <a:srgbClr val="0E4159"/>
                </a:solidFill>
                <a:latin typeface="DejaVu Serif Bold"/>
              </a:rPr>
              <a:t> </a:t>
            </a:r>
            <a:r>
              <a:rPr lang="en-US" sz="2077" dirty="0" err="1">
                <a:solidFill>
                  <a:srgbClr val="0E4159"/>
                </a:solidFill>
                <a:latin typeface="DejaVu Serif Bold"/>
              </a:rPr>
              <a:t>nghệ</a:t>
            </a:r>
            <a:endParaRPr lang="en-US" sz="2077" dirty="0">
              <a:solidFill>
                <a:srgbClr val="0E4159"/>
              </a:solidFill>
              <a:latin typeface="DejaVu Serif Bold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4510333" y="4086814"/>
            <a:ext cx="732932" cy="732932"/>
          </a:xfrm>
          <a:custGeom>
            <a:avLst/>
            <a:gdLst/>
            <a:ahLst/>
            <a:cxnLst/>
            <a:rect l="l" t="t" r="r" b="b"/>
            <a:pathLst>
              <a:path w="977243" h="977243">
                <a:moveTo>
                  <a:pt x="0" y="0"/>
                </a:moveTo>
                <a:lnTo>
                  <a:pt x="977243" y="0"/>
                </a:lnTo>
                <a:lnTo>
                  <a:pt x="977243" y="977243"/>
                </a:lnTo>
                <a:lnTo>
                  <a:pt x="0" y="9772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9" name="TextBox 29"/>
          <p:cNvSpPr txBox="1"/>
          <p:nvPr/>
        </p:nvSpPr>
        <p:spPr>
          <a:xfrm>
            <a:off x="4121697" y="4895690"/>
            <a:ext cx="1561890" cy="72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04. </a:t>
            </a:r>
          </a:p>
          <a:p>
            <a:pPr algn="ctr">
              <a:lnSpc>
                <a:spcPts val="2908"/>
              </a:lnSpc>
            </a:pPr>
            <a:r>
              <a:rPr lang="en-US" sz="2077" dirty="0" err="1">
                <a:solidFill>
                  <a:srgbClr val="0E4159"/>
                </a:solidFill>
                <a:latin typeface="DejaVu Serif Bold"/>
              </a:rPr>
              <a:t>Kết</a:t>
            </a:r>
            <a:r>
              <a:rPr lang="en-US" sz="2077" dirty="0">
                <a:solidFill>
                  <a:srgbClr val="0E4159"/>
                </a:solidFill>
                <a:latin typeface="DejaVu Serif Bold"/>
              </a:rPr>
              <a:t> </a:t>
            </a:r>
            <a:r>
              <a:rPr lang="en-US" sz="2077" dirty="0" err="1">
                <a:solidFill>
                  <a:srgbClr val="0E4159"/>
                </a:solidFill>
                <a:latin typeface="DejaVu Serif Bold"/>
              </a:rPr>
              <a:t>luận</a:t>
            </a:r>
            <a:endParaRPr lang="en-US" sz="2077" dirty="0">
              <a:solidFill>
                <a:srgbClr val="0E4159"/>
              </a:solidFill>
              <a:latin typeface="DejaVu Serif Bold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7135094" y="4086814"/>
            <a:ext cx="760995" cy="760995"/>
          </a:xfrm>
          <a:custGeom>
            <a:avLst/>
            <a:gdLst/>
            <a:ahLst/>
            <a:cxnLst/>
            <a:rect l="l" t="t" r="r" b="b"/>
            <a:pathLst>
              <a:path w="1014660" h="1014660">
                <a:moveTo>
                  <a:pt x="0" y="0"/>
                </a:moveTo>
                <a:lnTo>
                  <a:pt x="1014661" y="0"/>
                </a:lnTo>
                <a:lnTo>
                  <a:pt x="1014661" y="1014660"/>
                </a:lnTo>
                <a:lnTo>
                  <a:pt x="0" y="10146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1" name="TextBox 31"/>
          <p:cNvSpPr txBox="1"/>
          <p:nvPr/>
        </p:nvSpPr>
        <p:spPr>
          <a:xfrm>
            <a:off x="6865864" y="4909721"/>
            <a:ext cx="1405298" cy="72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05. </a:t>
            </a:r>
          </a:p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Demo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1" name="Group 11"/>
          <p:cNvGrpSpPr/>
          <p:nvPr/>
        </p:nvGrpSpPr>
        <p:grpSpPr>
          <a:xfrm>
            <a:off x="2561440" y="1834188"/>
            <a:ext cx="3957939" cy="3195012"/>
            <a:chOff x="0" y="0"/>
            <a:chExt cx="4167979" cy="37639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67979" cy="3763905"/>
            </a:xfrm>
            <a:custGeom>
              <a:avLst/>
              <a:gdLst/>
              <a:ahLst/>
              <a:cxnLst/>
              <a:rect l="l" t="t" r="r" b="b"/>
              <a:pathLst>
                <a:path w="4167979" h="3763905">
                  <a:moveTo>
                    <a:pt x="386317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459105"/>
                  </a:lnTo>
                  <a:cubicBezTo>
                    <a:pt x="0" y="3628015"/>
                    <a:pt x="135890" y="3763905"/>
                    <a:pt x="304800" y="3763905"/>
                  </a:cubicBezTo>
                  <a:lnTo>
                    <a:pt x="3863179" y="3763905"/>
                  </a:lnTo>
                  <a:cubicBezTo>
                    <a:pt x="4032089" y="3763905"/>
                    <a:pt x="4167979" y="3628015"/>
                    <a:pt x="4167979" y="3459105"/>
                  </a:cubicBezTo>
                  <a:lnTo>
                    <a:pt x="4167979" y="304800"/>
                  </a:lnTo>
                  <a:cubicBezTo>
                    <a:pt x="4167979" y="135890"/>
                    <a:pt x="4032089" y="0"/>
                    <a:pt x="3863179" y="0"/>
                  </a:cubicBezTo>
                  <a:close/>
                </a:path>
              </a:pathLst>
            </a:custGeom>
            <a:solidFill>
              <a:srgbClr val="B2D8E3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4" name="Freeform 14"/>
          <p:cNvSpPr/>
          <p:nvPr/>
        </p:nvSpPr>
        <p:spPr>
          <a:xfrm>
            <a:off x="3925046" y="2007763"/>
            <a:ext cx="1412485" cy="1262625"/>
          </a:xfrm>
          <a:custGeom>
            <a:avLst/>
            <a:gdLst/>
            <a:ahLst/>
            <a:cxnLst/>
            <a:rect l="l" t="t" r="r" b="b"/>
            <a:pathLst>
              <a:path w="966707" h="966707">
                <a:moveTo>
                  <a:pt x="0" y="0"/>
                </a:moveTo>
                <a:lnTo>
                  <a:pt x="966707" y="0"/>
                </a:lnTo>
                <a:lnTo>
                  <a:pt x="966707" y="966707"/>
                </a:lnTo>
                <a:lnTo>
                  <a:pt x="0" y="966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TextBox 15"/>
          <p:cNvSpPr txBox="1"/>
          <p:nvPr/>
        </p:nvSpPr>
        <p:spPr>
          <a:xfrm>
            <a:off x="2743200" y="3349376"/>
            <a:ext cx="3776179" cy="11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01</a:t>
            </a:r>
          </a:p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. </a:t>
            </a:r>
          </a:p>
          <a:p>
            <a:pPr algn="ctr">
              <a:lnSpc>
                <a:spcPts val="2908"/>
              </a:lnSpc>
            </a:pPr>
            <a:r>
              <a:rPr lang="en-US" sz="4000" cap="all" dirty="0" err="1">
                <a:solidFill>
                  <a:srgbClr val="0E4159"/>
                </a:solidFill>
                <a:latin typeface="DejaVu Serif Bold"/>
              </a:rPr>
              <a:t>Giới</a:t>
            </a:r>
            <a:r>
              <a:rPr lang="en-US" sz="4000" cap="all" dirty="0">
                <a:solidFill>
                  <a:srgbClr val="0E4159"/>
                </a:solidFill>
                <a:latin typeface="DejaVu Serif Bold"/>
              </a:rPr>
              <a:t> </a:t>
            </a:r>
            <a:r>
              <a:rPr lang="en-US" sz="4000" cap="all" dirty="0" err="1">
                <a:solidFill>
                  <a:srgbClr val="0E4159"/>
                </a:solidFill>
                <a:latin typeface="DejaVu Serif Bold"/>
              </a:rPr>
              <a:t>thiệu</a:t>
            </a:r>
            <a:endParaRPr lang="en-US" sz="4000" cap="all" dirty="0">
              <a:solidFill>
                <a:srgbClr val="0E4159"/>
              </a:solidFill>
              <a:latin typeface="DejaVu Serif Bold"/>
            </a:endParaRPr>
          </a:p>
        </p:txBody>
      </p:sp>
    </p:spTree>
    <p:extLst>
      <p:ext uri="{BB962C8B-B14F-4D97-AF65-F5344CB8AC3E}">
        <p14:creationId xmlns:p14="http://schemas.microsoft.com/office/powerpoint/2010/main" val="28477312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4A0BD-8DCA-444C-4E2C-E33B117B1AA1}"/>
              </a:ext>
            </a:extLst>
          </p:cNvPr>
          <p:cNvGrpSpPr/>
          <p:nvPr/>
        </p:nvGrpSpPr>
        <p:grpSpPr>
          <a:xfrm>
            <a:off x="1064582" y="2268977"/>
            <a:ext cx="7624436" cy="1080000"/>
            <a:chOff x="1064582" y="2036792"/>
            <a:chExt cx="7624436" cy="1080000"/>
          </a:xfrm>
        </p:grpSpPr>
        <p:grpSp>
          <p:nvGrpSpPr>
            <p:cNvPr id="4" name="Group 4"/>
            <p:cNvGrpSpPr/>
            <p:nvPr/>
          </p:nvGrpSpPr>
          <p:grpSpPr>
            <a:xfrm>
              <a:off x="1064582" y="2036792"/>
              <a:ext cx="7624436" cy="1080000"/>
              <a:chOff x="0" y="0"/>
              <a:chExt cx="5930020" cy="95720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930020" cy="957205"/>
              </a:xfrm>
              <a:custGeom>
                <a:avLst/>
                <a:gdLst/>
                <a:ahLst/>
                <a:cxnLst/>
                <a:rect l="l" t="t" r="r" b="b"/>
                <a:pathLst>
                  <a:path w="5930020" h="957205">
                    <a:moveTo>
                      <a:pt x="0" y="0"/>
                    </a:moveTo>
                    <a:lnTo>
                      <a:pt x="5930020" y="0"/>
                    </a:lnTo>
                    <a:lnTo>
                      <a:pt x="5930020" y="957205"/>
                    </a:lnTo>
                    <a:lnTo>
                      <a:pt x="0" y="957205"/>
                    </a:lnTo>
                    <a:close/>
                  </a:path>
                </a:pathLst>
              </a:custGeom>
              <a:solidFill>
                <a:srgbClr val="0E4159"/>
              </a:solidFill>
            </p:spPr>
            <p:txBody>
              <a:bodyPr/>
              <a:lstStyle/>
              <a:p>
                <a:endParaRPr lang="vi-V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345492" y="2288252"/>
              <a:ext cx="7062616" cy="5770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29"/>
                </a:lnSpc>
              </a:pP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Mỗi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một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học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đều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sẽ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tổ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chức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như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: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giữa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cuối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báo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cáo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tiểu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luận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báo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cáo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nghiên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cứu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khoa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học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,…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vậy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việc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sử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dụng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phần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mềm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để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phân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chia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thời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gian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xếp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lịch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giảng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viên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hoàn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toàn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cần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thiết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92515" y="1271917"/>
            <a:ext cx="5221153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03"/>
              </a:lnSpc>
            </a:pPr>
            <a:r>
              <a:rPr lang="en-US" sz="4000" b="1" dirty="0">
                <a:solidFill>
                  <a:srgbClr val="0E41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1820" y="542336"/>
            <a:ext cx="215789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FE773E-3720-0CD3-B9AA-1BBE2D25F761}"/>
              </a:ext>
            </a:extLst>
          </p:cNvPr>
          <p:cNvGrpSpPr/>
          <p:nvPr/>
        </p:nvGrpSpPr>
        <p:grpSpPr>
          <a:xfrm>
            <a:off x="1064582" y="3688799"/>
            <a:ext cx="7624436" cy="1188000"/>
            <a:chOff x="1064582" y="3456614"/>
            <a:chExt cx="7624436" cy="1188000"/>
          </a:xfrm>
        </p:grpSpPr>
        <p:grpSp>
          <p:nvGrpSpPr>
            <p:cNvPr id="2" name="Group 2"/>
            <p:cNvGrpSpPr/>
            <p:nvPr/>
          </p:nvGrpSpPr>
          <p:grpSpPr>
            <a:xfrm>
              <a:off x="1064582" y="3456614"/>
              <a:ext cx="7624436" cy="1188000"/>
              <a:chOff x="0" y="33984"/>
              <a:chExt cx="5930020" cy="873205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33984"/>
                <a:ext cx="5930020" cy="873205"/>
              </a:xfrm>
              <a:custGeom>
                <a:avLst/>
                <a:gdLst/>
                <a:ahLst/>
                <a:cxnLst/>
                <a:rect l="l" t="t" r="r" b="b"/>
                <a:pathLst>
                  <a:path w="5930020" h="873205">
                    <a:moveTo>
                      <a:pt x="0" y="0"/>
                    </a:moveTo>
                    <a:lnTo>
                      <a:pt x="5930020" y="0"/>
                    </a:lnTo>
                    <a:lnTo>
                      <a:pt x="5930020" y="873205"/>
                    </a:lnTo>
                    <a:lnTo>
                      <a:pt x="0" y="873205"/>
                    </a:lnTo>
                    <a:close/>
                  </a:path>
                </a:pathLst>
              </a:custGeom>
              <a:solidFill>
                <a:srgbClr val="0E4159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345492" y="3700251"/>
              <a:ext cx="7062616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29"/>
                </a:lnSpc>
                <a:spcBef>
                  <a:spcPct val="0"/>
                </a:spcBef>
              </a:pP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Hệ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thống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phần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mềm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có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chức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năng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giúp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người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dùng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thêm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xóa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sửa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được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học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kì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lịch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môn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,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phòng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thời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gian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của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lịch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…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từ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đó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có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thể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giúp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giảng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viên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đăng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ký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được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lịch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mong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muốn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giúp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quản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trị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dễ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dàng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xếp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lịch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giảng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viên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dễ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dàng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chính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xác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hơn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F7FF06-8B39-07E3-C773-EA126B3277EF}"/>
              </a:ext>
            </a:extLst>
          </p:cNvPr>
          <p:cNvGrpSpPr/>
          <p:nvPr/>
        </p:nvGrpSpPr>
        <p:grpSpPr>
          <a:xfrm>
            <a:off x="1064582" y="5232000"/>
            <a:ext cx="7624436" cy="864000"/>
            <a:chOff x="1064582" y="4695015"/>
            <a:chExt cx="7624436" cy="864000"/>
          </a:xfrm>
        </p:grpSpPr>
        <p:grpSp>
          <p:nvGrpSpPr>
            <p:cNvPr id="12" name="Group 12"/>
            <p:cNvGrpSpPr/>
            <p:nvPr/>
          </p:nvGrpSpPr>
          <p:grpSpPr>
            <a:xfrm>
              <a:off x="1064582" y="4695015"/>
              <a:ext cx="7624436" cy="864000"/>
              <a:chOff x="0" y="0"/>
              <a:chExt cx="5930020" cy="59220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930020" cy="592209"/>
              </a:xfrm>
              <a:custGeom>
                <a:avLst/>
                <a:gdLst/>
                <a:ahLst/>
                <a:cxnLst/>
                <a:rect l="l" t="t" r="r" b="b"/>
                <a:pathLst>
                  <a:path w="5930020" h="592209">
                    <a:moveTo>
                      <a:pt x="0" y="0"/>
                    </a:moveTo>
                    <a:lnTo>
                      <a:pt x="5930020" y="0"/>
                    </a:lnTo>
                    <a:lnTo>
                      <a:pt x="5930020" y="592209"/>
                    </a:lnTo>
                    <a:lnTo>
                      <a:pt x="0" y="592209"/>
                    </a:lnTo>
                    <a:close/>
                  </a:path>
                </a:pathLst>
              </a:custGeom>
              <a:solidFill>
                <a:srgbClr val="0E4159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471784" y="4934655"/>
              <a:ext cx="7062616" cy="384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529"/>
                </a:lnSpc>
              </a:pP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Ngoài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các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chức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năng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trên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phần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mềm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còn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có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một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số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chức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năng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giúp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quản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trị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dễ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dàng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quản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lý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thông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tin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giảng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viên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và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cấp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quyền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cho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người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 </a:t>
              </a:r>
              <a:r>
                <a:rPr lang="en-US" sz="1400" spc="10" dirty="0" err="1">
                  <a:solidFill>
                    <a:schemeClr val="bg1"/>
                  </a:solidFill>
                  <a:latin typeface="Montserrat Light"/>
                </a:rPr>
                <a:t>dùng</a:t>
              </a:r>
              <a:r>
                <a:rPr lang="en-US" sz="1400" spc="10" dirty="0">
                  <a:solidFill>
                    <a:schemeClr val="bg1"/>
                  </a:solidFill>
                  <a:latin typeface="Montserrat Light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2968461" y="2036792"/>
            <a:ext cx="3816677" cy="2701053"/>
          </a:xfrm>
          <a:custGeom>
            <a:avLst/>
            <a:gdLst/>
            <a:ahLst/>
            <a:cxnLst/>
            <a:rect l="l" t="t" r="r" b="b"/>
            <a:pathLst>
              <a:path w="4167979" h="3763905">
                <a:moveTo>
                  <a:pt x="3863179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3459105"/>
                </a:lnTo>
                <a:cubicBezTo>
                  <a:pt x="0" y="3628015"/>
                  <a:pt x="135890" y="3763905"/>
                  <a:pt x="304800" y="3763905"/>
                </a:cubicBezTo>
                <a:lnTo>
                  <a:pt x="3863179" y="3763905"/>
                </a:lnTo>
                <a:cubicBezTo>
                  <a:pt x="4032089" y="3763905"/>
                  <a:pt x="4167979" y="3628015"/>
                  <a:pt x="4167979" y="3459105"/>
                </a:cubicBezTo>
                <a:lnTo>
                  <a:pt x="4167979" y="304800"/>
                </a:lnTo>
                <a:cubicBezTo>
                  <a:pt x="4167979" y="135890"/>
                  <a:pt x="4032089" y="0"/>
                  <a:pt x="3863179" y="0"/>
                </a:cubicBezTo>
                <a:close/>
              </a:path>
            </a:pathLst>
          </a:custGeom>
          <a:solidFill>
            <a:srgbClr val="B2D8E3"/>
          </a:solidFill>
        </p:spPr>
        <p:txBody>
          <a:bodyPr/>
          <a:lstStyle/>
          <a:p>
            <a:endParaRPr lang="vi-VN" dirty="0"/>
          </a:p>
        </p:txBody>
      </p:sp>
      <p:sp>
        <p:nvSpPr>
          <p:cNvPr id="17" name="Freeform 17"/>
          <p:cNvSpPr/>
          <p:nvPr/>
        </p:nvSpPr>
        <p:spPr>
          <a:xfrm>
            <a:off x="4267200" y="2184711"/>
            <a:ext cx="1280189" cy="1136823"/>
          </a:xfrm>
          <a:custGeom>
            <a:avLst/>
            <a:gdLst/>
            <a:ahLst/>
            <a:cxnLst/>
            <a:rect l="l" t="t" r="r" b="b"/>
            <a:pathLst>
              <a:path w="908590" h="1029563">
                <a:moveTo>
                  <a:pt x="0" y="0"/>
                </a:moveTo>
                <a:lnTo>
                  <a:pt x="908590" y="0"/>
                </a:lnTo>
                <a:lnTo>
                  <a:pt x="908590" y="1029563"/>
                </a:lnTo>
                <a:lnTo>
                  <a:pt x="0" y="1029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8" name="TextBox 18"/>
          <p:cNvSpPr txBox="1"/>
          <p:nvPr/>
        </p:nvSpPr>
        <p:spPr>
          <a:xfrm>
            <a:off x="2968461" y="3373207"/>
            <a:ext cx="3816678" cy="1179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02. </a:t>
            </a:r>
          </a:p>
          <a:p>
            <a:pPr algn="ctr">
              <a:lnSpc>
                <a:spcPts val="2908"/>
              </a:lnSpc>
            </a:pPr>
            <a:endParaRPr lang="en-US" sz="2077" dirty="0">
              <a:solidFill>
                <a:srgbClr val="0E4159"/>
              </a:solidFill>
              <a:latin typeface="DejaVu Serif Bold"/>
            </a:endParaRPr>
          </a:p>
          <a:p>
            <a:pPr algn="ctr">
              <a:lnSpc>
                <a:spcPts val="2908"/>
              </a:lnSpc>
            </a:pPr>
            <a:r>
              <a:rPr lang="en-US" sz="4000" dirty="0">
                <a:solidFill>
                  <a:srgbClr val="0E4159"/>
                </a:solidFill>
                <a:latin typeface="DejaVu Serif Bold"/>
              </a:rPr>
              <a:t>LÝ THUYẾT</a:t>
            </a:r>
          </a:p>
        </p:txBody>
      </p:sp>
    </p:spTree>
    <p:extLst>
      <p:ext uri="{BB962C8B-B14F-4D97-AF65-F5344CB8AC3E}">
        <p14:creationId xmlns:p14="http://schemas.microsoft.com/office/powerpoint/2010/main" val="37258292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6151" y="1395137"/>
            <a:ext cx="6233160" cy="490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9"/>
              </a:lnSpc>
            </a:pPr>
            <a:r>
              <a:rPr lang="en-US" sz="4000" b="1" dirty="0">
                <a:solidFill>
                  <a:srgbClr val="0E41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PHẦN MỀM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6151" y="2446348"/>
            <a:ext cx="8366760" cy="438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77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dung:</a:t>
            </a:r>
            <a:endParaRPr lang="en-US" sz="1198" spc="11" dirty="0">
              <a:solidFill>
                <a:srgbClr val="0E4159"/>
              </a:solidFill>
              <a:latin typeface="Montserrat Light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338604" y="2478044"/>
            <a:ext cx="231700" cy="231700"/>
          </a:xfrm>
          <a:custGeom>
            <a:avLst/>
            <a:gdLst/>
            <a:ahLst/>
            <a:cxnLst/>
            <a:rect l="l" t="t" r="r" b="b"/>
            <a:pathLst>
              <a:path w="231700" h="231700">
                <a:moveTo>
                  <a:pt x="0" y="0"/>
                </a:moveTo>
                <a:lnTo>
                  <a:pt x="231700" y="0"/>
                </a:lnTo>
                <a:lnTo>
                  <a:pt x="231700" y="231701"/>
                </a:lnTo>
                <a:lnTo>
                  <a:pt x="0" y="2317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TextBox 10"/>
          <p:cNvSpPr txBox="1"/>
          <p:nvPr/>
        </p:nvSpPr>
        <p:spPr>
          <a:xfrm>
            <a:off x="6332045" y="2852389"/>
            <a:ext cx="1805255" cy="228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1"/>
              </a:lnSpc>
              <a:spcBef>
                <a:spcPct val="0"/>
              </a:spcBef>
            </a:pPr>
            <a:r>
              <a:rPr lang="en-US" sz="1336" spc="13">
                <a:solidFill>
                  <a:srgbClr val="ECF4F8"/>
                </a:solidFill>
                <a:latin typeface="Montserrat Light"/>
              </a:rPr>
              <a:t>Featured Point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50681" y="3226071"/>
            <a:ext cx="2367983" cy="40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8"/>
              </a:lnSpc>
            </a:pPr>
            <a:r>
              <a:rPr lang="en-US" sz="1198" spc="11">
                <a:solidFill>
                  <a:srgbClr val="ECF4F8"/>
                </a:solidFill>
                <a:latin typeface="Montserrat Light"/>
              </a:rPr>
              <a:t>Use of Company Database in</a:t>
            </a:r>
          </a:p>
          <a:p>
            <a:pPr algn="ctr">
              <a:lnSpc>
                <a:spcPts val="1678"/>
              </a:lnSpc>
              <a:spcBef>
                <a:spcPct val="0"/>
              </a:spcBef>
            </a:pPr>
            <a:r>
              <a:rPr lang="en-US" sz="1198" spc="11">
                <a:solidFill>
                  <a:srgbClr val="ECF4F8"/>
                </a:solidFill>
                <a:latin typeface="Montserrat Light"/>
              </a:rPr>
              <a:t>Making the Right Policy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70310" y="3846929"/>
            <a:ext cx="2077550" cy="1366634"/>
            <a:chOff x="0" y="0"/>
            <a:chExt cx="3513780" cy="231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513780" cy="2311400"/>
            </a:xfrm>
            <a:custGeom>
              <a:avLst/>
              <a:gdLst/>
              <a:ahLst/>
              <a:cxnLst/>
              <a:rect l="l" t="t" r="r" b="b"/>
              <a:pathLst>
                <a:path w="3513780" h="2311400">
                  <a:moveTo>
                    <a:pt x="320898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208980" y="2311400"/>
                  </a:lnTo>
                  <a:cubicBezTo>
                    <a:pt x="3377890" y="2311400"/>
                    <a:pt x="3513780" y="2175510"/>
                    <a:pt x="3513780" y="2006600"/>
                  </a:cubicBezTo>
                  <a:lnTo>
                    <a:pt x="3513780" y="304800"/>
                  </a:lnTo>
                  <a:cubicBezTo>
                    <a:pt x="3513780" y="135890"/>
                    <a:pt x="3377890" y="0"/>
                    <a:pt x="3208980" y="0"/>
                  </a:cubicBezTo>
                  <a:close/>
                </a:path>
              </a:pathLst>
            </a:custGeom>
            <a:solidFill>
              <a:srgbClr val="97BCC7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99883" y="3592306"/>
            <a:ext cx="407321" cy="364140"/>
            <a:chOff x="0" y="0"/>
            <a:chExt cx="261128" cy="2334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1127" cy="233444"/>
            </a:xfrm>
            <a:custGeom>
              <a:avLst/>
              <a:gdLst/>
              <a:ahLst/>
              <a:cxnLst/>
              <a:rect l="l" t="t" r="r" b="b"/>
              <a:pathLst>
                <a:path w="261127" h="233444">
                  <a:moveTo>
                    <a:pt x="0" y="0"/>
                  </a:moveTo>
                  <a:lnTo>
                    <a:pt x="261127" y="0"/>
                  </a:lnTo>
                  <a:lnTo>
                    <a:pt x="261127" y="233444"/>
                  </a:lnTo>
                  <a:lnTo>
                    <a:pt x="0" y="233444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70310" y="4442407"/>
            <a:ext cx="2080586" cy="20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"/>
              </a:lnSpc>
            </a:pPr>
            <a:r>
              <a:rPr lang="en-US" sz="1192" b="1" spc="11" dirty="0">
                <a:solidFill>
                  <a:srgbClr val="0E4159"/>
                </a:solidFill>
                <a:latin typeface="Montserrat Light"/>
              </a:rPr>
              <a:t>CỔNG THÔNG TIN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3964" y="3599320"/>
            <a:ext cx="519159" cy="30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sz="1767" spc="17">
                <a:solidFill>
                  <a:srgbClr val="ECF4F8"/>
                </a:solidFill>
                <a:latin typeface="Montserrat Classic"/>
              </a:rPr>
              <a:t>1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923661" y="3846929"/>
            <a:ext cx="2077550" cy="1366634"/>
            <a:chOff x="0" y="0"/>
            <a:chExt cx="3513780" cy="2311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13780" cy="2311400"/>
            </a:xfrm>
            <a:custGeom>
              <a:avLst/>
              <a:gdLst/>
              <a:ahLst/>
              <a:cxnLst/>
              <a:rect l="l" t="t" r="r" b="b"/>
              <a:pathLst>
                <a:path w="3513780" h="2311400">
                  <a:moveTo>
                    <a:pt x="320898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208980" y="2311400"/>
                  </a:lnTo>
                  <a:cubicBezTo>
                    <a:pt x="3377890" y="2311400"/>
                    <a:pt x="3513780" y="2175510"/>
                    <a:pt x="3513780" y="2006600"/>
                  </a:cubicBezTo>
                  <a:lnTo>
                    <a:pt x="3513780" y="304800"/>
                  </a:lnTo>
                  <a:cubicBezTo>
                    <a:pt x="3513780" y="135890"/>
                    <a:pt x="3377890" y="0"/>
                    <a:pt x="3208980" y="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02260" y="3592306"/>
            <a:ext cx="407321" cy="364140"/>
            <a:chOff x="0" y="0"/>
            <a:chExt cx="261128" cy="23344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61127" cy="233444"/>
            </a:xfrm>
            <a:custGeom>
              <a:avLst/>
              <a:gdLst/>
              <a:ahLst/>
              <a:cxnLst/>
              <a:rect l="l" t="t" r="r" b="b"/>
              <a:pathLst>
                <a:path w="261127" h="233444">
                  <a:moveTo>
                    <a:pt x="0" y="0"/>
                  </a:moveTo>
                  <a:lnTo>
                    <a:pt x="261127" y="0"/>
                  </a:lnTo>
                  <a:lnTo>
                    <a:pt x="261127" y="233444"/>
                  </a:lnTo>
                  <a:lnTo>
                    <a:pt x="0" y="233444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918682" y="4379035"/>
            <a:ext cx="2087508" cy="20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"/>
              </a:lnSpc>
            </a:pPr>
            <a:r>
              <a:rPr lang="en-US" sz="1192" b="1" spc="11" dirty="0">
                <a:solidFill>
                  <a:srgbClr val="ECF4F8"/>
                </a:solidFill>
                <a:latin typeface="Montserrat Light"/>
              </a:rPr>
              <a:t>QUẢN LÝ DANH MỤC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46341" y="3599320"/>
            <a:ext cx="519159" cy="30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sz="1767" spc="17">
                <a:solidFill>
                  <a:srgbClr val="0E4159"/>
                </a:solidFill>
                <a:latin typeface="Montserrat Classic"/>
              </a:rPr>
              <a:t>2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419888" y="3846929"/>
            <a:ext cx="2077550" cy="1366634"/>
            <a:chOff x="0" y="0"/>
            <a:chExt cx="3513780" cy="2311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13780" cy="2311400"/>
            </a:xfrm>
            <a:custGeom>
              <a:avLst/>
              <a:gdLst/>
              <a:ahLst/>
              <a:cxnLst/>
              <a:rect l="l" t="t" r="r" b="b"/>
              <a:pathLst>
                <a:path w="3513780" h="2311400">
                  <a:moveTo>
                    <a:pt x="320898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208980" y="2311400"/>
                  </a:lnTo>
                  <a:cubicBezTo>
                    <a:pt x="3377890" y="2311400"/>
                    <a:pt x="3513780" y="2175510"/>
                    <a:pt x="3513780" y="2006600"/>
                  </a:cubicBezTo>
                  <a:lnTo>
                    <a:pt x="3513780" y="304800"/>
                  </a:lnTo>
                  <a:cubicBezTo>
                    <a:pt x="3513780" y="135890"/>
                    <a:pt x="3377890" y="0"/>
                    <a:pt x="3208980" y="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636471" y="5402644"/>
            <a:ext cx="1778044" cy="20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"/>
              </a:lnSpc>
              <a:spcBef>
                <a:spcPct val="0"/>
              </a:spcBef>
            </a:pPr>
            <a:r>
              <a:rPr lang="en-US" sz="1192" spc="11" dirty="0">
                <a:solidFill>
                  <a:srgbClr val="ECF4F8"/>
                </a:solidFill>
                <a:latin typeface="Montserrat Light"/>
              </a:rPr>
              <a:t>QUẢN LÝ CHUNG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314403" y="3600145"/>
            <a:ext cx="407321" cy="364140"/>
            <a:chOff x="0" y="0"/>
            <a:chExt cx="261128" cy="23344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61127" cy="233444"/>
            </a:xfrm>
            <a:custGeom>
              <a:avLst/>
              <a:gdLst/>
              <a:ahLst/>
              <a:cxnLst/>
              <a:rect l="l" t="t" r="r" b="b"/>
              <a:pathLst>
                <a:path w="261127" h="233444">
                  <a:moveTo>
                    <a:pt x="0" y="0"/>
                  </a:moveTo>
                  <a:lnTo>
                    <a:pt x="261127" y="0"/>
                  </a:lnTo>
                  <a:lnTo>
                    <a:pt x="261127" y="233444"/>
                  </a:lnTo>
                  <a:lnTo>
                    <a:pt x="0" y="233444"/>
                  </a:lnTo>
                  <a:close/>
                </a:path>
              </a:pathLst>
            </a:custGeom>
            <a:solidFill>
              <a:srgbClr val="97BCC7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258485" y="3607159"/>
            <a:ext cx="519159" cy="30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sz="1767" spc="17">
                <a:solidFill>
                  <a:srgbClr val="0E4159"/>
                </a:solidFill>
                <a:latin typeface="Montserrat Classic"/>
              </a:rPr>
              <a:t>4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180935" y="3839090"/>
            <a:ext cx="2077550" cy="1366634"/>
            <a:chOff x="0" y="0"/>
            <a:chExt cx="3513780" cy="23114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513780" cy="2311400"/>
            </a:xfrm>
            <a:custGeom>
              <a:avLst/>
              <a:gdLst/>
              <a:ahLst/>
              <a:cxnLst/>
              <a:rect l="l" t="t" r="r" b="b"/>
              <a:pathLst>
                <a:path w="3513780" h="2311400">
                  <a:moveTo>
                    <a:pt x="320898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208980" y="2311400"/>
                  </a:lnTo>
                  <a:cubicBezTo>
                    <a:pt x="3377890" y="2311400"/>
                    <a:pt x="3513780" y="2175510"/>
                    <a:pt x="3513780" y="2006600"/>
                  </a:cubicBezTo>
                  <a:lnTo>
                    <a:pt x="3513780" y="304800"/>
                  </a:lnTo>
                  <a:cubicBezTo>
                    <a:pt x="3513780" y="135890"/>
                    <a:pt x="3377890" y="0"/>
                    <a:pt x="3208980" y="0"/>
                  </a:cubicBezTo>
                  <a:close/>
                </a:path>
              </a:pathLst>
            </a:custGeom>
            <a:solidFill>
              <a:srgbClr val="97BCC7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77274" y="3584467"/>
            <a:ext cx="407321" cy="364140"/>
            <a:chOff x="0" y="0"/>
            <a:chExt cx="261128" cy="23344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61127" cy="233444"/>
            </a:xfrm>
            <a:custGeom>
              <a:avLst/>
              <a:gdLst/>
              <a:ahLst/>
              <a:cxnLst/>
              <a:rect l="l" t="t" r="r" b="b"/>
              <a:pathLst>
                <a:path w="261127" h="233444">
                  <a:moveTo>
                    <a:pt x="0" y="0"/>
                  </a:moveTo>
                  <a:lnTo>
                    <a:pt x="261127" y="0"/>
                  </a:lnTo>
                  <a:lnTo>
                    <a:pt x="261127" y="233444"/>
                  </a:lnTo>
                  <a:lnTo>
                    <a:pt x="0" y="233444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436503" y="4417798"/>
            <a:ext cx="1657288" cy="20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69"/>
              </a:lnSpc>
              <a:spcBef>
                <a:spcPct val="0"/>
              </a:spcBef>
            </a:pPr>
            <a:r>
              <a:rPr lang="en-US" sz="1192" b="1" spc="11" dirty="0">
                <a:solidFill>
                  <a:srgbClr val="0E4159"/>
                </a:solidFill>
                <a:latin typeface="Montserrat Light"/>
              </a:rPr>
              <a:t>QUẢN LÝ  GÁC THI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921355" y="3591481"/>
            <a:ext cx="519159" cy="30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sz="1767" spc="17">
                <a:solidFill>
                  <a:srgbClr val="ECF4F8"/>
                </a:solidFill>
                <a:latin typeface="Montserrat Classic"/>
              </a:rPr>
              <a:t>3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DA0FB4EB-8603-DCD1-DAEA-B51EA0C79456}"/>
              </a:ext>
            </a:extLst>
          </p:cNvPr>
          <p:cNvSpPr txBox="1"/>
          <p:nvPr/>
        </p:nvSpPr>
        <p:spPr>
          <a:xfrm>
            <a:off x="7750515" y="4417798"/>
            <a:ext cx="1526012" cy="201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69"/>
              </a:lnSpc>
              <a:spcBef>
                <a:spcPct val="0"/>
              </a:spcBef>
            </a:pPr>
            <a:r>
              <a:rPr lang="en-US" sz="1192" b="1" spc="11" dirty="0">
                <a:solidFill>
                  <a:schemeClr val="bg1"/>
                </a:solidFill>
                <a:latin typeface="Montserrat Light"/>
              </a:rPr>
              <a:t>QUẢN LÝ CHUNG</a:t>
            </a:r>
          </a:p>
        </p:txBody>
      </p:sp>
      <p:sp>
        <p:nvSpPr>
          <p:cNvPr id="40" name="Freeform 40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1" name="Freeform 41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A70289BE-180D-991E-9063-03F2F6F7CBD4}"/>
              </a:ext>
            </a:extLst>
          </p:cNvPr>
          <p:cNvSpPr txBox="1"/>
          <p:nvPr/>
        </p:nvSpPr>
        <p:spPr>
          <a:xfrm>
            <a:off x="480552" y="777043"/>
            <a:ext cx="2221708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Lý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48000" y="1259664"/>
            <a:ext cx="6233160" cy="490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9"/>
              </a:lnSpc>
            </a:pPr>
            <a:r>
              <a:rPr lang="en-US" sz="4000" b="1" dirty="0">
                <a:solidFill>
                  <a:srgbClr val="0E41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SƠ ĐỒ QUAN HỆ</a:t>
            </a:r>
          </a:p>
        </p:txBody>
      </p:sp>
      <p:sp>
        <p:nvSpPr>
          <p:cNvPr id="9" name="Freeform 9"/>
          <p:cNvSpPr/>
          <p:nvPr/>
        </p:nvSpPr>
        <p:spPr>
          <a:xfrm>
            <a:off x="8338604" y="2478044"/>
            <a:ext cx="231700" cy="231700"/>
          </a:xfrm>
          <a:custGeom>
            <a:avLst/>
            <a:gdLst/>
            <a:ahLst/>
            <a:cxnLst/>
            <a:rect l="l" t="t" r="r" b="b"/>
            <a:pathLst>
              <a:path w="231700" h="231700">
                <a:moveTo>
                  <a:pt x="0" y="0"/>
                </a:moveTo>
                <a:lnTo>
                  <a:pt x="231700" y="0"/>
                </a:lnTo>
                <a:lnTo>
                  <a:pt x="231700" y="231701"/>
                </a:lnTo>
                <a:lnTo>
                  <a:pt x="0" y="2317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2" name="Group 12"/>
          <p:cNvGrpSpPr/>
          <p:nvPr/>
        </p:nvGrpSpPr>
        <p:grpSpPr>
          <a:xfrm>
            <a:off x="884360" y="1912554"/>
            <a:ext cx="8107240" cy="4634903"/>
            <a:chOff x="0" y="0"/>
            <a:chExt cx="3513780" cy="231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513780" cy="2311400"/>
            </a:xfrm>
            <a:custGeom>
              <a:avLst/>
              <a:gdLst/>
              <a:ahLst/>
              <a:cxnLst/>
              <a:rect l="l" t="t" r="r" b="b"/>
              <a:pathLst>
                <a:path w="3513780" h="2311400">
                  <a:moveTo>
                    <a:pt x="320898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208980" y="2311400"/>
                  </a:lnTo>
                  <a:cubicBezTo>
                    <a:pt x="3377890" y="2311400"/>
                    <a:pt x="3513780" y="2175510"/>
                    <a:pt x="3513780" y="2006600"/>
                  </a:cubicBezTo>
                  <a:lnTo>
                    <a:pt x="3513780" y="304800"/>
                  </a:lnTo>
                  <a:cubicBezTo>
                    <a:pt x="3513780" y="135890"/>
                    <a:pt x="3377890" y="0"/>
                    <a:pt x="3208980" y="0"/>
                  </a:cubicBezTo>
                  <a:close/>
                </a:path>
              </a:pathLst>
            </a:custGeom>
            <a:solidFill>
              <a:srgbClr val="97BCC7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0" name="Freeform 40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1" name="Freeform 41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5B625-48ED-7BF3-743F-13B08F147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3296" y="2099627"/>
            <a:ext cx="7514592" cy="419596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4FF7BA35-F93D-407D-B01D-A598A37E3D95}"/>
              </a:ext>
            </a:extLst>
          </p:cNvPr>
          <p:cNvSpPr txBox="1"/>
          <p:nvPr/>
        </p:nvSpPr>
        <p:spPr>
          <a:xfrm>
            <a:off x="731520" y="655615"/>
            <a:ext cx="2221708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Lý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903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978622">
            <a:off x="4871250" y="-432269"/>
            <a:ext cx="7740366" cy="10175799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0E4159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2987929">
            <a:off x="21992" y="5482045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1" y="0"/>
                </a:lnTo>
                <a:lnTo>
                  <a:pt x="1085111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2968461" y="2036792"/>
            <a:ext cx="3816677" cy="2701053"/>
          </a:xfrm>
          <a:custGeom>
            <a:avLst/>
            <a:gdLst/>
            <a:ahLst/>
            <a:cxnLst/>
            <a:rect l="l" t="t" r="r" b="b"/>
            <a:pathLst>
              <a:path w="4167979" h="3763905">
                <a:moveTo>
                  <a:pt x="3863179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3459105"/>
                </a:lnTo>
                <a:cubicBezTo>
                  <a:pt x="0" y="3628015"/>
                  <a:pt x="135890" y="3763905"/>
                  <a:pt x="304800" y="3763905"/>
                </a:cubicBezTo>
                <a:lnTo>
                  <a:pt x="3863179" y="3763905"/>
                </a:lnTo>
                <a:cubicBezTo>
                  <a:pt x="4032089" y="3763905"/>
                  <a:pt x="4167979" y="3628015"/>
                  <a:pt x="4167979" y="3459105"/>
                </a:cubicBezTo>
                <a:lnTo>
                  <a:pt x="4167979" y="304800"/>
                </a:lnTo>
                <a:cubicBezTo>
                  <a:pt x="4167979" y="135890"/>
                  <a:pt x="4032089" y="0"/>
                  <a:pt x="3863179" y="0"/>
                </a:cubicBezTo>
                <a:close/>
              </a:path>
            </a:pathLst>
          </a:custGeom>
          <a:solidFill>
            <a:srgbClr val="B2D8E3"/>
          </a:solidFill>
        </p:spPr>
        <p:txBody>
          <a:bodyPr/>
          <a:lstStyle/>
          <a:p>
            <a:endParaRPr lang="vi-VN" dirty="0"/>
          </a:p>
        </p:txBody>
      </p:sp>
      <p:sp>
        <p:nvSpPr>
          <p:cNvPr id="18" name="TextBox 18"/>
          <p:cNvSpPr txBox="1"/>
          <p:nvPr/>
        </p:nvSpPr>
        <p:spPr>
          <a:xfrm>
            <a:off x="2968461" y="3373207"/>
            <a:ext cx="3816678" cy="1179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8"/>
              </a:lnSpc>
            </a:pPr>
            <a:r>
              <a:rPr lang="en-US" sz="2077" dirty="0">
                <a:solidFill>
                  <a:srgbClr val="0E4159"/>
                </a:solidFill>
                <a:latin typeface="DejaVu Serif Bold"/>
              </a:rPr>
              <a:t>03. </a:t>
            </a:r>
          </a:p>
          <a:p>
            <a:pPr algn="ctr">
              <a:lnSpc>
                <a:spcPts val="2908"/>
              </a:lnSpc>
            </a:pPr>
            <a:endParaRPr lang="en-US" sz="2077" dirty="0">
              <a:solidFill>
                <a:srgbClr val="0E4159"/>
              </a:solidFill>
              <a:latin typeface="DejaVu Serif Bold"/>
            </a:endParaRPr>
          </a:p>
          <a:p>
            <a:pPr algn="ctr">
              <a:lnSpc>
                <a:spcPts val="2908"/>
              </a:lnSpc>
            </a:pPr>
            <a:r>
              <a:rPr lang="en-US" sz="4000" dirty="0">
                <a:solidFill>
                  <a:srgbClr val="0E4159"/>
                </a:solidFill>
                <a:latin typeface="DejaVu Serif Bold"/>
              </a:rPr>
              <a:t>CÔNG NGHỆ</a:t>
            </a:r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9CD81C23-1173-1E66-2462-02609BFABAFF}"/>
              </a:ext>
            </a:extLst>
          </p:cNvPr>
          <p:cNvSpPr/>
          <p:nvPr/>
        </p:nvSpPr>
        <p:spPr>
          <a:xfrm>
            <a:off x="4343400" y="2168405"/>
            <a:ext cx="940398" cy="1019717"/>
          </a:xfrm>
          <a:custGeom>
            <a:avLst/>
            <a:gdLst/>
            <a:ahLst/>
            <a:cxnLst/>
            <a:rect l="l" t="t" r="r" b="b"/>
            <a:pathLst>
              <a:path w="1085331" h="1028351">
                <a:moveTo>
                  <a:pt x="0" y="0"/>
                </a:moveTo>
                <a:lnTo>
                  <a:pt x="1085331" y="0"/>
                </a:lnTo>
                <a:lnTo>
                  <a:pt x="1085331" y="1028351"/>
                </a:lnTo>
                <a:lnTo>
                  <a:pt x="0" y="10283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67575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48214" y="1217677"/>
            <a:ext cx="6386161" cy="481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1"/>
              </a:lnSpc>
            </a:pPr>
            <a:r>
              <a:rPr lang="en-US" sz="4000" b="1" dirty="0">
                <a:solidFill>
                  <a:srgbClr val="53666D"/>
                </a:solidFill>
                <a:latin typeface="Abadi" panose="020B0604020104020204" pitchFamily="34" charset="0"/>
              </a:rPr>
              <a:t>GIẢI PHÁP CÔNG NGHỆ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9054" y="3679785"/>
            <a:ext cx="1675090" cy="24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46"/>
              </a:lnSpc>
              <a:spcBef>
                <a:spcPct val="0"/>
              </a:spcBef>
            </a:pPr>
            <a:r>
              <a:rPr lang="en-US" sz="1390" spc="13" dirty="0">
                <a:solidFill>
                  <a:srgbClr val="ECF4F8"/>
                </a:solidFill>
                <a:latin typeface="Montserrat Classic"/>
              </a:rPr>
              <a:t>$998 – $1.289</a:t>
            </a:r>
          </a:p>
        </p:txBody>
      </p:sp>
      <p:sp>
        <p:nvSpPr>
          <p:cNvPr id="19" name="Freeform 19"/>
          <p:cNvSpPr/>
          <p:nvPr/>
        </p:nvSpPr>
        <p:spPr>
          <a:xfrm flipH="1">
            <a:off x="7883272" y="398563"/>
            <a:ext cx="1638229" cy="1638229"/>
          </a:xfrm>
          <a:custGeom>
            <a:avLst/>
            <a:gdLst/>
            <a:ahLst/>
            <a:cxnLst/>
            <a:rect l="l" t="t" r="r" b="b"/>
            <a:pathLst>
              <a:path w="1638229" h="1638229">
                <a:moveTo>
                  <a:pt x="1638229" y="0"/>
                </a:moveTo>
                <a:lnTo>
                  <a:pt x="0" y="0"/>
                </a:lnTo>
                <a:lnTo>
                  <a:pt x="0" y="1638229"/>
                </a:lnTo>
                <a:lnTo>
                  <a:pt x="1638229" y="1638229"/>
                </a:lnTo>
                <a:lnTo>
                  <a:pt x="1638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20" name="Freeform 20"/>
          <p:cNvSpPr/>
          <p:nvPr/>
        </p:nvSpPr>
        <p:spPr>
          <a:xfrm rot="2987929">
            <a:off x="188965" y="5595534"/>
            <a:ext cx="1085111" cy="2203271"/>
          </a:xfrm>
          <a:custGeom>
            <a:avLst/>
            <a:gdLst/>
            <a:ahLst/>
            <a:cxnLst/>
            <a:rect l="l" t="t" r="r" b="b"/>
            <a:pathLst>
              <a:path w="1085111" h="2203271">
                <a:moveTo>
                  <a:pt x="0" y="0"/>
                </a:moveTo>
                <a:lnTo>
                  <a:pt x="1085110" y="0"/>
                </a:lnTo>
                <a:lnTo>
                  <a:pt x="1085110" y="2203270"/>
                </a:lnTo>
                <a:lnTo>
                  <a:pt x="0" y="220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1028" name="Picture 4" descr="Hành trình đếm sao - 1. Hệ quản trị cơ sở dữ liệu SQL Server - QUẢN TRỊ CƠ  SỞ DỮ LIỆU">
            <a:extLst>
              <a:ext uri="{FF2B5EF4-FFF2-40B4-BE49-F238E27FC236}">
                <a16:creationId xmlns:a16="http://schemas.microsoft.com/office/drawing/2014/main" id="{4CBA0263-20B1-D6ED-2E3C-6A286163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6577"/>
            <a:ext cx="2238375" cy="18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JS là gì? Những website tiêu biểu ứng dụng React.js - Fptshop.com.vn">
            <a:extLst>
              <a:ext uri="{FF2B5EF4-FFF2-40B4-BE49-F238E27FC236}">
                <a16:creationId xmlns:a16="http://schemas.microsoft.com/office/drawing/2014/main" id="{A1678D98-7087-6236-1858-EEC1846B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64929"/>
            <a:ext cx="3559126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8">
            <a:extLst>
              <a:ext uri="{FF2B5EF4-FFF2-40B4-BE49-F238E27FC236}">
                <a16:creationId xmlns:a16="http://schemas.microsoft.com/office/drawing/2014/main" id="{DB111B5E-4B8E-A8C7-48BA-D44122E49186}"/>
              </a:ext>
            </a:extLst>
          </p:cNvPr>
          <p:cNvSpPr txBox="1"/>
          <p:nvPr/>
        </p:nvSpPr>
        <p:spPr>
          <a:xfrm>
            <a:off x="1317673" y="685800"/>
            <a:ext cx="2339927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2400" b="1" spc="15" dirty="0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03.Công </a:t>
            </a:r>
            <a:r>
              <a:rPr lang="en-US" sz="2400" b="1" spc="15" dirty="0" err="1">
                <a:solidFill>
                  <a:srgbClr val="53666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endParaRPr lang="en-US" sz="2400" b="1" spc="15" dirty="0">
              <a:solidFill>
                <a:srgbClr val="53666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D1EC0-27D3-4BD4-B4A0-D4E7CE3812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833292"/>
            <a:ext cx="3810000" cy="214788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1030</Words>
  <Application>Microsoft Office PowerPoint</Application>
  <PresentationFormat>Custom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Courier New</vt:lpstr>
      <vt:lpstr>Tahoma</vt:lpstr>
      <vt:lpstr>Arimo</vt:lpstr>
      <vt:lpstr>Montserrat Classic Bold</vt:lpstr>
      <vt:lpstr>Montserrat Classic</vt:lpstr>
      <vt:lpstr>DejaVu Serif Bold</vt:lpstr>
      <vt:lpstr>Calibri</vt:lpstr>
      <vt:lpstr>Montserrat Light Bold</vt:lpstr>
      <vt:lpstr>Aptos</vt:lpstr>
      <vt:lpstr>Arial</vt:lpstr>
      <vt:lpstr>Montserrat Light</vt:lpstr>
      <vt:lpstr>Abadi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ExamManagement</dc:title>
  <cp:lastModifiedBy>Trang Nguyễn</cp:lastModifiedBy>
  <cp:revision>4</cp:revision>
  <dcterms:created xsi:type="dcterms:W3CDTF">2006-08-16T00:00:00Z</dcterms:created>
  <dcterms:modified xsi:type="dcterms:W3CDTF">2024-04-21T23:44:47Z</dcterms:modified>
  <dc:identifier>DAGC0ba8Upg</dc:identifier>
</cp:coreProperties>
</file>