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59" r:id="rId3"/>
    <p:sldId id="263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A52D2-CCC0-42F8-A28E-57E28ACCD98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D5C3-87AD-4985-AFEF-2A4562EE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F1130-F251-4AAE-AD38-F3640AC114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57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3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4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61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3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72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38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8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DCC57-33A9-4430-85E3-57AB719AE37F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17B9-6340-4A51-B098-17E61E30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8424936" cy="2171327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effectLst/>
              </a:rPr>
              <a:t>МАТЕМАТИЧЕСКОЕ И ПРОГРАММНОЕ ОБЕСПЕЧЕНИЕ РАСПОЗНАВАНИЯ СИМВОЛОВ БАШКИРСКОГО АЛФАВИТА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496944" cy="3175248"/>
          </a:xfrm>
        </p:spPr>
        <p:txBody>
          <a:bodyPr>
            <a:normAutofit/>
          </a:bodyPr>
          <a:lstStyle/>
          <a:p>
            <a:pPr algn="r" hangingPunct="0">
              <a:defRPr/>
            </a:pPr>
            <a:r>
              <a:rPr lang="ru-RU" i="1" dirty="0" smtClean="0"/>
              <a:t>Автор</a:t>
            </a:r>
            <a:r>
              <a:rPr lang="ru-RU" i="1" dirty="0"/>
              <a:t>: </a:t>
            </a:r>
            <a:r>
              <a:rPr lang="ru-RU" i="1" dirty="0" err="1"/>
              <a:t>Блинова</a:t>
            </a:r>
            <a:r>
              <a:rPr lang="ru-RU" i="1" dirty="0"/>
              <a:t> Т.А. </a:t>
            </a:r>
            <a:endParaRPr lang="ru-RU" dirty="0"/>
          </a:p>
          <a:p>
            <a:pPr algn="r" hangingPunct="0">
              <a:defRPr/>
            </a:pPr>
            <a:r>
              <a:rPr lang="ru-RU" dirty="0"/>
              <a:t>Научный руководитель: к-т </a:t>
            </a:r>
            <a:r>
              <a:rPr lang="ru-RU" dirty="0" err="1"/>
              <a:t>техн</a:t>
            </a:r>
            <a:r>
              <a:rPr lang="ru-RU" dirty="0"/>
              <a:t>. наук, доцент </a:t>
            </a:r>
            <a:endParaRPr lang="ru-RU" dirty="0" smtClean="0"/>
          </a:p>
          <a:p>
            <a:pPr algn="r" hangingPunct="0">
              <a:defRPr/>
            </a:pPr>
            <a:r>
              <a:rPr lang="ru-RU" i="1" dirty="0" smtClean="0"/>
              <a:t>Ю</a:t>
            </a:r>
            <a:r>
              <a:rPr lang="ru-RU" i="1" dirty="0"/>
              <a:t>. В. Орехов</a:t>
            </a:r>
            <a:endParaRPr lang="ru-RU" dirty="0"/>
          </a:p>
          <a:p>
            <a:pPr algn="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5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Методы морфологической обработки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0" y="2060848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Выбранные методы морфологической обработки изображения:</a:t>
            </a:r>
          </a:p>
          <a:p>
            <a:r>
              <a:rPr lang="ru-RU" sz="1600" dirty="0" err="1" smtClean="0"/>
              <a:t>скелетизация</a:t>
            </a:r>
            <a:r>
              <a:rPr lang="ru-RU" sz="1600" dirty="0" smtClean="0"/>
              <a:t> изображений с применением шаблонов;</a:t>
            </a:r>
          </a:p>
          <a:p>
            <a:r>
              <a:rPr lang="ru-RU" sz="1600" dirty="0" smtClean="0"/>
              <a:t>нахождение концевых точек с помощью шаблонов;</a:t>
            </a:r>
          </a:p>
          <a:p>
            <a:r>
              <a:rPr lang="ru-RU" sz="1600" dirty="0" smtClean="0"/>
              <a:t>нахождение точек ветвления с помощью шаблонов;</a:t>
            </a:r>
          </a:p>
          <a:p>
            <a:r>
              <a:rPr lang="ru-RU" sz="1600" dirty="0" smtClean="0"/>
              <a:t>нахождение процента заполнения; 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0294"/>
              </p:ext>
            </p:extLst>
          </p:nvPr>
        </p:nvGraphicFramePr>
        <p:xfrm>
          <a:off x="184129" y="2708920"/>
          <a:ext cx="4355976" cy="279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3886040" imgH="2493034" progId="Visio.Drawing.11">
                  <p:embed/>
                </p:oleObj>
              </mc:Choice>
              <mc:Fallback>
                <p:oleObj name="Visio" r:id="rId3" imgW="3886040" imgH="24930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29" y="2708920"/>
                        <a:ext cx="4355976" cy="279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37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74846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 </a:t>
            </a:r>
            <a:r>
              <a:rPr lang="ru-RU" dirty="0" err="1" smtClean="0"/>
              <a:t>скелетизации</a:t>
            </a:r>
            <a:r>
              <a:rPr lang="ru-RU" dirty="0" smtClean="0"/>
              <a:t>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4176464" cy="60486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u="sng" dirty="0" smtClean="0"/>
              <a:t>Алгоритм </a:t>
            </a:r>
            <a:r>
              <a:rPr lang="ru-RU" u="sng" dirty="0" err="1" smtClean="0"/>
              <a:t>скелетизаци</a:t>
            </a:r>
            <a:r>
              <a:rPr lang="ru-RU" u="sng" dirty="0" smtClean="0"/>
              <a:t> изображения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1)Для каждого пикселя представленного изображения</a:t>
            </a:r>
          </a:p>
          <a:p>
            <a:pPr marL="0" indent="0">
              <a:buNone/>
            </a:pPr>
            <a:r>
              <a:rPr lang="ru-RU" dirty="0" smtClean="0"/>
              <a:t>     Если цвет текущего пикселя – черный</a:t>
            </a:r>
          </a:p>
          <a:p>
            <a:pPr marL="0" indent="0">
              <a:buNone/>
            </a:pPr>
            <a:r>
              <a:rPr lang="ru-RU" dirty="0" smtClean="0"/>
              <a:t>          Накладываем по очереди шаблоны для удаления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крайних левых точек</a:t>
            </a:r>
          </a:p>
          <a:p>
            <a:pPr marL="0" indent="0">
              <a:buNone/>
            </a:pPr>
            <a:r>
              <a:rPr lang="ru-RU" dirty="0" smtClean="0"/>
              <a:t>          Если один из шаблонов подошел</a:t>
            </a:r>
          </a:p>
          <a:p>
            <a:pPr marL="0" indent="0">
              <a:buNone/>
            </a:pPr>
            <a:r>
              <a:rPr lang="ru-RU" dirty="0" smtClean="0"/>
              <a:t>               цвет пикселя – белый </a:t>
            </a:r>
          </a:p>
          <a:p>
            <a:pPr marL="0" indent="0">
              <a:buNone/>
            </a:pPr>
            <a:r>
              <a:rPr lang="ru-RU" dirty="0" smtClean="0"/>
              <a:t>2)Для каждого пикселя изображения полученного на </a:t>
            </a:r>
          </a:p>
          <a:p>
            <a:pPr marL="0" indent="0">
              <a:buNone/>
            </a:pPr>
            <a:r>
              <a:rPr lang="ru-RU" dirty="0" smtClean="0"/>
              <a:t>предыдущем шаге</a:t>
            </a:r>
          </a:p>
          <a:p>
            <a:pPr marL="0" indent="0">
              <a:buNone/>
            </a:pPr>
            <a:r>
              <a:rPr lang="ru-RU" dirty="0" smtClean="0"/>
              <a:t>     Если цвет текущего пикселя – черный</a:t>
            </a:r>
          </a:p>
          <a:p>
            <a:pPr marL="0" indent="0">
              <a:buNone/>
            </a:pPr>
            <a:r>
              <a:rPr lang="ru-RU" dirty="0" smtClean="0"/>
              <a:t>          Накладываем по очереди шаблоны для удаления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крайних правых точек</a:t>
            </a:r>
          </a:p>
          <a:p>
            <a:pPr marL="0" indent="0">
              <a:buNone/>
            </a:pPr>
            <a:r>
              <a:rPr lang="ru-RU" dirty="0" smtClean="0"/>
              <a:t>          Если один из шаблонов подошел</a:t>
            </a:r>
          </a:p>
          <a:p>
            <a:pPr marL="0" indent="0">
              <a:buNone/>
            </a:pPr>
            <a:r>
              <a:rPr lang="ru-RU" dirty="0" smtClean="0"/>
              <a:t>               цвет пикселя – белый </a:t>
            </a:r>
          </a:p>
          <a:p>
            <a:pPr marL="0" indent="0">
              <a:buNone/>
            </a:pPr>
            <a:r>
              <a:rPr lang="ru-RU" dirty="0" smtClean="0"/>
              <a:t>3)Для каждого пикселя изображения полученного на </a:t>
            </a:r>
          </a:p>
          <a:p>
            <a:pPr marL="0" indent="0">
              <a:buNone/>
            </a:pPr>
            <a:r>
              <a:rPr lang="ru-RU" dirty="0" smtClean="0"/>
              <a:t>предыдущем шаге</a:t>
            </a:r>
          </a:p>
          <a:p>
            <a:pPr marL="0" indent="0">
              <a:buNone/>
            </a:pPr>
            <a:r>
              <a:rPr lang="ru-RU" dirty="0" smtClean="0"/>
              <a:t>     Если цвет текущего пикселя – черный</a:t>
            </a:r>
          </a:p>
          <a:p>
            <a:pPr marL="0" indent="0">
              <a:buNone/>
            </a:pPr>
            <a:r>
              <a:rPr lang="ru-RU" dirty="0" smtClean="0"/>
              <a:t>          Накладываем по очереди шаблоны для удаления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крайних верхних точек</a:t>
            </a:r>
          </a:p>
          <a:p>
            <a:pPr marL="0" indent="0">
              <a:buNone/>
            </a:pPr>
            <a:r>
              <a:rPr lang="ru-RU" dirty="0" smtClean="0"/>
              <a:t>          Если один из шаблонов подошел</a:t>
            </a:r>
          </a:p>
          <a:p>
            <a:pPr marL="0" indent="0">
              <a:buNone/>
            </a:pPr>
            <a:r>
              <a:rPr lang="ru-RU" dirty="0" smtClean="0"/>
              <a:t>               цвет пикселя – белый </a:t>
            </a:r>
          </a:p>
          <a:p>
            <a:pPr marL="0" indent="0">
              <a:buNone/>
            </a:pPr>
            <a:r>
              <a:rPr lang="ru-RU" dirty="0" smtClean="0"/>
              <a:t>4)Для каждого пикселя изображения полученного на </a:t>
            </a:r>
          </a:p>
          <a:p>
            <a:pPr marL="0" indent="0">
              <a:buNone/>
            </a:pPr>
            <a:r>
              <a:rPr lang="ru-RU" dirty="0" smtClean="0"/>
              <a:t>предыдущем шаге</a:t>
            </a:r>
          </a:p>
          <a:p>
            <a:pPr marL="0" indent="0">
              <a:buNone/>
            </a:pPr>
            <a:r>
              <a:rPr lang="ru-RU" dirty="0" smtClean="0"/>
              <a:t>     Если цвет текущего пикселя – черный</a:t>
            </a:r>
          </a:p>
          <a:p>
            <a:pPr marL="0" indent="0">
              <a:buNone/>
            </a:pPr>
            <a:r>
              <a:rPr lang="ru-RU" dirty="0" smtClean="0"/>
              <a:t>          Накладываем по очереди шаблоны для удаления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крайних нижних точек</a:t>
            </a:r>
          </a:p>
          <a:p>
            <a:pPr marL="0" indent="0">
              <a:buNone/>
            </a:pPr>
            <a:r>
              <a:rPr lang="ru-RU" dirty="0" smtClean="0"/>
              <a:t>          Если один из шаблонов подошел</a:t>
            </a:r>
          </a:p>
          <a:p>
            <a:pPr marL="0" indent="0">
              <a:buNone/>
            </a:pPr>
            <a:r>
              <a:rPr lang="ru-RU" dirty="0" smtClean="0"/>
              <a:t>               цвет пикселя – белый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34378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Результат</a:t>
            </a:r>
            <a:r>
              <a:rPr lang="en-US" sz="1600" dirty="0" smtClean="0"/>
              <a:t> </a:t>
            </a:r>
            <a:r>
              <a:rPr lang="ru-RU" sz="1600" dirty="0" smtClean="0"/>
              <a:t>работы алгоритма:</a:t>
            </a:r>
            <a:r>
              <a:rPr lang="en-US" sz="1600" dirty="0" smtClean="0"/>
              <a:t>  </a:t>
            </a:r>
            <a:endParaRPr lang="ru-RU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4587325" cy="16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9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Алгоритмы для выделения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u="sng" dirty="0" smtClean="0"/>
              <a:t>Алгоритм нахождения </a:t>
            </a:r>
            <a:r>
              <a:rPr lang="ru-RU" u="sng" dirty="0"/>
              <a:t>концевых точек с помощью </a:t>
            </a:r>
            <a:r>
              <a:rPr lang="ru-RU" u="sng" dirty="0" smtClean="0"/>
              <a:t>шаблонов:</a:t>
            </a:r>
            <a:endParaRPr lang="ru-RU" u="sng" dirty="0"/>
          </a:p>
          <a:p>
            <a:pPr marL="0" indent="0">
              <a:buNone/>
            </a:pPr>
            <a:r>
              <a:rPr lang="ru-RU" dirty="0"/>
              <a:t>Для каждого пикселя изображения </a:t>
            </a:r>
          </a:p>
          <a:p>
            <a:pPr marL="0" indent="0">
              <a:buNone/>
            </a:pPr>
            <a:r>
              <a:rPr lang="ru-RU" dirty="0" smtClean="0"/>
              <a:t>     Если </a:t>
            </a:r>
            <a:r>
              <a:rPr lang="ru-RU" dirty="0"/>
              <a:t>цвет текущего пикселя – черный</a:t>
            </a:r>
          </a:p>
          <a:p>
            <a:pPr marL="0" indent="0">
              <a:buNone/>
            </a:pPr>
            <a:r>
              <a:rPr lang="ru-RU" dirty="0" smtClean="0"/>
              <a:t>          Накладываем </a:t>
            </a:r>
            <a:r>
              <a:rPr lang="ru-RU" dirty="0"/>
              <a:t>по очереди шаблоны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для </a:t>
            </a:r>
            <a:r>
              <a:rPr lang="ru-RU" dirty="0"/>
              <a:t>нахождения концевых точек</a:t>
            </a:r>
          </a:p>
          <a:p>
            <a:pPr marL="0" indent="0">
              <a:buNone/>
            </a:pPr>
            <a:r>
              <a:rPr lang="ru-RU" dirty="0" smtClean="0"/>
              <a:t>               Если </a:t>
            </a:r>
            <a:r>
              <a:rPr lang="ru-RU" dirty="0"/>
              <a:t>один из шаблонов подошел,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то количество концевых точек </a:t>
            </a:r>
            <a:r>
              <a:rPr lang="ru-RU" dirty="0"/>
              <a:t>+ 1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 smtClean="0"/>
              <a:t>Алгоритм </a:t>
            </a:r>
            <a:r>
              <a:rPr lang="ru-RU" u="sng" dirty="0" smtClean="0"/>
              <a:t>нахождения </a:t>
            </a:r>
            <a:r>
              <a:rPr lang="ru-RU" u="sng" dirty="0"/>
              <a:t>точек ветвления с помощью </a:t>
            </a:r>
            <a:r>
              <a:rPr lang="ru-RU" u="sng" dirty="0" smtClean="0"/>
              <a:t>шаблонов:</a:t>
            </a:r>
            <a:endParaRPr lang="ru-RU" u="sng" dirty="0"/>
          </a:p>
          <a:p>
            <a:pPr marL="0" indent="0">
              <a:buNone/>
            </a:pPr>
            <a:r>
              <a:rPr lang="ru-RU" dirty="0"/>
              <a:t>Для каждого пикселя изображения </a:t>
            </a:r>
          </a:p>
          <a:p>
            <a:pPr marL="0" indent="0">
              <a:buNone/>
            </a:pPr>
            <a:r>
              <a:rPr lang="ru-RU" dirty="0" smtClean="0"/>
              <a:t>     Если </a:t>
            </a:r>
            <a:r>
              <a:rPr lang="ru-RU" dirty="0"/>
              <a:t>цвет текущего пикселя – черный</a:t>
            </a:r>
          </a:p>
          <a:p>
            <a:pPr marL="0" indent="0">
              <a:buNone/>
            </a:pPr>
            <a:r>
              <a:rPr lang="ru-RU" dirty="0" smtClean="0"/>
              <a:t>          Накладываем </a:t>
            </a:r>
            <a:r>
              <a:rPr lang="ru-RU" dirty="0"/>
              <a:t>по очереди шаблоны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для </a:t>
            </a:r>
            <a:r>
              <a:rPr lang="ru-RU" dirty="0"/>
              <a:t>нахождения точек ветвления</a:t>
            </a:r>
          </a:p>
          <a:p>
            <a:pPr marL="0" indent="0">
              <a:buNone/>
            </a:pPr>
            <a:r>
              <a:rPr lang="ru-RU" dirty="0" smtClean="0"/>
              <a:t>               Если </a:t>
            </a:r>
            <a:r>
              <a:rPr lang="ru-RU" dirty="0"/>
              <a:t>один из шаблонов подошел,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то количество точек ветвления </a:t>
            </a:r>
            <a:r>
              <a:rPr lang="ru-RU" dirty="0"/>
              <a:t>+ 1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556792"/>
            <a:ext cx="457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Алгоритм нахождения процента заполнения:</a:t>
            </a:r>
            <a:endParaRPr lang="ru-RU" sz="1600" u="sng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51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/>
          <a:lstStyle/>
          <a:p>
            <a:pPr algn="l"/>
            <a:r>
              <a:rPr lang="ru-RU" sz="4400" dirty="0" smtClean="0"/>
              <a:t>Структура программы</a:t>
            </a:r>
            <a:endParaRPr lang="ru-RU" sz="4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310377" cy="530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Интерфейс программы</a:t>
            </a:r>
            <a:endParaRPr lang="ru-RU" sz="4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098948" cy="407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1480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 smtClean="0"/>
              <a:t>Примеры работы программы</a:t>
            </a:r>
            <a:endParaRPr lang="ru-RU" sz="4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4663456" cy="26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84984"/>
            <a:ext cx="4663455" cy="26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65912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Правильно распознанный символ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67943" y="5963384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Неправильно распознанный символ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2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Результаты работы программы</a:t>
            </a:r>
            <a:endParaRPr lang="ru-RU" sz="4400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61468"/>
              </p:ext>
            </p:extLst>
          </p:nvPr>
        </p:nvGraphicFramePr>
        <p:xfrm>
          <a:off x="1043608" y="1700809"/>
          <a:ext cx="2304256" cy="428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</a:tblGrid>
              <a:tr h="6844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буква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% распознавания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Б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Д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Ё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Ж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З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Ҙ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1939"/>
              </p:ext>
            </p:extLst>
          </p:nvPr>
        </p:nvGraphicFramePr>
        <p:xfrm>
          <a:off x="3491880" y="1700808"/>
          <a:ext cx="2304256" cy="428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</a:tblGrid>
              <a:tr h="6844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буква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% распознавания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Ҡ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Ң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Ө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Р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Ҫ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Т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У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43526"/>
              </p:ext>
            </p:extLst>
          </p:nvPr>
        </p:nvGraphicFramePr>
        <p:xfrm>
          <a:off x="5940152" y="1700808"/>
          <a:ext cx="2304256" cy="428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</a:tblGrid>
              <a:tr h="6844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буква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% распознавания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Ф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Ц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Ч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Ш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Щ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Ъ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Э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Ә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Ю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609329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Общий процент распознавания: 96,4%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89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 hangingPunct="0">
              <a:buNone/>
            </a:pPr>
            <a:r>
              <a:rPr lang="ru-RU" dirty="0"/>
              <a:t>Была достигнута цель: </a:t>
            </a:r>
            <a:r>
              <a:rPr lang="ru-RU" dirty="0" smtClean="0"/>
              <a:t>повышение эффективности решения задачи распознавания символов башкирского алфавита в рамках единого регионального экзамена (ЕРЭ) на основе разработки математического и программного обеспечения.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ba-RU" dirty="0"/>
              <a:t>Были решены поставленные задачи</a:t>
            </a:r>
            <a:r>
              <a:rPr lang="ba-RU" dirty="0" smtClean="0"/>
              <a:t>:</a:t>
            </a:r>
          </a:p>
          <a:p>
            <a:pPr marL="514350" indent="-514350" algn="just" hangingPunct="0">
              <a:buAutoNum type="arabicPeriod"/>
            </a:pPr>
            <a:r>
              <a:rPr lang="ru-RU" dirty="0" smtClean="0"/>
              <a:t>Разработаны необходимые методы и алгоритмы для достижения поставленной цели</a:t>
            </a:r>
          </a:p>
          <a:p>
            <a:pPr marL="514350" indent="-514350" algn="just" hangingPunct="0">
              <a:buAutoNum type="arabicPeriod"/>
            </a:pPr>
            <a:r>
              <a:rPr lang="ru-RU" dirty="0" smtClean="0"/>
              <a:t>Разработано программное обеспечение с использованием разработанных методов и алгоритмов</a:t>
            </a:r>
          </a:p>
          <a:p>
            <a:pPr marL="514350" indent="-514350" algn="just" hangingPunct="0">
              <a:buAutoNum type="arabicPeriod"/>
            </a:pPr>
            <a:r>
              <a:rPr lang="ru-RU" dirty="0" smtClean="0"/>
              <a:t>Проанализированы результаты экспериментов разработанного программного обеспечения, процент распознавания составляет 96,4%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Цель и задачи дипломной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pPr marL="0" indent="0" algn="just" hangingPunct="0">
              <a:buNone/>
            </a:pPr>
            <a:r>
              <a:rPr lang="ru-RU" dirty="0" smtClean="0"/>
              <a:t>Цель: повышение эффективности решения задачи распознавания символов башкирского алфавита в рамках единого регионального экзамена (ЕРЭ) на основе разработки математического и программного обеспечения.</a:t>
            </a:r>
          </a:p>
          <a:p>
            <a:pPr marL="0" indent="0" algn="just" hangingPunct="0">
              <a:buNone/>
            </a:pPr>
            <a:endParaRPr lang="ru-RU" dirty="0"/>
          </a:p>
          <a:p>
            <a:pPr marL="0" indent="0" algn="just" hangingPunct="0">
              <a:buNone/>
            </a:pPr>
            <a:r>
              <a:rPr lang="ru-RU" dirty="0" smtClean="0"/>
              <a:t>Задачи:</a:t>
            </a:r>
          </a:p>
          <a:p>
            <a:pPr marL="514350" indent="-514350" algn="just" hangingPunct="0">
              <a:buAutoNum type="arabicPeriod"/>
            </a:pPr>
            <a:r>
              <a:rPr lang="ru-RU" dirty="0" smtClean="0"/>
              <a:t>Разработать необходимые методы и алгоритмы для достижения поставленной цели</a:t>
            </a:r>
          </a:p>
          <a:p>
            <a:pPr marL="514350" indent="-514350" algn="just" hangingPunct="0">
              <a:buAutoNum type="arabicPeriod"/>
            </a:pPr>
            <a:r>
              <a:rPr lang="ru-RU" dirty="0" smtClean="0"/>
              <a:t>Разработать программное обеспечение с использованием разработанных методов и алгоритмов</a:t>
            </a:r>
          </a:p>
          <a:p>
            <a:pPr marL="514350" indent="-514350" algn="just" hangingPunct="0">
              <a:buAutoNum type="arabicPeriod"/>
            </a:pPr>
            <a:r>
              <a:rPr lang="ru-RU" dirty="0" smtClean="0"/>
              <a:t>Провести эксперименты с разработанным программным обеспечением с целью выявления качества распознавания символов башкирского алфавита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68152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ru-RU" sz="3600" dirty="0" smtClean="0"/>
              <a:t>Исследование существующих программных продуктов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115294"/>
              </p:ext>
            </p:extLst>
          </p:nvPr>
        </p:nvGraphicFramePr>
        <p:xfrm>
          <a:off x="179512" y="1124744"/>
          <a:ext cx="8784976" cy="5502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356"/>
                <a:gridCol w="1432524"/>
                <a:gridCol w="1432524"/>
                <a:gridCol w="1432524"/>
                <a:gridCol w="1432524"/>
                <a:gridCol w="1432524"/>
              </a:tblGrid>
              <a:tr h="2101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ABBYY </a:t>
                      </a:r>
                      <a:r>
                        <a:rPr lang="en-US" sz="1200" dirty="0" err="1">
                          <a:effectLst/>
                        </a:rPr>
                        <a:t>Finereader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OCR cuneiform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Readiris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PenReader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RiDoc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05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Качество распознавания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(в %)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Высокая точность распознавания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90%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(не рукописные символы)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95%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Неизвестно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90%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(не рукописные символы)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611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Стоимость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Home Edition Box (1490 </a:t>
                      </a:r>
                      <a:r>
                        <a:rPr lang="ru-RU" sz="1200" dirty="0">
                          <a:effectLst/>
                        </a:rPr>
                        <a:t>рублей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Home Edition Box (3990 </a:t>
                      </a:r>
                      <a:r>
                        <a:rPr lang="ru-RU" sz="1200" dirty="0">
                          <a:effectLst/>
                        </a:rPr>
                        <a:t>рублей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Corporate Edition</a:t>
                      </a:r>
                      <a:r>
                        <a:rPr lang="ru-RU" sz="1200" dirty="0">
                          <a:effectLst/>
                        </a:rPr>
                        <a:t> (9990 рублей)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бесплатная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 4140,31 рублей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299 рублей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Условно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бесплатная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 350 рублей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75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Распознавание рукописных символов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76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Распознавание символов башкирского языка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03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Формат входных файлов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tiff, bmp, 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ped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djvu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tiff, bmp, 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tiff, bmp, jpeg, png, pdf, djvu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tiff, bmp, 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05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Форматы для сохранения документа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doc, </a:t>
                      </a:r>
                      <a:r>
                        <a:rPr lang="en-US" sz="1200" dirty="0" err="1">
                          <a:effectLst/>
                        </a:rPr>
                        <a:t>xls</a:t>
                      </a:r>
                      <a:r>
                        <a:rPr lang="en-US" sz="1200" dirty="0">
                          <a:effectLst/>
                        </a:rPr>
                        <a:t>, pdf, html, rtf, </a:t>
                      </a:r>
                      <a:r>
                        <a:rPr lang="en-US" sz="1200" dirty="0" err="1">
                          <a:effectLst/>
                        </a:rPr>
                        <a:t>odt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xls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xlsx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docx</a:t>
                      </a:r>
                      <a:r>
                        <a:rPr lang="en-US" sz="1200" dirty="0">
                          <a:effectLst/>
                        </a:rPr>
                        <a:t>, pdf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doc, </a:t>
                      </a:r>
                      <a:r>
                        <a:rPr lang="en-US" sz="1200" dirty="0" err="1">
                          <a:effectLst/>
                        </a:rPr>
                        <a:t>xls</a:t>
                      </a:r>
                      <a:r>
                        <a:rPr lang="en-US" sz="1200" dirty="0">
                          <a:effectLst/>
                        </a:rPr>
                        <a:t>, pdf, html, rtf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Txt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76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Операционные системы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Linux, Mac OS X </a:t>
                      </a:r>
                      <a:r>
                        <a:rPr lang="ru-RU" sz="1200">
                          <a:effectLst/>
                        </a:rPr>
                        <a:t>и др</a:t>
                      </a:r>
                      <a:r>
                        <a:rPr lang="en-US" sz="1200">
                          <a:effectLst/>
                        </a:rPr>
                        <a:t>. </a:t>
                      </a:r>
                      <a:r>
                        <a:rPr lang="ru-RU" sz="1200">
                          <a:effectLst/>
                        </a:rPr>
                        <a:t>UNIX-подобные, Windows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Linux, Mac OS X </a:t>
                      </a:r>
                      <a:r>
                        <a:rPr lang="ru-RU" sz="1200">
                          <a:effectLst/>
                        </a:rPr>
                        <a:t>и др</a:t>
                      </a:r>
                      <a:r>
                        <a:rPr lang="en-US" sz="1200">
                          <a:effectLst/>
                        </a:rPr>
                        <a:t>. </a:t>
                      </a:r>
                      <a:r>
                        <a:rPr lang="ru-RU" sz="1200">
                          <a:effectLst/>
                        </a:rPr>
                        <a:t>UNIX-подобные, Windows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Linux, Mac OS X </a:t>
                      </a:r>
                      <a:r>
                        <a:rPr lang="ru-RU" sz="1200" dirty="0">
                          <a:effectLst/>
                        </a:rPr>
                        <a:t>и </a:t>
                      </a:r>
                      <a:r>
                        <a:rPr lang="ru-RU" sz="1200" dirty="0" err="1">
                          <a:effectLst/>
                        </a:rPr>
                        <a:t>др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ru-RU" sz="1200" dirty="0">
                          <a:effectLst/>
                        </a:rPr>
                        <a:t>UNIX-подобные, </a:t>
                      </a:r>
                      <a:r>
                        <a:rPr lang="ru-RU" sz="1200" dirty="0" err="1">
                          <a:effectLst/>
                        </a:rPr>
                        <a:t>Windows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Windows, android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Windows, Mac OS X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Формальная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4581128"/>
            <a:ext cx="8075240" cy="15450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Вход: изображение символа башкирского алфавита</a:t>
            </a:r>
          </a:p>
          <a:p>
            <a:pPr marL="0" indent="0">
              <a:buNone/>
            </a:pPr>
            <a:r>
              <a:rPr lang="ru-RU" dirty="0" smtClean="0"/>
              <a:t>Механизмы исполнения: методы цифровой обработки изображений</a:t>
            </a:r>
          </a:p>
          <a:p>
            <a:pPr marL="0" indent="0">
              <a:buNone/>
            </a:pPr>
            <a:r>
              <a:rPr lang="ru-RU" dirty="0" smtClean="0"/>
              <a:t>Управление: признаки символов и эталонные образцы</a:t>
            </a:r>
          </a:p>
          <a:p>
            <a:pPr marL="0" indent="0">
              <a:buNone/>
            </a:pPr>
            <a:r>
              <a:rPr lang="ru-RU" dirty="0" smtClean="0"/>
              <a:t>Выход: распознанный символ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67674"/>
              </p:ext>
            </p:extLst>
          </p:nvPr>
        </p:nvGraphicFramePr>
        <p:xfrm>
          <a:off x="935596" y="1052736"/>
          <a:ext cx="7272808" cy="334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4343189" imgH="2000250" progId="Visio.Drawing.11">
                  <p:embed/>
                </p:oleObj>
              </mc:Choice>
              <mc:Fallback>
                <p:oleObj name="Visio" r:id="rId3" imgW="4343189" imgH="20002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1052736"/>
                        <a:ext cx="7272808" cy="3349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Декомпозиция формальной постановки задачи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43356"/>
              </p:ext>
            </p:extLst>
          </p:nvPr>
        </p:nvGraphicFramePr>
        <p:xfrm>
          <a:off x="1" y="1412776"/>
          <a:ext cx="8892480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11347138" imgH="4818122" progId="Visio.Drawing.11">
                  <p:embed/>
                </p:oleObj>
              </mc:Choice>
              <mc:Fallback>
                <p:oleObj name="Visio" r:id="rId3" imgW="11347138" imgH="48181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412776"/>
                        <a:ext cx="8892480" cy="5184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4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Методы распознавания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5976" y="1412776"/>
            <a:ext cx="4968552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1600" dirty="0" smtClean="0"/>
              <a:t>Выбранные методы распознавания: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метод классификации по минимуму расстояний 	(признаковый метод, где признаки: процентное заполнение, ключевые точки)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метод </a:t>
            </a:r>
            <a:r>
              <a:rPr lang="ru-RU" sz="1600" dirty="0" err="1" smtClean="0"/>
              <a:t>попиксельного</a:t>
            </a:r>
            <a:r>
              <a:rPr lang="ru-RU" sz="1600" dirty="0" smtClean="0"/>
              <a:t> сравнения с эталоном;</a:t>
            </a:r>
          </a:p>
          <a:p>
            <a:pPr>
              <a:buFont typeface="+mj-lt"/>
              <a:buAutoNum type="arabicPeriod"/>
            </a:pPr>
            <a:endParaRPr lang="ru-RU" sz="1600" dirty="0"/>
          </a:p>
          <a:p>
            <a:pPr marL="0" indent="0">
              <a:buNone/>
            </a:pPr>
            <a:r>
              <a:rPr lang="ru-RU" sz="1600" u="sng" dirty="0" smtClean="0"/>
              <a:t>Алгоритм комбинации выбранных методов:</a:t>
            </a:r>
          </a:p>
          <a:p>
            <a:pPr marL="0" indent="0">
              <a:buNone/>
            </a:pPr>
            <a:r>
              <a:rPr lang="ru-RU" sz="1600" dirty="0"/>
              <a:t>Сравнение по процентному заполнению</a:t>
            </a:r>
          </a:p>
          <a:p>
            <a:pPr marL="0" indent="0">
              <a:buNone/>
            </a:pPr>
            <a:r>
              <a:rPr lang="ru-RU" sz="1600" dirty="0"/>
              <a:t>Если количество совпавших символов по процентному заполнению больше </a:t>
            </a:r>
            <a:r>
              <a:rPr lang="ru-RU" sz="1600" dirty="0" smtClean="0"/>
              <a:t>1</a:t>
            </a:r>
          </a:p>
          <a:p>
            <a:pPr marL="0" indent="0">
              <a:buNone/>
            </a:pPr>
            <a:r>
              <a:rPr lang="ru-RU" sz="1600" dirty="0" smtClean="0"/>
              <a:t>     Сравнение </a:t>
            </a:r>
            <a:r>
              <a:rPr lang="ru-RU" sz="1600" dirty="0"/>
              <a:t>по ключевым точкам</a:t>
            </a:r>
          </a:p>
          <a:p>
            <a:pPr marL="0" indent="0">
              <a:buNone/>
            </a:pPr>
            <a:r>
              <a:rPr lang="ru-RU" sz="1600" dirty="0" smtClean="0"/>
              <a:t>     Если </a:t>
            </a:r>
            <a:r>
              <a:rPr lang="ru-RU" sz="1600" dirty="0"/>
              <a:t>количество совпавших символов после сравнения </a:t>
            </a:r>
            <a:r>
              <a:rPr lang="ru-RU" sz="1600" dirty="0" smtClean="0"/>
              <a:t>по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точкам </a:t>
            </a:r>
            <a:r>
              <a:rPr lang="ru-RU" sz="1600" dirty="0"/>
              <a:t>больше 1</a:t>
            </a:r>
          </a:p>
          <a:p>
            <a:pPr marL="0" indent="0">
              <a:buNone/>
            </a:pPr>
            <a:r>
              <a:rPr lang="ru-RU" sz="1600" dirty="0" smtClean="0"/>
              <a:t>          Сравнение </a:t>
            </a:r>
            <a:r>
              <a:rPr lang="ru-RU" sz="1600" dirty="0"/>
              <a:t>с эталоном</a:t>
            </a:r>
          </a:p>
          <a:p>
            <a:pPr marL="0" indent="0">
              <a:buNone/>
            </a:pPr>
            <a:r>
              <a:rPr lang="ru-RU" sz="1600" dirty="0" smtClean="0"/>
              <a:t>     Иначе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         Если </a:t>
            </a:r>
            <a:r>
              <a:rPr lang="ru-RU" sz="1600" dirty="0"/>
              <a:t>количество совпавших символов после сравнения </a:t>
            </a:r>
            <a:r>
              <a:rPr lang="ru-RU" sz="1600" dirty="0" smtClean="0"/>
              <a:t>    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по </a:t>
            </a:r>
            <a:r>
              <a:rPr lang="ru-RU" sz="1600" dirty="0"/>
              <a:t>точкам равно 0</a:t>
            </a:r>
          </a:p>
          <a:p>
            <a:pPr marL="0" indent="0">
              <a:buNone/>
            </a:pPr>
            <a:r>
              <a:rPr lang="ru-RU" sz="1600" dirty="0" smtClean="0"/>
              <a:t>              Сравнение </a:t>
            </a:r>
            <a:r>
              <a:rPr lang="ru-RU" sz="1600" dirty="0"/>
              <a:t>с эталоном</a:t>
            </a:r>
          </a:p>
          <a:p>
            <a:pPr marL="0" indent="0">
              <a:buNone/>
            </a:pPr>
            <a:r>
              <a:rPr lang="ru-RU" sz="1600" dirty="0" smtClean="0"/>
              <a:t>              Вывод </a:t>
            </a:r>
            <a:r>
              <a:rPr lang="ru-RU" sz="1600" dirty="0"/>
              <a:t>результата</a:t>
            </a:r>
          </a:p>
          <a:p>
            <a:pPr marL="0" indent="0">
              <a:buNone/>
            </a:pPr>
            <a:r>
              <a:rPr lang="ru-RU" sz="1600" dirty="0" smtClean="0"/>
              <a:t>         Иначе 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             Вывод </a:t>
            </a:r>
            <a:r>
              <a:rPr lang="ru-RU" sz="1600" dirty="0"/>
              <a:t>результата</a:t>
            </a:r>
          </a:p>
          <a:p>
            <a:pPr marL="0" indent="0">
              <a:buNone/>
            </a:pPr>
            <a:r>
              <a:rPr lang="ru-RU" sz="1600" dirty="0"/>
              <a:t>Иначе</a:t>
            </a:r>
          </a:p>
          <a:p>
            <a:pPr marL="0" indent="0">
              <a:buNone/>
            </a:pPr>
            <a:r>
              <a:rPr lang="ru-RU" sz="1600" dirty="0" smtClean="0"/>
              <a:t>     Если </a:t>
            </a:r>
            <a:r>
              <a:rPr lang="ru-RU" sz="1600" dirty="0"/>
              <a:t>количество совпавших символов по процентному </a:t>
            </a:r>
            <a:r>
              <a:rPr lang="ru-RU" sz="1600" dirty="0" smtClean="0"/>
              <a:t>заполнению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</a:t>
            </a:r>
            <a:r>
              <a:rPr lang="ru-RU" sz="1600" dirty="0"/>
              <a:t>равно 0</a:t>
            </a:r>
          </a:p>
          <a:p>
            <a:pPr marL="0" indent="0">
              <a:buNone/>
            </a:pPr>
            <a:r>
              <a:rPr lang="ru-RU" sz="1600" dirty="0" smtClean="0"/>
              <a:t>          Сравнение </a:t>
            </a:r>
            <a:r>
              <a:rPr lang="ru-RU" sz="1600" dirty="0"/>
              <a:t>с эталоном</a:t>
            </a:r>
          </a:p>
          <a:p>
            <a:pPr marL="0" indent="0">
              <a:buNone/>
            </a:pPr>
            <a:r>
              <a:rPr lang="ru-RU" sz="1600" dirty="0" smtClean="0"/>
              <a:t>          Вывод </a:t>
            </a:r>
            <a:r>
              <a:rPr lang="ru-RU" sz="1600" dirty="0"/>
              <a:t>результата</a:t>
            </a:r>
          </a:p>
          <a:p>
            <a:pPr marL="0" indent="0">
              <a:buNone/>
            </a:pPr>
            <a:r>
              <a:rPr lang="ru-RU" sz="1600" dirty="0" smtClean="0"/>
              <a:t>     Иначе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         Вывод </a:t>
            </a:r>
            <a:r>
              <a:rPr lang="ru-RU" sz="1600" dirty="0"/>
              <a:t>результата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endParaRPr lang="ru-RU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60850"/>
              </p:ext>
            </p:extLst>
          </p:nvPr>
        </p:nvGraphicFramePr>
        <p:xfrm>
          <a:off x="251520" y="2492896"/>
          <a:ext cx="4135126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4221607" imgH="2575524" progId="Visio.Drawing.11">
                  <p:embed/>
                </p:oleObj>
              </mc:Choice>
              <mc:Fallback>
                <p:oleObj name="Visio" r:id="rId3" imgW="4221607" imgH="25755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2896"/>
                        <a:ext cx="4135126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Методы улучшения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412776"/>
            <a:ext cx="5364088" cy="2952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900" dirty="0" smtClean="0"/>
              <a:t>Был выбран метод бинаризации изображения. </a:t>
            </a:r>
          </a:p>
          <a:p>
            <a:pPr marL="0" indent="0">
              <a:buNone/>
            </a:pPr>
            <a:r>
              <a:rPr lang="ru-RU" sz="1900" u="sng" dirty="0" smtClean="0"/>
              <a:t>Алгоритм бинаризации изображения:</a:t>
            </a:r>
          </a:p>
          <a:p>
            <a:pPr marL="0" indent="0">
              <a:buNone/>
            </a:pPr>
            <a:r>
              <a:rPr lang="ru-RU" sz="1900" dirty="0"/>
              <a:t>Для каждого пикселя изображения</a:t>
            </a:r>
          </a:p>
          <a:p>
            <a:pPr marL="0" indent="0">
              <a:buNone/>
            </a:pPr>
            <a:r>
              <a:rPr lang="ru-RU" sz="1900" dirty="0" smtClean="0"/>
              <a:t>     Преобразовать </a:t>
            </a:r>
            <a:r>
              <a:rPr lang="ru-RU" sz="1900" dirty="0"/>
              <a:t>цвет пикселя в </a:t>
            </a:r>
            <a:r>
              <a:rPr lang="ru-RU" sz="1900" dirty="0" smtClean="0"/>
              <a:t>    полутоновый</a:t>
            </a: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     Если </a:t>
            </a:r>
            <a:r>
              <a:rPr lang="ru-RU" sz="1900" dirty="0"/>
              <a:t>яркость цвета больше заданного порога 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dirty="0"/>
              <a:t> </a:t>
            </a:r>
            <a:r>
              <a:rPr lang="ru-RU" sz="1900" dirty="0" smtClean="0"/>
              <a:t>         установить </a:t>
            </a:r>
            <a:r>
              <a:rPr lang="ru-RU" sz="1900" dirty="0"/>
              <a:t>цвет </a:t>
            </a:r>
            <a:r>
              <a:rPr lang="ru-RU" sz="1900" dirty="0" smtClean="0"/>
              <a:t>белым</a:t>
            </a:r>
          </a:p>
          <a:p>
            <a:pPr marL="0" indent="0">
              <a:buNone/>
            </a:pPr>
            <a:r>
              <a:rPr lang="ru-RU" sz="1900" dirty="0"/>
              <a:t> </a:t>
            </a:r>
            <a:r>
              <a:rPr lang="ru-RU" sz="1900" dirty="0" smtClean="0"/>
              <a:t>    иначе</a:t>
            </a:r>
          </a:p>
          <a:p>
            <a:pPr marL="0" indent="0">
              <a:buNone/>
            </a:pPr>
            <a:r>
              <a:rPr lang="ru-RU" sz="1900" dirty="0" smtClean="0"/>
              <a:t>          установить цвет черным</a:t>
            </a:r>
            <a:endParaRPr lang="ru-RU" sz="1900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86457"/>
              </p:ext>
            </p:extLst>
          </p:nvPr>
        </p:nvGraphicFramePr>
        <p:xfrm>
          <a:off x="17562" y="1700808"/>
          <a:ext cx="3868611" cy="18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3567764" imgH="1732022" progId="Visio.Drawing.11">
                  <p:embed/>
                </p:oleObj>
              </mc:Choice>
              <mc:Fallback>
                <p:oleObj name="Visio" r:id="rId3" imgW="3567764" imgH="17320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2" y="1700808"/>
                        <a:ext cx="3868611" cy="1877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39330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 работы алгоритма: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99250"/>
            <a:ext cx="4680520" cy="218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82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Методы сегментации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2274" y="1315042"/>
            <a:ext cx="5040560" cy="50734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сегментации был выбран метод обрезки «белых» краев.</a:t>
            </a:r>
          </a:p>
          <a:p>
            <a:pPr marL="0" indent="0">
              <a:buNone/>
            </a:pPr>
            <a:r>
              <a:rPr lang="ru-RU" u="sng" dirty="0" smtClean="0"/>
              <a:t>Алгоритм обрезки «белых» краев: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пикселя изображения начиная сверху (по строкам)</a:t>
            </a:r>
          </a:p>
          <a:p>
            <a:pPr marL="0" indent="0">
              <a:buNone/>
            </a:pPr>
            <a:r>
              <a:rPr lang="ru-RU" dirty="0" smtClean="0"/>
              <a:t>     Если </a:t>
            </a:r>
            <a:r>
              <a:rPr lang="ru-RU" dirty="0"/>
              <a:t>пиксель </a:t>
            </a:r>
            <a:r>
              <a:rPr lang="ru-RU" dirty="0" smtClean="0"/>
              <a:t>черный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текущий ряд–новая </a:t>
            </a:r>
            <a:r>
              <a:rPr lang="ru-RU" dirty="0"/>
              <a:t>верхняя граница </a:t>
            </a:r>
            <a:r>
              <a:rPr lang="ru-RU" dirty="0" smtClean="0"/>
              <a:t>изображения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Для каждого пикселя изображения начиная снизу (по строкам)</a:t>
            </a:r>
          </a:p>
          <a:p>
            <a:pPr marL="0" indent="0">
              <a:buNone/>
            </a:pPr>
            <a:r>
              <a:rPr lang="ru-RU" dirty="0" smtClean="0"/>
              <a:t>     Если </a:t>
            </a:r>
            <a:r>
              <a:rPr lang="ru-RU" dirty="0"/>
              <a:t>пиксель </a:t>
            </a:r>
            <a:r>
              <a:rPr lang="ru-RU" dirty="0" smtClean="0"/>
              <a:t>черный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текущий </a:t>
            </a:r>
            <a:r>
              <a:rPr lang="ru-RU" dirty="0"/>
              <a:t>ряд – новая нижняя граница изображения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Для </a:t>
            </a:r>
            <a:r>
              <a:rPr lang="ru-RU" dirty="0"/>
              <a:t>каждого пикселя изображения начиная слева (по столбцам)</a:t>
            </a:r>
          </a:p>
          <a:p>
            <a:pPr marL="0" indent="0">
              <a:buNone/>
            </a:pPr>
            <a:r>
              <a:rPr lang="ru-RU" dirty="0" smtClean="0"/>
              <a:t>     Если </a:t>
            </a:r>
            <a:r>
              <a:rPr lang="ru-RU" dirty="0"/>
              <a:t>пиксель </a:t>
            </a:r>
            <a:r>
              <a:rPr lang="ru-RU" dirty="0" smtClean="0"/>
              <a:t>черный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текущий столбец–новая </a:t>
            </a:r>
            <a:r>
              <a:rPr lang="ru-RU" dirty="0"/>
              <a:t>граница слева от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изображения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Для каждого пикселя изображения начиная справа (по столбцам)</a:t>
            </a:r>
          </a:p>
          <a:p>
            <a:pPr marL="0" indent="0">
              <a:buNone/>
            </a:pPr>
            <a:r>
              <a:rPr lang="ru-RU" dirty="0" smtClean="0"/>
              <a:t>     Если </a:t>
            </a:r>
            <a:r>
              <a:rPr lang="ru-RU" dirty="0"/>
              <a:t>пиксель </a:t>
            </a:r>
            <a:r>
              <a:rPr lang="ru-RU" dirty="0" smtClean="0"/>
              <a:t>черный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текущий </a:t>
            </a:r>
            <a:r>
              <a:rPr lang="ru-RU" dirty="0"/>
              <a:t>столбец – новая граница справа </a:t>
            </a:r>
            <a:r>
              <a:rPr lang="ru-RU" dirty="0" smtClean="0"/>
              <a:t>от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изображения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97377"/>
              </p:ext>
            </p:extLst>
          </p:nvPr>
        </p:nvGraphicFramePr>
        <p:xfrm>
          <a:off x="251520" y="1412776"/>
          <a:ext cx="374441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3468607" imgH="1732022" progId="Visio.Drawing.11">
                  <p:embed/>
                </p:oleObj>
              </mc:Choice>
              <mc:Fallback>
                <p:oleObj name="Visio" r:id="rId3" imgW="3468607" imgH="17320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2776"/>
                        <a:ext cx="3744416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851756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работы алгоритма: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3530698" cy="17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0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Методы представления и описания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1196752"/>
            <a:ext cx="4788024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качестве метода представления и описания был выбран метод свертки.</a:t>
            </a:r>
          </a:p>
          <a:p>
            <a:pPr marL="0" indent="0">
              <a:buNone/>
            </a:pPr>
            <a:r>
              <a:rPr lang="ru-RU" sz="1600" u="sng" dirty="0" smtClean="0"/>
              <a:t>Алгоритм свертки:</a:t>
            </a:r>
          </a:p>
          <a:p>
            <a:pPr marL="0" indent="0">
              <a:buNone/>
            </a:pPr>
            <a:r>
              <a:rPr lang="ru-RU" sz="1600" dirty="0"/>
              <a:t>Разбиваем прямоугольник образа на 16 равных частей путем деления сторон на 2 и получаем относительные координаты каждой ячейки</a:t>
            </a:r>
          </a:p>
          <a:p>
            <a:pPr marL="0" indent="0">
              <a:buNone/>
            </a:pPr>
            <a:r>
              <a:rPr lang="ru-RU" sz="1600" dirty="0"/>
              <a:t>Для каждой полученной ячейки от 1 до 16</a:t>
            </a:r>
          </a:p>
          <a:p>
            <a:pPr marL="0" indent="0">
              <a:buNone/>
            </a:pPr>
            <a:r>
              <a:rPr lang="ru-RU" sz="1600" dirty="0" smtClean="0"/>
              <a:t>     Для </a:t>
            </a:r>
            <a:r>
              <a:rPr lang="ru-RU" sz="1600" dirty="0"/>
              <a:t>каждой ячейки в абсолютных координатах</a:t>
            </a:r>
          </a:p>
          <a:p>
            <a:pPr marL="0" indent="0">
              <a:buNone/>
            </a:pPr>
            <a:r>
              <a:rPr lang="ru-RU" sz="1600" dirty="0" smtClean="0"/>
              <a:t>          Считаем </a:t>
            </a:r>
            <a:r>
              <a:rPr lang="ru-RU" sz="1600" dirty="0"/>
              <a:t>количество значимых пикселей</a:t>
            </a:r>
          </a:p>
          <a:p>
            <a:pPr marL="0" indent="0">
              <a:buNone/>
            </a:pPr>
            <a:r>
              <a:rPr lang="ru-RU" sz="1600" dirty="0" smtClean="0"/>
              <a:t>     Если </a:t>
            </a:r>
            <a:r>
              <a:rPr lang="ru-RU" sz="1600" dirty="0"/>
              <a:t>отношение количества значимых пикселей к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общему </a:t>
            </a:r>
            <a:r>
              <a:rPr lang="ru-RU" sz="1600" dirty="0"/>
              <a:t>количеству в ячейке больше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характерного </a:t>
            </a:r>
            <a:r>
              <a:rPr lang="ru-RU" sz="1600" dirty="0"/>
              <a:t>процента заполнения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цвет </a:t>
            </a:r>
            <a:r>
              <a:rPr lang="ru-RU" sz="1600" dirty="0"/>
              <a:t>новой ячейки – </a:t>
            </a:r>
            <a:r>
              <a:rPr lang="ru-RU" sz="1600" dirty="0" smtClean="0"/>
              <a:t>черный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иначе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цвет новой ячейки </a:t>
            </a:r>
            <a:r>
              <a:rPr lang="ru-RU" sz="1600" dirty="0"/>
              <a:t>- белый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66338"/>
              </p:ext>
            </p:extLst>
          </p:nvPr>
        </p:nvGraphicFramePr>
        <p:xfrm>
          <a:off x="179512" y="1484783"/>
          <a:ext cx="3816424" cy="20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3468607" imgH="1906438" progId="Visio.Drawing.11">
                  <p:embed/>
                </p:oleObj>
              </mc:Choice>
              <mc:Fallback>
                <p:oleObj name="Visio" r:id="rId3" imgW="3468607" imgH="19064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84783"/>
                        <a:ext cx="3816424" cy="2096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37077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работы алгоритма: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3851920" cy="2146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143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886</Words>
  <Application>Microsoft Office PowerPoint</Application>
  <PresentationFormat>Экран (4:3)</PresentationFormat>
  <Paragraphs>311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Visio</vt:lpstr>
      <vt:lpstr>МАТЕМАТИЧЕСКОЕ И ПРОГРАММНОЕ ОБЕСПЕЧЕНИЕ РАСПОЗНАВАНИЯ СИМВОЛОВ БАШКИРСКОГО АЛФАВИТА</vt:lpstr>
      <vt:lpstr>Цель и задачи дипломной работы</vt:lpstr>
      <vt:lpstr>Исследование существующих программных продуктов</vt:lpstr>
      <vt:lpstr>Формальная постановка задачи</vt:lpstr>
      <vt:lpstr>Декомпозиция формальной постановки задачи</vt:lpstr>
      <vt:lpstr>Методы распознавания изображения</vt:lpstr>
      <vt:lpstr>Методы улучшения изображения</vt:lpstr>
      <vt:lpstr>Методы сегментации изображения</vt:lpstr>
      <vt:lpstr>Методы представления и описания изображения</vt:lpstr>
      <vt:lpstr>Методы морфологической обработки изображения</vt:lpstr>
      <vt:lpstr>Алгоритм скелетизации изображения</vt:lpstr>
      <vt:lpstr>Алгоритмы для выделения признаков</vt:lpstr>
      <vt:lpstr>Структура программы</vt:lpstr>
      <vt:lpstr>Интерфейс программы</vt:lpstr>
      <vt:lpstr>Примеры работы программы</vt:lpstr>
      <vt:lpstr>Результаты работы программы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Танюша</dc:creator>
  <cp:lastModifiedBy>Танюша</cp:lastModifiedBy>
  <cp:revision>19</cp:revision>
  <dcterms:created xsi:type="dcterms:W3CDTF">2014-06-01T07:19:45Z</dcterms:created>
  <dcterms:modified xsi:type="dcterms:W3CDTF">2014-06-02T06:59:44Z</dcterms:modified>
</cp:coreProperties>
</file>