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5" r:id="rId18"/>
    <p:sldId id="276" r:id="rId19"/>
    <p:sldId id="273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29552E-4DF4-40C9-B748-52B00DA0F869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6885CE-4D87-44D8-86C9-B6F14F7912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8424936" cy="2171327"/>
          </a:xfrm>
        </p:spPr>
        <p:txBody>
          <a:bodyPr/>
          <a:lstStyle/>
          <a:p>
            <a:pPr algn="l"/>
            <a:r>
              <a:rPr lang="ru-RU" sz="3600" dirty="0" smtClean="0">
                <a:effectLst/>
              </a:rPr>
              <a:t>ПРОГРАММНОЕ ОБЕСПЕЧЕНИЕ ДЛЯ РАСПОЗНАВАНИЯ СИМВОЛОВ БАШКИРСКОГО АЛФАВИТА В РАМКАХ ЕРЭ.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96944" cy="3175248"/>
          </a:xfrm>
        </p:spPr>
        <p:txBody>
          <a:bodyPr>
            <a:normAutofit/>
          </a:bodyPr>
          <a:lstStyle/>
          <a:p>
            <a:pPr algn="r" hangingPunct="0">
              <a:defRPr/>
            </a:pPr>
            <a:r>
              <a:rPr lang="ru-RU" i="1" dirty="0" smtClean="0"/>
              <a:t>Автор</a:t>
            </a:r>
            <a:r>
              <a:rPr lang="ru-RU" i="1" dirty="0"/>
              <a:t>: </a:t>
            </a:r>
            <a:r>
              <a:rPr lang="ru-RU" i="1" dirty="0" err="1"/>
              <a:t>Блинова</a:t>
            </a:r>
            <a:r>
              <a:rPr lang="ru-RU" i="1" dirty="0"/>
              <a:t> Т.А. </a:t>
            </a:r>
            <a:endParaRPr lang="ru-RU" dirty="0"/>
          </a:p>
          <a:p>
            <a:pPr algn="r" hangingPunct="0">
              <a:defRPr/>
            </a:pPr>
            <a:r>
              <a:rPr lang="ru-RU" dirty="0"/>
              <a:t>Научный руководитель: к-т </a:t>
            </a:r>
            <a:r>
              <a:rPr lang="ru-RU" dirty="0" err="1"/>
              <a:t>техн</a:t>
            </a:r>
            <a:r>
              <a:rPr lang="ru-RU" dirty="0"/>
              <a:t>. наук, доцент </a:t>
            </a:r>
            <a:endParaRPr lang="ru-RU" dirty="0" smtClean="0"/>
          </a:p>
          <a:p>
            <a:pPr algn="r" hangingPunct="0">
              <a:defRPr/>
            </a:pPr>
            <a:r>
              <a:rPr lang="ru-RU" i="1" dirty="0" smtClean="0"/>
              <a:t>Ю</a:t>
            </a:r>
            <a:r>
              <a:rPr lang="ru-RU" i="1" dirty="0"/>
              <a:t>. В. Орехов</a:t>
            </a:r>
            <a:endParaRPr lang="ru-RU" dirty="0"/>
          </a:p>
          <a:p>
            <a:pPr algn="r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2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Морфологическая обработка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скелетизация</a:t>
            </a:r>
            <a:r>
              <a:rPr lang="ru-RU" dirty="0" smtClean="0"/>
              <a:t> </a:t>
            </a:r>
            <a:r>
              <a:rPr lang="ru-RU" dirty="0"/>
              <a:t>изображений с применением шаблонов;</a:t>
            </a:r>
          </a:p>
          <a:p>
            <a:r>
              <a:rPr lang="ru-RU" dirty="0" smtClean="0"/>
              <a:t>нахождение </a:t>
            </a:r>
            <a:r>
              <a:rPr lang="ru-RU" dirty="0"/>
              <a:t>концевых точек с помощью шаблонов;</a:t>
            </a:r>
          </a:p>
          <a:p>
            <a:r>
              <a:rPr lang="ru-RU" dirty="0" smtClean="0"/>
              <a:t>нахождение </a:t>
            </a:r>
            <a:r>
              <a:rPr lang="ru-RU" dirty="0"/>
              <a:t>точек ветвления с помощью шаблонов;</a:t>
            </a:r>
          </a:p>
          <a:p>
            <a:r>
              <a:rPr lang="ru-RU" dirty="0" smtClean="0"/>
              <a:t>нахождение </a:t>
            </a:r>
            <a:r>
              <a:rPr lang="ru-RU" dirty="0"/>
              <a:t>процента заполнения;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9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Морфологическая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скелетизация</a:t>
            </a:r>
            <a:r>
              <a:rPr lang="ru-RU" dirty="0"/>
              <a:t> изображений с применением шаблонов;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34" y="2348880"/>
            <a:ext cx="3952875" cy="1304925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1" y="3789040"/>
            <a:ext cx="2409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9" y="3789040"/>
            <a:ext cx="2409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72" y="5356245"/>
            <a:ext cx="23717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9" y="5356245"/>
            <a:ext cx="23907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50254" y="449389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Шаблоны для удаления граничных элементов слева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7761" y="4493890"/>
            <a:ext cx="343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Шаблоны для удаления граничных элементов </a:t>
            </a:r>
            <a:r>
              <a:rPr lang="ru-RU" dirty="0" smtClean="0"/>
              <a:t>справа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9304" y="6049635"/>
            <a:ext cx="344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Шаблоны для удаления граничных элементов </a:t>
            </a:r>
            <a:r>
              <a:rPr lang="ru-RU" dirty="0" smtClean="0"/>
              <a:t>сверху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48236" y="604963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Шаблоны для удаления граничных элементов </a:t>
            </a:r>
            <a:r>
              <a:rPr lang="ru-RU" dirty="0" smtClean="0"/>
              <a:t>снизу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Морфологическая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нахождение концевых точек с помощью шаблонов;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62237"/>
            <a:ext cx="4427562" cy="213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23728" y="494116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Шаблоны для нахождения концевых точек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8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Морфологическая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нахождение точек ветвления с помощью шаблонов;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3228975" cy="404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11760" y="610897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Шаблоны для нахождения точек ветвления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Морфологическая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нахождение процента заполнения;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62386"/>
            <a:ext cx="2504440" cy="238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http://habrastorage.org/storage/habraeffect/73/73/737380cc9972cde8ac69ab2dea336b0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9277"/>
            <a:ext cx="2520280" cy="259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02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Структура программы</a:t>
            </a:r>
            <a:endParaRPr lang="ru-RU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8598"/>
            <a:ext cx="7310377" cy="530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7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Интерфейс программы</a:t>
            </a:r>
            <a:endParaRPr lang="ru-RU" sz="4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098948" cy="407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25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1480"/>
          </a:xfrm>
        </p:spPr>
        <p:txBody>
          <a:bodyPr/>
          <a:lstStyle/>
          <a:p>
            <a:pPr algn="l"/>
            <a:r>
              <a:rPr lang="ru-RU" sz="4400" dirty="0" smtClean="0"/>
              <a:t>Примеры работы программы</a:t>
            </a:r>
            <a:endParaRPr lang="ru-RU" sz="4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676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676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7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63488"/>
          </a:xfrm>
        </p:spPr>
        <p:txBody>
          <a:bodyPr/>
          <a:lstStyle/>
          <a:p>
            <a:r>
              <a:rPr lang="ru-RU" sz="4400" dirty="0"/>
              <a:t>Примеры работы программы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90464"/>
            <a:ext cx="4676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6514"/>
            <a:ext cx="4676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34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Результаты работы программы</a:t>
            </a:r>
            <a:endParaRPr lang="ru-RU" sz="4400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45633"/>
              </p:ext>
            </p:extLst>
          </p:nvPr>
        </p:nvGraphicFramePr>
        <p:xfrm>
          <a:off x="1043608" y="1700809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% распознавания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Б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Д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Ё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Ж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З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Ҙ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13628"/>
              </p:ext>
            </p:extLst>
          </p:nvPr>
        </p:nvGraphicFramePr>
        <p:xfrm>
          <a:off x="3491880" y="1700808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% распознавания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Ҡ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Ң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Ө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Р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Ҫ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Т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У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5715"/>
              </p:ext>
            </p:extLst>
          </p:nvPr>
        </p:nvGraphicFramePr>
        <p:xfrm>
          <a:off x="5940152" y="1700808"/>
          <a:ext cx="2304256" cy="4288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1152128"/>
              </a:tblGrid>
              <a:tr h="68441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буква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% распознавания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Ф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Ц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Ш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Щ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Ъ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Э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Ә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Ю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002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>
                          <a:effectLst/>
                        </a:rPr>
                        <a:t>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600" u="none" strike="noStrike" dirty="0">
                          <a:effectLst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609329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Общий процент распознавания: 96,4%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075240" cy="1600200"/>
          </a:xfrm>
        </p:spPr>
        <p:txBody>
          <a:bodyPr/>
          <a:lstStyle/>
          <a:p>
            <a:pPr algn="l"/>
            <a:r>
              <a:rPr lang="ru-RU" dirty="0" smtClean="0"/>
              <a:t>К истории вопроса</a:t>
            </a:r>
            <a:endParaRPr lang="ru-RU" dirty="0"/>
          </a:p>
        </p:txBody>
      </p:sp>
      <p:pic>
        <p:nvPicPr>
          <p:cNvPr id="4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276872"/>
            <a:ext cx="8408986" cy="3456384"/>
          </a:xfrm>
        </p:spPr>
      </p:pic>
    </p:spTree>
    <p:extLst>
      <p:ext uri="{BB962C8B-B14F-4D97-AF65-F5344CB8AC3E}">
        <p14:creationId xmlns:p14="http://schemas.microsoft.com/office/powerpoint/2010/main" val="363480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Была достигнута цель: н</a:t>
            </a:r>
            <a:r>
              <a:rPr lang="ba-RU" dirty="0"/>
              <a:t>аписание програмы распознавания рукописных символов башкирского алфавита, которая получит дальнейшее развитие при проведении диагностических исследований написанных на башкирском языке</a:t>
            </a:r>
            <a:r>
              <a:rPr lang="ba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ba-RU" dirty="0"/>
              <a:t>Были решены поставленные задачи:</a:t>
            </a:r>
            <a:endParaRPr lang="ru-RU" dirty="0"/>
          </a:p>
          <a:p>
            <a:r>
              <a:rPr lang="ba-RU" dirty="0"/>
              <a:t>Произведен обзор существующих программных средств для решения подобных задач</a:t>
            </a:r>
            <a:endParaRPr lang="ru-RU" dirty="0"/>
          </a:p>
          <a:p>
            <a:r>
              <a:rPr lang="ba-RU" dirty="0"/>
              <a:t>Проведены исследования особенностей символов башкирского алфавита</a:t>
            </a:r>
            <a:endParaRPr lang="ru-RU" dirty="0"/>
          </a:p>
          <a:p>
            <a:r>
              <a:rPr lang="ba-RU" dirty="0"/>
              <a:t>Проведен обзор и анализ методов и алгоритмов цифровой обработки изображений</a:t>
            </a:r>
            <a:endParaRPr lang="ru-RU" dirty="0"/>
          </a:p>
          <a:p>
            <a:r>
              <a:rPr lang="ba-RU" dirty="0"/>
              <a:t>Выбраны и разработаны необходимые методы и алгоритмы для достижения поставленной цели</a:t>
            </a:r>
            <a:endParaRPr lang="ru-RU" dirty="0"/>
          </a:p>
          <a:p>
            <a:r>
              <a:rPr lang="ba-RU" dirty="0"/>
              <a:t>Разработан программный продукт</a:t>
            </a:r>
            <a:endParaRPr lang="ru-RU" dirty="0"/>
          </a:p>
          <a:p>
            <a:r>
              <a:rPr lang="ba-RU" dirty="0"/>
              <a:t>Проанализированы результаты распознавания символов, процент распознавания составляет 96,4%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2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hangingPunct="0">
              <a:buNone/>
            </a:pPr>
            <a:r>
              <a:rPr lang="ru-RU" dirty="0" smtClean="0"/>
              <a:t>Цель: </a:t>
            </a:r>
            <a:r>
              <a:rPr lang="ru-RU" dirty="0"/>
              <a:t>написание программы распознавания рукописных символов башкирского алфавита, которая получит дальнейшее развитие при проведении диагностических исследований написанных на башкирском языке</a:t>
            </a:r>
            <a:r>
              <a:rPr lang="ru-RU" dirty="0" smtClean="0"/>
              <a:t>.</a:t>
            </a:r>
          </a:p>
          <a:p>
            <a:pPr marL="0" indent="0" hangingPunct="0">
              <a:buNone/>
            </a:pPr>
            <a:endParaRPr lang="ru-RU" dirty="0"/>
          </a:p>
          <a:p>
            <a:pPr marL="0" indent="0" hangingPunc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marL="0" indent="0" hangingPunct="0">
              <a:buNone/>
            </a:pPr>
            <a:r>
              <a:rPr lang="ru-RU" dirty="0"/>
              <a:t>1.	Провести обзор существующих программных средств для решения подобных задач</a:t>
            </a:r>
          </a:p>
          <a:p>
            <a:pPr marL="0" indent="0" hangingPunct="0">
              <a:buNone/>
            </a:pPr>
            <a:r>
              <a:rPr lang="ru-RU" dirty="0"/>
              <a:t>2.	Провести исследование особенностей символов башкирского алфавита</a:t>
            </a:r>
          </a:p>
          <a:p>
            <a:pPr marL="0" indent="0" hangingPunct="0">
              <a:buNone/>
            </a:pPr>
            <a:r>
              <a:rPr lang="ru-RU" dirty="0"/>
              <a:t>3.	Провести обзор и анализ методов и алгоритмов цифровой обработки изображений</a:t>
            </a:r>
          </a:p>
          <a:p>
            <a:pPr marL="0" indent="0" hangingPunct="0">
              <a:buNone/>
            </a:pPr>
            <a:r>
              <a:rPr lang="ru-RU" dirty="0"/>
              <a:t>4.	Выбрать или разработать необходимые методы и алгоритмы для достижения поставленной цели</a:t>
            </a:r>
          </a:p>
          <a:p>
            <a:pPr marL="0" indent="0" hangingPunct="0">
              <a:buNone/>
            </a:pPr>
            <a:r>
              <a:rPr lang="ru-RU" dirty="0"/>
              <a:t>5.	Разработать ПО и провести тестирование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3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6815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600" dirty="0" smtClean="0"/>
              <a:t>Исследование существующих программных продуктов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8580"/>
              </p:ext>
            </p:extLst>
          </p:nvPr>
        </p:nvGraphicFramePr>
        <p:xfrm>
          <a:off x="179512" y="1124744"/>
          <a:ext cx="8784976" cy="5655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356"/>
                <a:gridCol w="1432524"/>
                <a:gridCol w="1432524"/>
                <a:gridCol w="1432524"/>
                <a:gridCol w="1432524"/>
                <a:gridCol w="1432524"/>
              </a:tblGrid>
              <a:tr h="2101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ABBYY </a:t>
                      </a:r>
                      <a:r>
                        <a:rPr lang="en-US" sz="1200" dirty="0" err="1">
                          <a:effectLst/>
                        </a:rPr>
                        <a:t>Finereader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OCR cuneiform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Readiris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PenReader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RiDoc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05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Качество распознавания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(в %)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Высокая точность распознавания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90%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 рукописные символы)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99%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Неизвестно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90%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(не рукописные символы)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611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Стоимость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Edition Box (1490 </a:t>
                      </a:r>
                      <a:r>
                        <a:rPr lang="ru-RU" sz="1200" dirty="0">
                          <a:effectLst/>
                        </a:rPr>
                        <a:t>рублей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Edition Box (3990 </a:t>
                      </a:r>
                      <a:r>
                        <a:rPr lang="ru-RU" sz="1200" dirty="0">
                          <a:effectLst/>
                        </a:rPr>
                        <a:t>рублей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Corporate Edition</a:t>
                      </a:r>
                      <a:r>
                        <a:rPr lang="ru-RU" sz="1200" dirty="0">
                          <a:effectLst/>
                        </a:rPr>
                        <a:t> (9990 рублей)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бесплатная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 4140,31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299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Условно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бесплатная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от 350 рублей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75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Распознавание рукописных символов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6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Распознавание символов башкирского языка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03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Формат входных файлов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ped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djvu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tiff, bmp, jpeg, png, pdf, djvu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tiff, bmp, jpeg, 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05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Форматы для сохранения документа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pdf, html, rtf, </a:t>
                      </a:r>
                      <a:r>
                        <a:rPr lang="en-US" sz="1200" dirty="0" err="1">
                          <a:effectLst/>
                        </a:rPr>
                        <a:t>odt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xlsx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docx</a:t>
                      </a:r>
                      <a:r>
                        <a:rPr lang="en-US" sz="1200" dirty="0">
                          <a:effectLst/>
                        </a:rPr>
                        <a:t>, pdf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doc, </a:t>
                      </a:r>
                      <a:r>
                        <a:rPr lang="en-US" sz="1200" dirty="0" err="1">
                          <a:effectLst/>
                        </a:rPr>
                        <a:t>xls</a:t>
                      </a:r>
                      <a:r>
                        <a:rPr lang="en-US" sz="1200" dirty="0">
                          <a:effectLst/>
                        </a:rPr>
                        <a:t>, pdf, html, rtf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Txt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76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Операционные системы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Mac OS X </a:t>
                      </a:r>
                      <a:r>
                        <a:rPr lang="ru-RU" sz="1200">
                          <a:effectLst/>
                        </a:rPr>
                        <a:t>и др</a:t>
                      </a:r>
                      <a:r>
                        <a:rPr lang="en-US" sz="1200">
                          <a:effectLst/>
                        </a:rPr>
                        <a:t>. </a:t>
                      </a:r>
                      <a:r>
                        <a:rPr lang="ru-RU" sz="1200">
                          <a:effectLst/>
                        </a:rPr>
                        <a:t>UNIX-подобные, Windows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Linux, Mac OS X </a:t>
                      </a:r>
                      <a:r>
                        <a:rPr lang="ru-RU" sz="1200">
                          <a:effectLst/>
                        </a:rPr>
                        <a:t>и др</a:t>
                      </a:r>
                      <a:r>
                        <a:rPr lang="en-US" sz="1200">
                          <a:effectLst/>
                        </a:rPr>
                        <a:t>. </a:t>
                      </a:r>
                      <a:r>
                        <a:rPr lang="ru-RU" sz="1200">
                          <a:effectLst/>
                        </a:rPr>
                        <a:t>UNIX-подобные, Windows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Linux, Mac OS X </a:t>
                      </a:r>
                      <a:r>
                        <a:rPr lang="ru-RU" sz="1200" dirty="0">
                          <a:effectLst/>
                        </a:rPr>
                        <a:t>и </a:t>
                      </a:r>
                      <a:r>
                        <a:rPr lang="ru-RU" sz="1200" dirty="0" err="1">
                          <a:effectLst/>
                        </a:rPr>
                        <a:t>др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ru-RU" sz="1200" dirty="0">
                          <a:effectLst/>
                        </a:rPr>
                        <a:t>UNIX-подобные, </a:t>
                      </a:r>
                      <a:r>
                        <a:rPr lang="ru-RU" sz="1200" dirty="0" err="1">
                          <a:effectLst/>
                        </a:rPr>
                        <a:t>Windows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Windows, android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Windows, Mac OS X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 smtClean="0"/>
              <a:t>Структура </a:t>
            </a:r>
            <a:r>
              <a:rPr lang="ru-RU" sz="4400" dirty="0" smtClean="0"/>
              <a:t>решения задачи</a:t>
            </a:r>
            <a:endParaRPr lang="ru-RU" sz="4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00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376495"/>
              </p:ext>
            </p:extLst>
          </p:nvPr>
        </p:nvGraphicFramePr>
        <p:xfrm>
          <a:off x="110621" y="1700808"/>
          <a:ext cx="8906225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11347138" imgH="4818122" progId="Visio.Drawing.11">
                  <p:embed/>
                </p:oleObj>
              </mc:Choice>
              <mc:Fallback>
                <p:oleObj name="Visio" r:id="rId3" imgW="11347138" imgH="481812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1" y="1700808"/>
                        <a:ext cx="8906225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0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Распознавание </a:t>
            </a:r>
            <a:r>
              <a:rPr lang="ru-RU" sz="4400" dirty="0" smtClean="0"/>
              <a:t>изображения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метод </a:t>
            </a:r>
            <a:r>
              <a:rPr lang="ru-RU" sz="2800" dirty="0"/>
              <a:t>классификации по минимуму расстояний 	(признаковый метод</a:t>
            </a:r>
            <a:r>
              <a:rPr lang="ru-RU" sz="2800" dirty="0" smtClean="0"/>
              <a:t>);</a:t>
            </a:r>
          </a:p>
          <a:p>
            <a:endParaRPr lang="ru-RU" sz="2800" dirty="0"/>
          </a:p>
          <a:p>
            <a:r>
              <a:rPr lang="ru-RU" sz="2800" dirty="0" smtClean="0"/>
              <a:t>метод </a:t>
            </a:r>
            <a:r>
              <a:rPr lang="ru-RU" sz="2800" dirty="0" err="1"/>
              <a:t>попиксельного</a:t>
            </a:r>
            <a:r>
              <a:rPr lang="ru-RU" sz="2800" dirty="0"/>
              <a:t> сравнения с эталоном;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Улучшение изображения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8965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dirty="0" smtClean="0"/>
                  <a:t>бинаризация </a:t>
                </a:r>
                <a:r>
                  <a:rPr lang="ru-RU" sz="2800" dirty="0"/>
                  <a:t>изображения с </a:t>
                </a:r>
                <a:r>
                  <a:rPr lang="ru-RU" sz="2800" dirty="0" smtClean="0"/>
                  <a:t>применением преобразования </a:t>
                </a:r>
                <a:r>
                  <a:rPr lang="ru-RU" sz="2800" dirty="0"/>
                  <a:t>цветного изображения в полутоновое</a:t>
                </a:r>
                <a:r>
                  <a:rPr lang="ru-RU" sz="2800" dirty="0" smtClean="0"/>
                  <a:t>;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если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)≤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ru-RU" sz="2800" b="0" i="1" smtClean="0">
                                <a:latin typeface="Cambria Math"/>
                              </a:rPr>
                              <m:t> если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)&gt;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   (1)</a:t>
                </a:r>
              </a:p>
              <a:p>
                <a:pPr marL="400050" lvl="1" indent="0">
                  <a:buNone/>
                </a:pPr>
                <a:endParaRPr lang="en-US" sz="2800" dirty="0"/>
              </a:p>
              <a:p>
                <a:pPr marL="400050" lvl="1" indent="0">
                  <a:buNone/>
                </a:pPr>
                <a:r>
                  <a:rPr lang="en-US" sz="2800" dirty="0" smtClean="0"/>
                  <a:t>Y=0,3R+0,59G+0,11B   (2)</a:t>
                </a:r>
                <a:endParaRPr lang="ru-RU" sz="2800" dirty="0" smtClean="0"/>
              </a:p>
              <a:p>
                <a:pPr marL="400050" lvl="1" indent="0">
                  <a:buNone/>
                </a:pPr>
                <a:r>
                  <a:rPr lang="ru-RU" sz="2800" dirty="0" smtClean="0"/>
                  <a:t>или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Y=(R+G+B)/3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(3)</a:t>
                </a:r>
              </a:p>
              <a:p>
                <a:pPr marL="400050" lvl="1" indent="0">
                  <a:buNone/>
                </a:pPr>
                <a:endParaRPr lang="ru-RU" sz="2800" dirty="0" smtClean="0"/>
              </a:p>
              <a:p>
                <a:pPr marL="400050" lvl="1" indent="0">
                  <a:buNone/>
                </a:pPr>
                <a:r>
                  <a:rPr lang="en-US" sz="2800" dirty="0" smtClean="0"/>
                  <a:t>Y=R=G=B (4)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896544"/>
              </a:xfrm>
              <a:blipFill rotWithShape="1">
                <a:blip r:embed="rId2"/>
                <a:stretch>
                  <a:fillRect l="-1111" t="-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81128"/>
            <a:ext cx="2985109" cy="1395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Сегментация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обрезка </a:t>
            </a:r>
            <a:r>
              <a:rPr lang="ru-RU" sz="2800" dirty="0"/>
              <a:t>изображения;</a:t>
            </a:r>
          </a:p>
          <a:p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419130" cy="37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6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dirty="0"/>
              <a:t>Представление и описание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свертка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47764"/>
            <a:ext cx="705678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80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3921</TotalTime>
  <Words>643</Words>
  <Application>Microsoft Office PowerPoint</Application>
  <PresentationFormat>Экран (4:3)</PresentationFormat>
  <Paragraphs>214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Исполнительная</vt:lpstr>
      <vt:lpstr>Microsoft Visio Drawing</vt:lpstr>
      <vt:lpstr>ПРОГРАММНОЕ ОБЕСПЕЧЕНИЕ ДЛЯ РАСПОЗНАВАНИЯ СИМВОЛОВ БАШКИРСКОГО АЛФАВИТА В РАМКАХ ЕРЭ.</vt:lpstr>
      <vt:lpstr>К истории вопроса</vt:lpstr>
      <vt:lpstr>Постановка задачи</vt:lpstr>
      <vt:lpstr>Исследование существующих программных продуктов</vt:lpstr>
      <vt:lpstr>Структура решения задачи</vt:lpstr>
      <vt:lpstr>Распознавание изображения</vt:lpstr>
      <vt:lpstr>Улучшение изображения </vt:lpstr>
      <vt:lpstr>Сегментация изображения</vt:lpstr>
      <vt:lpstr>Представление и описание изображения</vt:lpstr>
      <vt:lpstr>Морфологическая обработка изображения</vt:lpstr>
      <vt:lpstr>Морфологическая обработка изображения</vt:lpstr>
      <vt:lpstr>Морфологическая обработка изображения</vt:lpstr>
      <vt:lpstr>Морфологическая обработка изображения</vt:lpstr>
      <vt:lpstr>Морфологическая обработка изображения</vt:lpstr>
      <vt:lpstr>Структура программы</vt:lpstr>
      <vt:lpstr>Интерфейс программы</vt:lpstr>
      <vt:lpstr>Примеры работы программы</vt:lpstr>
      <vt:lpstr>Примеры работы программы</vt:lpstr>
      <vt:lpstr>Результаты работы программы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для распознавания символов башкирского алфавита в рамках  ЕРЭ</dc:title>
  <dc:creator>Танюша</dc:creator>
  <cp:lastModifiedBy>Танюша</cp:lastModifiedBy>
  <cp:revision>28</cp:revision>
  <dcterms:created xsi:type="dcterms:W3CDTF">2014-05-14T08:42:36Z</dcterms:created>
  <dcterms:modified xsi:type="dcterms:W3CDTF">2014-05-20T23:01:44Z</dcterms:modified>
</cp:coreProperties>
</file>