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3" r:id="rId4"/>
    <p:sldId id="257" r:id="rId5"/>
    <p:sldId id="258" r:id="rId6"/>
    <p:sldId id="262" r:id="rId7"/>
    <p:sldId id="263" r:id="rId8"/>
    <p:sldId id="271" r:id="rId9"/>
    <p:sldId id="260" r:id="rId10"/>
    <p:sldId id="269" r:id="rId11"/>
    <p:sldId id="261" r:id="rId12"/>
    <p:sldId id="270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3198" autoAdjust="0"/>
  </p:normalViewPr>
  <p:slideViewPr>
    <p:cSldViewPr>
      <p:cViewPr>
        <p:scale>
          <a:sx n="93" d="100"/>
          <a:sy n="93" d="100"/>
        </p:scale>
        <p:origin x="-244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B92B3-0A3F-41FF-9492-4BA2099E31FC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17A8-F3C6-417D-B88D-E0FAE8461E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6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317A8-F3C6-417D-B88D-E0FAE8461E4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Посмотри в соответствии</a:t>
            </a:r>
            <a:r>
              <a:rPr lang="ru-RU" baseline="0" dirty="0" smtClean="0"/>
              <a:t> с докладом – факторы (особенности)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317A8-F3C6-417D-B88D-E0FAE8461E4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ПС?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317A8-F3C6-417D-B88D-E0FAE8461E4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различных источников</a:t>
            </a:r>
            <a:r>
              <a:rPr lang="ru-RU" baseline="0" dirty="0" smtClean="0"/>
              <a:t> – лучше расписать какая именно информация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317A8-F3C6-417D-B88D-E0FAE8461E4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п. 1 – допиши какие средства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317A8-F3C6-417D-B88D-E0FAE8461E4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4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0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1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7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2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6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1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EC9F-1F81-4E8C-B5B3-B3AF365414E3}" type="datetimeFigureOut">
              <a:rPr lang="ru-RU" smtClean="0"/>
              <a:pPr/>
              <a:t>20.05.2013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8840-7D56-4754-B1BD-6F3AD80D17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4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4076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 smtClean="0">
                <a:latin typeface="Times New Roman" pitchFamily="18" charset="0"/>
              </a:rPr>
              <a:t>ФГБОУ ВПО УФИМСКИЙ ГОСУДАРСТВЕННЫЙ АВИАЦИОННЫЙ ТЕХНИЧЕСКИЙ УНИВЕРСИТЕТ</a:t>
            </a:r>
            <a:br>
              <a:rPr lang="ru-RU" sz="1600" b="1" dirty="0" smtClean="0">
                <a:latin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</a:rPr>
              <a:t>Кафедра вычислительной математики и кибернетики</a:t>
            </a:r>
            <a:r>
              <a:rPr lang="ru-RU" sz="1600" b="1" dirty="0" smtClean="0">
                <a:latin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</a:rPr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515" y="3068960"/>
            <a:ext cx="9134475" cy="17526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Использование нейронных сетей при поддержке управленческих решений в сфере оказания услуг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5437" y="2374361"/>
            <a:ext cx="8920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b="1" dirty="0" err="1" smtClean="0">
                <a:latin typeface="Times New Roman" pitchFamily="18" charset="0"/>
              </a:rPr>
              <a:t>Галеева</a:t>
            </a:r>
            <a:r>
              <a:rPr lang="ru-RU" b="1" dirty="0" smtClean="0">
                <a:latin typeface="Times New Roman" pitchFamily="18" charset="0"/>
              </a:rPr>
              <a:t> Н.И.</a:t>
            </a:r>
            <a:endParaRPr lang="ru-RU" b="1" dirty="0"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51031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"Информационные технологии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интеллектуальной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поддержки принятия решений"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79629" y="57740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Уфа - 2013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792088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Информационное обеспечение подсистемы поддержки принятия решений для повышения эффективности в сфере оказания услуг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41764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Правила для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определения классов аппаратов профессиональной техники: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аппарат износостойкий, состоит из большого числа деталей, используется в основной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деятельности организации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 имеет среднюю популярность продаж, то аппарат принадлежит классу 1.</a:t>
            </a: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аппарат имеет низкую износостойкость, среднее число деталей, используется в основной деятельности и имеет высокую популярность продаж, то аппарат принадлежит классу 2, </a:t>
            </a: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аппарат имеет среднюю износостойкость, состоит из малого числа деталей, используется во вспомогательной деятельности и имеет низкую популярность, то аппарат принадлежит классу 3. </a:t>
            </a:r>
          </a:p>
          <a:p>
            <a:pPr marL="0" indent="0" algn="just">
              <a:buNone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Правила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для определения классов запасных деталей (комплектующих), используемых при ремонте профессиональной техники: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деталь имеет высокую износостойкость, низкий коэффициент необходимости и является узконаправленной, то деталь принадлежит классу 1. </a:t>
            </a:r>
          </a:p>
          <a:p>
            <a:pPr lvl="0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деталь имеет среднюю износостойкость, средний коэффициент необходимости и деталь является узконаправленной, то деталь принадлежит классу 2. </a:t>
            </a:r>
          </a:p>
          <a:p>
            <a:pPr lvl="0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деталь имеет низкую износостойкость, высокий коэффициент необходимости и является унифицированной, то деталь принадлежит классу 3. 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87029"/>
            <a:ext cx="63722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4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Структурная схема подсистемы поддержки принятия решений при управлении запасами в сфере оказания услуг с учетом внешних и внутренних факторов </a:t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" y="655298"/>
            <a:ext cx="9043317" cy="587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4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62074"/>
          </a:xfrm>
        </p:spPr>
        <p:txBody>
          <a:bodyPr>
            <a:norm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Математическое обеспечение планирования запасов</a:t>
            </a:r>
            <a:endParaRPr lang="ru-RU" sz="1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764704"/>
            <a:ext cx="6694078" cy="2880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5496" y="3717032"/>
            <a:ext cx="9108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Комплексная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схема получения вектора плановых значений для ввода в систему заявок</a:t>
            </a:r>
            <a:endParaRPr lang="ru-RU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33405"/>
            <a:ext cx="6120680" cy="242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016"/>
            <a:ext cx="9144000" cy="418058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Алгоритм, определения прогнозного значения объема закупок</a:t>
            </a:r>
            <a:endParaRPr lang="ru-RU" sz="1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701007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Алгоритм обратного распространения ошибки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1. Инициализировать </a:t>
            </a:r>
            <a:r>
              <a:rPr lang="ru-RU" sz="2100" dirty="0" err="1">
                <a:latin typeface="Times New Roman" pitchFamily="18" charset="0"/>
                <a:cs typeface="Times New Roman" pitchFamily="18" charset="0"/>
              </a:rPr>
              <a:t>синаптические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веса маленькими случайными значениями.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2. Выбрать очередную обучающую пару из обучающего множества; подать входной вектор на вход сети.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3. Вычислить выход сети.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4. Вычислить разность между выходом сети и требуемым выходом (целевым вектором обучающей пары).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5. Подкорректировать веса сети для минимизации ошибки.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6. Повторять шаги с 2 по 5 для каждого вектора обучающего множества до тех пор, пока ошибка на всем множестве не достигнет приемлемого уровня.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0909"/>
            <a:ext cx="59531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66659"/>
            <a:ext cx="27622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0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814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Алгоритм обеспечения планирования объемов закупок </a:t>
            </a:r>
            <a:endParaRPr lang="ru-RU" sz="1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48464" cy="5760640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Проводим нормализацию экспертных значений по каждому классу аппаратов и запасных частей. Получаем коэффициент использования, чем он меньше, тем меньше деталей убираем на каждом шаге итерации с определенного вида запасных частей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Сортируем детали в порядке убывания коэффициента использования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Находим разницу (дельта) между прогнозным значением суммы закупки и заданным ограниченным бюджетом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Для каждой детали считаем величину удаления с каждого вида деталей. Величина удаления рассчитывается как произведение дельты на коэффициент использования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Высчитываем максимальное количество деталей, которое можем убрать за одну итерацию. Экспертным путем было выбрано не более 25 процентов на каждом шаге итерации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Высчитываем количество деталей, которое хотим удалить как отношение дельты к цене детали (проверка на не удаление лишних деталей)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Отнимаем от исходного количества деталей минимум из величины, которую хотим убрать и максимально допустимой величиной удаления, посчитанной на шаге 5.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Вычитаем из дельты величину убранных на данной итерации деталей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дельта становится меньше 0, то алгоритм завершает свою работу, иначе повторить шаги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– 9. </a:t>
            </a:r>
          </a:p>
        </p:txBody>
      </p:sp>
    </p:spTree>
    <p:extLst>
      <p:ext uri="{BB962C8B-B14F-4D97-AF65-F5344CB8AC3E}">
        <p14:creationId xmlns:p14="http://schemas.microsoft.com/office/powerpoint/2010/main" val="35898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Интерфейс программного обеспечения: получение вектора плановых значений </a:t>
            </a:r>
            <a:endParaRPr lang="ru-RU" sz="1800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4788024" cy="38164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908721"/>
            <a:ext cx="4211960" cy="38164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6570" y="4929972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Интерфейс модуля обучения нейронной сети на основе алгоритма обратного распространения ошибки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4869160"/>
            <a:ext cx="3923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Интерфейс модуля получения итогового планового значения с учетом ограниченности бюджета, периода прогноза и планируемой сезонности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620688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Основные результаты и выводы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5976664"/>
          </a:xfrm>
        </p:spPr>
        <p:txBody>
          <a:bodyPr>
            <a:normAutofit fontScale="92500" lnSpcReduction="10000"/>
          </a:bodyPr>
          <a:lstStyle/>
          <a:p>
            <a:pPr algn="just">
              <a:buAutoNum type="arabicPeriod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Разработана методика формирования, предварительной обработки и анализа данных с использованием интеллектуальных методов. Предлагаемая методика предусматривает проведение интеллектуального анализа данных с использованием специализированных программных средств 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Statgraphics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Plus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Deductor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buFont typeface="Arial" pitchFamily="34" charset="0"/>
              <a:buAutoNum type="arabicPeriod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Разработана структурная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схема подсистемы поддержки принятия решений при управлении запасами в сфере оказания услуг с учетом внешних и внутренних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факторов. </a:t>
            </a:r>
          </a:p>
          <a:p>
            <a:pPr algn="just">
              <a:buFont typeface="Arial" pitchFamily="34" charset="0"/>
              <a:buAutoNum type="arabicPeriod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Разработано математическое обеспечение подсистемы принятия решений при управлении запасами, отличающееся от известных введенными эвристиками в процессе принятия управленческих решений. Введены коэффициенты используемости запасов, базирующиеся на экспертных оценках. </a:t>
            </a:r>
          </a:p>
          <a:p>
            <a:pPr algn="just">
              <a:buFont typeface="Arial" pitchFamily="34" charset="0"/>
              <a:buAutoNum type="arabicPeriod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Разработано информационное обеспечение на основе экспертных знаний и использования результатов интеллектуального анализа, и базирующееся на разработанных математических моделях и абстракциях. </a:t>
            </a:r>
          </a:p>
          <a:p>
            <a:pPr algn="just">
              <a:buFont typeface="Arial" pitchFamily="34" charset="0"/>
              <a:buAutoNum type="arabicPeriod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Разработано алгоритмическое обеспечение для реализации процесса планирования управления запасами, которое отличается от известных тем, что разработанные алгоритмы обеспечивают оптимизацию загрузки склада при управлении запасами и повышают эффективность управленческого решения на основе статистических данных, экспертных оценок и адекватных математических моделей, а также предотвращают экспертные ошибки и возможные риски потерь. </a:t>
            </a:r>
          </a:p>
          <a:p>
            <a:pPr algn="just">
              <a:buFont typeface="Arial" pitchFamily="34" charset="0"/>
              <a:buAutoNum type="arabicPeriod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обеспечение, которое реализует процесс управления запасами и отличается функциональным обеспечением в части: 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прогноза 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возможных значений закупки –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учетом накопленных знаний и полученной информации, с использованием интеллектуальной поддержки в виде нейронных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сетей, 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управления закупками –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применение модуля управления 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прогнозным значением. 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AutoNum type="arabicPeriod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Актуальность темы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дипломной работы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833" y="842355"/>
            <a:ext cx="3888431" cy="2500461"/>
          </a:xfrm>
        </p:spPr>
      </p:pic>
      <p:pic>
        <p:nvPicPr>
          <p:cNvPr id="5" name="Объект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0072" y="764705"/>
            <a:ext cx="3044342" cy="33843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2" y="3356992"/>
            <a:ext cx="41814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87" y="4221088"/>
            <a:ext cx="4135696" cy="21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71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08" y="1844824"/>
            <a:ext cx="8856984" cy="42050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Для достижения поставленной цели в работе необходимо решить следующие задачи:</a:t>
            </a:r>
          </a:p>
          <a:p>
            <a:pPr algn="just"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Разработать методическое обеспечение информации из множества различных источников и математическое обеспечение подсистемы поддержки принятия решений для повышения эффективности в сфере оказания услуг. </a:t>
            </a:r>
          </a:p>
          <a:p>
            <a:pPr algn="just"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Разработать структурную схему подсистемы поддержки принятия решений для повышения эффективности в сфере оказания услуг с учетом внешних и внутренних факторов. </a:t>
            </a:r>
          </a:p>
          <a:p>
            <a:pPr algn="just"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Разработать информационное и алгоритмическое обеспечение подсистемы поддержки принятия решений для повышения эффективности в сфере оказания услуг с учетом разработанного математического обеспечения. </a:t>
            </a:r>
          </a:p>
          <a:p>
            <a:pPr algn="just"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Разработать программное обеспечение по реализации алгоритмического обеспечения управления эффективностью принимаемого решения на основе планирования объемов закупок. 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Цель и задачи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дипломной работы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20688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решение актуальной научно-практической проблемы разработки методического, информационного, математического, алгоритмического и программное обеспечения подсистемы поддержки принятия решений для повышения эффективности в сфере оказания услуг с применением интеллектуальных технологий.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360040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Формулирование проблемы исследования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Проблемы управления загрузкой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склада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сфере оказания услуг (на примере услуг по ремонту профессиональной техники) с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учетом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внешних и внутренних факторов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58"/>
          <p:cNvSpPr txBox="1">
            <a:spLocks noChangeArrowheads="1"/>
          </p:cNvSpPr>
          <p:nvPr/>
        </p:nvSpPr>
        <p:spPr bwMode="auto">
          <a:xfrm>
            <a:off x="0" y="5517232"/>
            <a:ext cx="9144000" cy="1269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400" u="sng" dirty="0">
                <a:latin typeface="Times New Roman" pitchFamily="18" charset="0"/>
                <a:cs typeface="Times New Roman" pitchFamily="18" charset="0"/>
              </a:rPr>
              <a:t>Принципы, теории, методы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прогнозирования, планирования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искусственного интеллекта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нейронных сетей, оптимизации, линейного программирования, принятия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решений,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интеллектуальных информационных систем,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экспертных систем и инженерии знаний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3003"/>
            <a:ext cx="7056784" cy="438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6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</a:rPr>
              <a:t>Формулирование проблемы прогнозирования и планирования в сфере оказания услуг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6491065" cy="13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529717" cy="275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5013176"/>
            <a:ext cx="4133685" cy="161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494116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000222"/>
              </p:ext>
            </p:extLst>
          </p:nvPr>
        </p:nvGraphicFramePr>
        <p:xfrm>
          <a:off x="1043608" y="692696"/>
          <a:ext cx="7344816" cy="4190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010"/>
                <a:gridCol w="1836010"/>
                <a:gridCol w="1836010"/>
                <a:gridCol w="1836786"/>
              </a:tblGrid>
              <a:tr h="45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Область исследований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Исследователи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Тематика исследования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 рассмотрено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926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Теория управления запасами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Г.Л. </a:t>
                      </a:r>
                      <a:r>
                        <a:rPr lang="ru-RU" sz="1200" dirty="0" err="1">
                          <a:effectLst/>
                        </a:rPr>
                        <a:t>Бродецкий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endParaRPr lang="ru-RU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Дж</a:t>
                      </a:r>
                      <a:r>
                        <a:rPr lang="ru-RU" sz="1200" dirty="0">
                          <a:effectLst/>
                        </a:rPr>
                        <a:t>. Букан, </a:t>
                      </a:r>
                      <a:endParaRPr lang="ru-RU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А.М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ru-RU" sz="1200" dirty="0" err="1">
                          <a:effectLst/>
                        </a:rPr>
                        <a:t>Гаджинский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endParaRPr lang="ru-RU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М.П</a:t>
                      </a:r>
                      <a:r>
                        <a:rPr lang="ru-RU" sz="1200" dirty="0">
                          <a:effectLst/>
                        </a:rPr>
                        <a:t>. Гордон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Развитие теории, методов и моделей управления запасами, направленных на снижение логистических затрат и повышение эффективности функционирования цепей поставок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Процесс прогнозирования рыночной ситуации с учетом внешних и внутренних факторов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811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Нейросетевые технологии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А.В. Терехов, А.И. Галушкин, И.М. Макарова, А.В. Терехова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Разработка технологии применения искусственных нейронных сетей в прикладных информационных системах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Процесс интеллектуальной обработки информации. Использование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специально подобранного комплекса программных средств в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комплексных исследованиях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</a:tbl>
          </a:graphicData>
        </a:graphic>
      </p:graphicFrame>
      <p:sp>
        <p:nvSpPr>
          <p:cNvPr id="4" name="Заголовок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1640" y="116632"/>
            <a:ext cx="6995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Обзор известных исследований    </a:t>
            </a:r>
          </a:p>
        </p:txBody>
      </p:sp>
    </p:spTree>
    <p:extLst>
      <p:ext uri="{BB962C8B-B14F-4D97-AF65-F5344CB8AC3E}">
        <p14:creationId xmlns:p14="http://schemas.microsoft.com/office/powerpoint/2010/main" val="33826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08575"/>
              </p:ext>
            </p:extLst>
          </p:nvPr>
        </p:nvGraphicFramePr>
        <p:xfrm>
          <a:off x="107504" y="841973"/>
          <a:ext cx="8208912" cy="6016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334"/>
                <a:gridCol w="4243282"/>
                <a:gridCol w="2664296"/>
              </a:tblGrid>
              <a:tr h="3173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 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функции в области прогнозирования и планирования ресурсного обеспечения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Недостатки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</a:tr>
              <a:tr h="120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1С:Предприятие 8. Клиентская лицензия в конфигурации «Производство. Услуги. Управление»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оперативное планирование  закупок на основании планов продаж, планов производства, неисполненных частей заказов покупателей, внутренних заказов;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оформление заказов поставщикам и контроль их исполнения;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регистрация и анализ выполнения дополнительных условий по договорам с фиксированными номенклатурными позициями, объемами и сроками поставок;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стоимость для малого и среднего бизнеса, излишний набор функций, неиспользуемый при планировании в сфере оказания услуг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</a:tr>
              <a:tr h="1209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 Dynamics AX</a:t>
                      </a:r>
                      <a:endParaRPr lang="ru-RU" sz="1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поддержка различных схем приема товаров от поставщиков, в том числе прием на реализацию и получение давальческого сырья и материалов;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анализ потребностей склада и производства в товарах, готовой продукции и материалах;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планирование закупок с учетом прогнозируемого уровня складских запасов и зарезервированных товарно-материальных ценностей на складах;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стоимость для малого и среднего бизнеса, излишний набор функций, неиспользуемый при планировании в сфере оказания услуг</a:t>
                      </a:r>
                      <a:endParaRPr lang="ru-RU" sz="1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</a:tr>
              <a:tr h="1999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 Dynamics NAV</a:t>
                      </a:r>
                      <a:endParaRPr lang="ru-RU" sz="1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оперативное планирование  закупок на основании планов продаж, планов производства, неисполненных частей заказов покупателей, внутренних заказов;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оформление заказов поставщикам и контроль их исполнения;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регистрация и анализ выполнения дополнительных условий по договорам с фиксированными номенклатурными позициями, объемами и сроками поставок;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анализ потребностей склада и производства в товарах, готовой продукции и материалах;</a:t>
                      </a:r>
                    </a:p>
                    <a:p>
                      <a:pPr marL="342900" lvl="0" indent="-342900" algn="just">
                        <a:spcAft>
                          <a:spcPts val="225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планирование закупок с учетом прогнозируемого уровня складских запасов и зарезервированных товарно-материальных ценностей на складах;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стоимость для малого и среднего бизнеса, излишний набор функций, неиспользуемый при планировании в сфере оказания услуг</a:t>
                      </a:r>
                      <a:endParaRPr lang="ru-RU" sz="1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</a:tr>
              <a:tr h="1080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SAP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оптимизация процедуры закупки и обеспечение экономии денежных средств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упрощение всех процедур закупки (от анализа затрат до поиска стратегически важных поставщиков и заключения контрактов на управление активами на протяжении жизненного цикла)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автоматизация всего процесса от закупки до оплаты</a:t>
                      </a:r>
                    </a:p>
                    <a:p>
                      <a:pPr marL="21590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стоимость для малого и среднего бизнеса, излишний набор функций, неиспользуемый при планировании в сфере оказания услуг</a:t>
                      </a:r>
                      <a:endParaRPr lang="ru-RU" sz="1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718" marR="29718" marT="0" marB="0"/>
                </a:tc>
              </a:tr>
            </a:tbl>
          </a:graphicData>
        </a:graphic>
      </p:graphicFrame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9552" y="21049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Известные </a:t>
            </a:r>
            <a:r>
              <a:rPr lang="en-US" sz="1400" b="1" i="1" dirty="0">
                <a:latin typeface="Times New Roman" pitchFamily="18" charset="0"/>
              </a:rPr>
              <a:t>IT</a:t>
            </a:r>
            <a:r>
              <a:rPr lang="ru-RU" sz="1400" b="1" dirty="0">
                <a:latin typeface="Times New Roman" pitchFamily="18" charset="0"/>
              </a:rPr>
              <a:t> - решения в области </a:t>
            </a:r>
            <a:r>
              <a:rPr lang="ru-RU" sz="1400" b="1" dirty="0" smtClean="0">
                <a:latin typeface="Times New Roman" pitchFamily="18" charset="0"/>
              </a:rPr>
              <a:t>прогнозирования и планирования ресурсов в сфере оказания услуг</a:t>
            </a:r>
            <a:endParaRPr lang="ru-RU" sz="1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7504" y="116632"/>
            <a:ext cx="8784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Схема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подсистемы поддержки принятия решений при управлении запасами в сфере оказания услуг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8013883" cy="530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2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5333"/>
            <a:ext cx="8229600" cy="432048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Методика получения информации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" y="404665"/>
            <a:ext cx="4620312" cy="411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404664"/>
            <a:ext cx="4320480" cy="40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11560" y="4797152"/>
            <a:ext cx="6876256" cy="52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63539"/>
            <a:ext cx="3686347" cy="210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1443</Words>
  <Application>Microsoft Office PowerPoint</Application>
  <PresentationFormat>Экран (4:3)</PresentationFormat>
  <Paragraphs>114</Paragraphs>
  <Slides>16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ФГБОУ ВПО УФИМСКИЙ ГОСУДАРСТВЕННЫЙ АВИАЦИОННЫЙ ТЕХНИЧЕСКИЙ УНИВЕРСИТЕТ Кафедра вычислительной математики и кибернетики </vt:lpstr>
      <vt:lpstr>Актуальность темы дипломной работы</vt:lpstr>
      <vt:lpstr>Цель и задачи дипломной работы</vt:lpstr>
      <vt:lpstr>Формулирование проблемы исследования </vt:lpstr>
      <vt:lpstr>Формулирование проблемы прогнозирования и планирования в сфере оказания услуг </vt:lpstr>
      <vt:lpstr>Обзор известных исследований    </vt:lpstr>
      <vt:lpstr>Известные IT - решения в области прогнозирования и планирования ресурсов в сфере оказания услуг</vt:lpstr>
      <vt:lpstr>Схема подсистемы поддержки принятия решений при управлении запасами в сфере оказания услуг</vt:lpstr>
      <vt:lpstr>Методика получения информации</vt:lpstr>
      <vt:lpstr>Информационное обеспечение подсистемы поддержки принятия решений для повышения эффективности в сфере оказания услуг</vt:lpstr>
      <vt:lpstr>Структурная схема подсистемы поддержки принятия решений при управлении запасами в сфере оказания услуг с учетом внешних и внутренних факторов  </vt:lpstr>
      <vt:lpstr>Математическое обеспечение планирования запасов</vt:lpstr>
      <vt:lpstr>Алгоритм, определения прогнозного значения объема закупок</vt:lpstr>
      <vt:lpstr>Алгоритм обеспечения планирования объемов закупок </vt:lpstr>
      <vt:lpstr>Интерфейс программного обеспечения: получение вектора плановых значений </vt:lpstr>
      <vt:lpstr>Основные результаты и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ВПО УФИМСКИЙ ГОСУДАРСТВЕННЫЙ АВИАЦИОННЫЙ ТЕХНИЧЕСКИЙ УНИВЕРСИТЕТ Кафедра вычислительной математики и кибернетики</dc:title>
  <dc:creator>Natali</dc:creator>
  <cp:lastModifiedBy>Natali</cp:lastModifiedBy>
  <cp:revision>66</cp:revision>
  <dcterms:created xsi:type="dcterms:W3CDTF">2013-05-15T18:00:23Z</dcterms:created>
  <dcterms:modified xsi:type="dcterms:W3CDTF">2013-05-20T06:14:14Z</dcterms:modified>
</cp:coreProperties>
</file>