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8" r:id="rId6"/>
    <p:sldId id="260" r:id="rId7"/>
    <p:sldId id="261" r:id="rId8"/>
    <p:sldId id="274" r:id="rId9"/>
    <p:sldId id="273" r:id="rId10"/>
    <p:sldId id="263" r:id="rId11"/>
    <p:sldId id="275" r:id="rId12"/>
    <p:sldId id="279" r:id="rId13"/>
    <p:sldId id="278" r:id="rId14"/>
    <p:sldId id="277" r:id="rId15"/>
    <p:sldId id="262" r:id="rId16"/>
    <p:sldId id="264" r:id="rId17"/>
    <p:sldId id="265" r:id="rId18"/>
    <p:sldId id="266" r:id="rId19"/>
    <p:sldId id="267" r:id="rId20"/>
    <p:sldId id="268" r:id="rId21"/>
    <p:sldId id="269" r:id="rId22"/>
    <p:sldId id="280" r:id="rId23"/>
    <p:sldId id="271" r:id="rId24"/>
    <p:sldId id="272" r:id="rId2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 autoAdjust="0"/>
    <p:restoredTop sz="94654" autoAdjust="0"/>
  </p:normalViewPr>
  <p:slideViewPr>
    <p:cSldViewPr showGuides="1">
      <p:cViewPr>
        <p:scale>
          <a:sx n="190" d="100"/>
          <a:sy n="190" d="100"/>
        </p:scale>
        <p:origin x="1552" y="264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28.05.18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Training und Evaluation: Kreuzvalidierung und Variation der Parameter</a:t>
            </a:r>
          </a:p>
          <a:p>
            <a:r>
              <a:rPr lang="de-DE" dirty="0"/>
              <a:t>30% Trainingsdaten</a:t>
            </a:r>
          </a:p>
          <a:p>
            <a:r>
              <a:rPr lang="de-DE" dirty="0"/>
              <a:t>70% Testdaten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7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4x3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D13-1020-E44F-A1AE-8457283F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31" y="915566"/>
            <a:ext cx="5829300" cy="1790917"/>
          </a:xfrm>
        </p:spPr>
        <p:txBody>
          <a:bodyPr>
            <a:normAutofit/>
          </a:bodyPr>
          <a:lstStyle/>
          <a:p>
            <a:r>
              <a:rPr lang="de-DE" dirty="0"/>
              <a:t>Maschinelles Lernen </a:t>
            </a:r>
            <a:br>
              <a:rPr lang="de-DE" dirty="0"/>
            </a:br>
            <a:r>
              <a:rPr lang="de-DE" dirty="0"/>
              <a:t>in der Diagnostik einer </a:t>
            </a:r>
            <a:br>
              <a:rPr lang="de-DE" dirty="0"/>
            </a:br>
            <a:r>
              <a:rPr lang="de-DE" dirty="0"/>
              <a:t>Autismus-Spektrum-Störung </a:t>
            </a:r>
            <a:br>
              <a:rPr lang="de-DE" dirty="0"/>
            </a:br>
            <a:r>
              <a:rPr lang="de-DE" dirty="0"/>
              <a:t>bei Erwachsenen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5BAD8-37C5-D543-B334-5834710F5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931" y="2499743"/>
            <a:ext cx="5830974" cy="2160239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zur Veranstaltung „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Learning“</a:t>
            </a:r>
          </a:p>
          <a:p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Andreas </a:t>
            </a:r>
            <a:r>
              <a:rPr lang="de-DE" dirty="0" err="1">
                <a:solidFill>
                  <a:schemeClr val="tx1"/>
                </a:solidFill>
              </a:rPr>
              <a:t>Zinkl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29.05.2018</a:t>
            </a:r>
          </a:p>
        </p:txBody>
      </p:sp>
    </p:spTree>
    <p:extLst>
      <p:ext uri="{BB962C8B-B14F-4D97-AF65-F5344CB8AC3E}">
        <p14:creationId xmlns:p14="http://schemas.microsoft.com/office/powerpoint/2010/main" val="28400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75" y="1036558"/>
            <a:ext cx="6426000" cy="3737046"/>
          </a:xfrm>
        </p:spPr>
        <p:txBody>
          <a:bodyPr>
            <a:norm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Filtern von Datensätzen mit fehlerhaften und fehlenden Einträgen</a:t>
            </a:r>
          </a:p>
          <a:p>
            <a:pPr marL="446465" lvl="1" indent="-171450"/>
            <a:r>
              <a:rPr lang="de-DE" dirty="0"/>
              <a:t>95 fehlerhafte Datensätze</a:t>
            </a:r>
          </a:p>
          <a:p>
            <a:pPr marL="446465" lvl="1" indent="-171450"/>
            <a:r>
              <a:rPr lang="de-DE" dirty="0"/>
              <a:t>Fehler in den Attributen „</a:t>
            </a:r>
            <a:r>
              <a:rPr lang="de-DE" dirty="0" err="1"/>
              <a:t>ethnicity</a:t>
            </a:r>
            <a:r>
              <a:rPr lang="de-DE" dirty="0"/>
              <a:t>“, „</a:t>
            </a:r>
            <a:r>
              <a:rPr lang="de-DE" dirty="0" err="1"/>
              <a:t>relation</a:t>
            </a:r>
            <a:r>
              <a:rPr lang="de-DE" dirty="0"/>
              <a:t>“ und „</a:t>
            </a:r>
            <a:r>
              <a:rPr lang="de-DE" dirty="0" err="1"/>
              <a:t>age</a:t>
            </a:r>
            <a:r>
              <a:rPr lang="de-DE" dirty="0"/>
              <a:t>“</a:t>
            </a:r>
          </a:p>
          <a:p>
            <a:pPr marL="446465" lvl="1" indent="-171450"/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Normalisierung der Daten</a:t>
            </a:r>
          </a:p>
          <a:p>
            <a:pPr marL="446465" lvl="1" indent="-171450"/>
            <a:r>
              <a:rPr lang="de-DE" dirty="0" err="1"/>
              <a:t>Ordinale</a:t>
            </a:r>
            <a:r>
              <a:rPr lang="de-DE" dirty="0"/>
              <a:t> Attribute</a:t>
            </a:r>
          </a:p>
          <a:p>
            <a:pPr marL="593793" lvl="2" indent="-171450"/>
            <a:r>
              <a:rPr lang="de-DE" dirty="0" err="1"/>
              <a:t>One</a:t>
            </a:r>
            <a:r>
              <a:rPr lang="de-DE" dirty="0"/>
              <a:t>-Hot Kodierung</a:t>
            </a:r>
          </a:p>
          <a:p>
            <a:pPr marL="777731" lvl="3" indent="-171450"/>
            <a:r>
              <a:rPr lang="de-DE" dirty="0"/>
              <a:t>Attribut „</a:t>
            </a:r>
            <a:r>
              <a:rPr lang="de-DE" dirty="0" err="1"/>
              <a:t>relation</a:t>
            </a:r>
            <a:r>
              <a:rPr lang="de-DE" dirty="0"/>
              <a:t>“</a:t>
            </a:r>
          </a:p>
          <a:p>
            <a:pPr marL="593793" lvl="2" indent="-171450"/>
            <a:endParaRPr lang="de-DE" dirty="0"/>
          </a:p>
          <a:p>
            <a:pPr marL="446465" lvl="1" indent="-171450"/>
            <a:r>
              <a:rPr lang="de-DE" dirty="0"/>
              <a:t>Nominale Attribute</a:t>
            </a:r>
          </a:p>
          <a:p>
            <a:pPr marL="593793" lvl="2" indent="-171450"/>
            <a:r>
              <a:rPr lang="de-DE" dirty="0"/>
              <a:t>Normierung in numerische Werte</a:t>
            </a:r>
          </a:p>
          <a:p>
            <a:pPr marL="777731" lvl="3" indent="-171450"/>
            <a:r>
              <a:rPr lang="de-DE" dirty="0"/>
              <a:t>Yes = 1</a:t>
            </a:r>
          </a:p>
          <a:p>
            <a:pPr marL="777731" lvl="3" indent="-171450"/>
            <a:r>
              <a:rPr lang="de-DE" dirty="0" err="1"/>
              <a:t>No</a:t>
            </a:r>
            <a:r>
              <a:rPr lang="de-DE" dirty="0"/>
              <a:t> = 0</a:t>
            </a:r>
          </a:p>
          <a:p>
            <a:pPr marL="593793" lvl="2" indent="-171450"/>
            <a:endParaRPr lang="de-DE" dirty="0"/>
          </a:p>
          <a:p>
            <a:pPr marL="446465" lvl="1" indent="-171450"/>
            <a:r>
              <a:rPr lang="de-DE" dirty="0"/>
              <a:t>Numerische Attribute</a:t>
            </a:r>
          </a:p>
          <a:p>
            <a:pPr marL="593793" lvl="2" indent="-171450"/>
            <a:r>
              <a:rPr lang="de-DE" dirty="0"/>
              <a:t>Normierung zu Zahlen im Intervall [0;1]</a:t>
            </a:r>
          </a:p>
          <a:p>
            <a:pPr marL="593793" lvl="2" indent="-171450"/>
            <a:r>
              <a:rPr lang="de-DE" dirty="0"/>
              <a:t>Berechnung des Anteils des Alters am maximalen Alter der Personen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Datenaufbereitung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222553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465" lvl="1" indent="-171450"/>
            <a:r>
              <a:rPr lang="de-DE" dirty="0"/>
              <a:t>Ein Merkmalsvektor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446465" lvl="1" indent="-171450"/>
            <a:r>
              <a:rPr lang="de-DE" dirty="0"/>
              <a:t>20 Merkmale:</a:t>
            </a:r>
          </a:p>
          <a:p>
            <a:pPr marL="593793" lvl="2" indent="-171450"/>
            <a:r>
              <a:rPr lang="de-DE" dirty="0"/>
              <a:t>Antworten A1 bis A10</a:t>
            </a:r>
          </a:p>
          <a:p>
            <a:pPr marL="593793" lvl="2" indent="-171450"/>
            <a:r>
              <a:rPr lang="de-DE" dirty="0" err="1"/>
              <a:t>Result</a:t>
            </a:r>
            <a:endParaRPr lang="de-DE" dirty="0"/>
          </a:p>
          <a:p>
            <a:pPr marL="593793" lvl="2" indent="-171450"/>
            <a:r>
              <a:rPr lang="de-DE" dirty="0"/>
              <a:t>Age</a:t>
            </a:r>
          </a:p>
          <a:p>
            <a:pPr marL="593793" lvl="2" indent="-171450"/>
            <a:r>
              <a:rPr lang="de-DE" dirty="0"/>
              <a:t>Gender</a:t>
            </a:r>
          </a:p>
          <a:p>
            <a:pPr marL="593793" lvl="2" indent="-171450"/>
            <a:r>
              <a:rPr lang="de-DE" dirty="0" err="1"/>
              <a:t>Jaundice</a:t>
            </a:r>
            <a:endParaRPr lang="de-DE" dirty="0"/>
          </a:p>
          <a:p>
            <a:pPr marL="593793" lvl="2" indent="-171450"/>
            <a:r>
              <a:rPr lang="de-DE" dirty="0" err="1"/>
              <a:t>Autism</a:t>
            </a:r>
            <a:endParaRPr lang="de-DE" dirty="0"/>
          </a:p>
          <a:p>
            <a:pPr marL="593793" lvl="2" indent="-171450"/>
            <a:r>
              <a:rPr lang="de-DE" dirty="0"/>
              <a:t>Relation</a:t>
            </a:r>
          </a:p>
          <a:p>
            <a:pPr marL="983099" lvl="4" indent="-171450"/>
            <a:r>
              <a:rPr lang="de-DE" dirty="0" err="1"/>
              <a:t>Self</a:t>
            </a:r>
            <a:endParaRPr lang="de-DE" dirty="0"/>
          </a:p>
          <a:p>
            <a:pPr marL="983099" lvl="4" indent="-171450"/>
            <a:r>
              <a:rPr lang="de-DE" dirty="0"/>
              <a:t>Parent</a:t>
            </a:r>
          </a:p>
          <a:p>
            <a:pPr marL="983099" lvl="4" indent="-171450"/>
            <a:r>
              <a:rPr lang="de-DE" dirty="0" err="1"/>
              <a:t>Healthcare</a:t>
            </a:r>
            <a:endParaRPr lang="de-DE" dirty="0"/>
          </a:p>
          <a:p>
            <a:pPr marL="983099" lvl="4" indent="-171450"/>
            <a:r>
              <a:rPr lang="de-DE" dirty="0"/>
              <a:t>Relative</a:t>
            </a:r>
          </a:p>
          <a:p>
            <a:pPr marL="983099" lvl="4" indent="-171450"/>
            <a:r>
              <a:rPr lang="de-DE" dirty="0" err="1"/>
              <a:t>Others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Merkmalsextraktion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413643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  <a:p>
            <a:pPr marL="503615" lvl="1" indent="-228600"/>
            <a:r>
              <a:rPr lang="de-DE" dirty="0"/>
              <a:t>Linearer Kernel</a:t>
            </a:r>
          </a:p>
          <a:p>
            <a:pPr marL="503615" lvl="1" indent="-228600"/>
            <a:r>
              <a:rPr lang="de-DE" dirty="0"/>
              <a:t>RBF Kernel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Neighbour</a:t>
            </a:r>
            <a:endParaRPr lang="de-DE" dirty="0"/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K-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Auswahl der Algorithmen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</p:spTree>
    <p:extLst>
      <p:ext uri="{BB962C8B-B14F-4D97-AF65-F5344CB8AC3E}">
        <p14:creationId xmlns:p14="http://schemas.microsoft.com/office/powerpoint/2010/main" val="24214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Algorithmus ähnelt dem Vorgehen in der Diagnostik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Klassifikation anhand der Entscheidungen je Attribut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Definierte Parameter:</a:t>
            </a:r>
          </a:p>
          <a:p>
            <a:pPr marL="503615" lvl="1" indent="-228600"/>
            <a:r>
              <a:rPr lang="de-DE" dirty="0"/>
              <a:t>Maximale Tiefe = [ Anzahl Merkmale – 1 ]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67365-1963-D24D-A256-3304FB8A5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32" y="2355726"/>
            <a:ext cx="2705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9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Berechnung einer </a:t>
            </a:r>
            <a:r>
              <a:rPr lang="de-DE" u="sng" dirty="0"/>
              <a:t>linearen</a:t>
            </a:r>
            <a:r>
              <a:rPr lang="de-DE" dirty="0"/>
              <a:t> Hyper-Ebene zur Lösung der </a:t>
            </a:r>
            <a:r>
              <a:rPr lang="de-DE" dirty="0" err="1"/>
              <a:t>Two</a:t>
            </a:r>
            <a:r>
              <a:rPr lang="de-DE" dirty="0"/>
              <a:t>-Class-</a:t>
            </a:r>
            <a:r>
              <a:rPr lang="de-DE" dirty="0" err="1"/>
              <a:t>Classification</a:t>
            </a: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Parameterwahl </a:t>
            </a:r>
            <a:r>
              <a:rPr lang="de-DE" i="1" dirty="0"/>
              <a:t>C = 1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– Linearer Kernel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0C1EAD-BB24-E64C-A06A-5EA3FD3B9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45" y="1490445"/>
            <a:ext cx="3816424" cy="32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0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Berechnung einer Hyper-Ebene zur Lösung der </a:t>
            </a:r>
            <a:r>
              <a:rPr lang="de-DE" dirty="0" err="1"/>
              <a:t>Two</a:t>
            </a:r>
            <a:r>
              <a:rPr lang="de-DE" dirty="0"/>
              <a:t>-Class-</a:t>
            </a:r>
            <a:r>
              <a:rPr lang="de-DE" dirty="0" err="1"/>
              <a:t>Classification</a:t>
            </a: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Parameterwahl </a:t>
            </a:r>
            <a:r>
              <a:rPr lang="de-DE" i="1" dirty="0"/>
              <a:t>C = 1</a:t>
            </a:r>
            <a:r>
              <a:rPr lang="de-DE" dirty="0"/>
              <a:t> und </a:t>
            </a:r>
            <a:r>
              <a:rPr lang="el-GR" i="1" dirty="0"/>
              <a:t>γ </a:t>
            </a:r>
            <a:r>
              <a:rPr lang="de-DE" i="1" dirty="0"/>
              <a:t>= 0.095</a:t>
            </a:r>
            <a:endParaRPr lang="el-GR" i="1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– RBF Kernel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570FB-6E53-D04F-BE66-EC75B5403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2047661"/>
            <a:ext cx="3075609" cy="2612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C5E76F-10B9-EF49-8C26-D71318B43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84" y="2139702"/>
            <a:ext cx="3042667" cy="251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6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Klassifikation anhand der Klasse der </a:t>
            </a:r>
            <a:r>
              <a:rPr lang="de-DE" i="1" dirty="0" err="1"/>
              <a:t>k</a:t>
            </a:r>
            <a:r>
              <a:rPr lang="de-DE" dirty="0"/>
              <a:t> nächsten Nachbarn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Ermittlung der eindeutigen Trennschärfe </a:t>
            </a:r>
            <a:br>
              <a:rPr lang="de-DE" dirty="0"/>
            </a:br>
            <a:r>
              <a:rPr lang="de-DE" dirty="0"/>
              <a:t>durch Variation des Parameters </a:t>
            </a:r>
            <a:r>
              <a:rPr lang="de-DE" i="1" dirty="0" err="1"/>
              <a:t>k</a:t>
            </a:r>
            <a:endParaRPr lang="de-DE" i="1" dirty="0"/>
          </a:p>
          <a:p>
            <a:pPr marL="228600" indent="-228600">
              <a:buFont typeface="Wingdings" pitchFamily="2" charset="2"/>
              <a:buChar char="§"/>
            </a:pPr>
            <a:endParaRPr lang="de-DE" i="1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Beste Trennschärfe ab </a:t>
            </a:r>
            <a:br>
              <a:rPr lang="de-DE" dirty="0"/>
            </a:br>
            <a:r>
              <a:rPr lang="de-DE" dirty="0" err="1"/>
              <a:t>k</a:t>
            </a:r>
            <a:r>
              <a:rPr lang="de-DE" dirty="0"/>
              <a:t> = 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Neighbour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525FB-8516-1049-8748-20582947A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84" y="1801398"/>
            <a:ext cx="3466637" cy="27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9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Algorithmus aus dem </a:t>
            </a:r>
            <a:r>
              <a:rPr lang="de-DE" dirty="0" err="1"/>
              <a:t>unüberwachten</a:t>
            </a:r>
            <a:r>
              <a:rPr lang="de-DE" dirty="0"/>
              <a:t> Lernen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Clustering der Daten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Anwendung eines Algorithmus zur Modifikation für das überwachte Lernen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Ermittlung der Klasse eines Clusters anhand der am meisten vorkommenden Klasse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Bietet im Rahmen der Arbeit das schlechteste Ergebnis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</p:spTree>
    <p:extLst>
      <p:ext uri="{BB962C8B-B14F-4D97-AF65-F5344CB8AC3E}">
        <p14:creationId xmlns:p14="http://schemas.microsoft.com/office/powerpoint/2010/main" val="12993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18</a:t>
            </a:fld>
            <a:endParaRPr lang="de-DE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A396F1D-9DA9-D34E-A613-8A07B6B85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661829"/>
              </p:ext>
            </p:extLst>
          </p:nvPr>
        </p:nvGraphicFramePr>
        <p:xfrm>
          <a:off x="209550" y="1498838"/>
          <a:ext cx="64262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5394">
                  <a:extLst>
                    <a:ext uri="{9D8B030D-6E8A-4147-A177-3AD203B41FA5}">
                      <a16:colId xmlns:a16="http://schemas.microsoft.com/office/drawing/2014/main" val="19533906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1333331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3910386"/>
                    </a:ext>
                  </a:extLst>
                </a:gridCol>
                <a:gridCol w="1118518">
                  <a:extLst>
                    <a:ext uri="{9D8B030D-6E8A-4147-A177-3AD203B41FA5}">
                      <a16:colId xmlns:a16="http://schemas.microsoft.com/office/drawing/2014/main" val="342868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Algorithmus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ACC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TPR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FPR [%]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97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Lineare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8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RBF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81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K-</a:t>
                      </a:r>
                      <a:r>
                        <a:rPr lang="de-DE" dirty="0" err="1"/>
                        <a:t>Nearest</a:t>
                      </a:r>
                      <a:r>
                        <a:rPr lang="de-DE" dirty="0"/>
                        <a:t>-</a:t>
                      </a:r>
                      <a:r>
                        <a:rPr lang="de-DE" dirty="0" err="1"/>
                        <a:t>Neighbour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96.7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32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K-</a:t>
                      </a:r>
                      <a:r>
                        <a:rPr lang="de-DE" dirty="0" err="1"/>
                        <a:t>Means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77.1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2790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944" y="597786"/>
            <a:ext cx="6426000" cy="821836"/>
          </a:xfrm>
        </p:spPr>
        <p:txBody>
          <a:bodyPr/>
          <a:lstStyle/>
          <a:p>
            <a:r>
              <a:rPr lang="de-DE" dirty="0"/>
              <a:t>Ergebnisse der Algorithmen</a:t>
            </a:r>
          </a:p>
          <a:p>
            <a:r>
              <a:rPr lang="de-DE" sz="1200" dirty="0"/>
              <a:t>(inkl. des Attributes </a:t>
            </a:r>
            <a:r>
              <a:rPr lang="de-DE" sz="1200" i="1" dirty="0" err="1"/>
              <a:t>Result</a:t>
            </a:r>
            <a:r>
              <a:rPr lang="de-DE" sz="1200" i="1" dirty="0"/>
              <a:t>)</a:t>
            </a:r>
            <a:endParaRPr lang="de-DE" sz="1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42616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19</a:t>
            </a:fld>
            <a:endParaRPr lang="de-DE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A396F1D-9DA9-D34E-A613-8A07B6B85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025564"/>
              </p:ext>
            </p:extLst>
          </p:nvPr>
        </p:nvGraphicFramePr>
        <p:xfrm>
          <a:off x="209550" y="1498838"/>
          <a:ext cx="64262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5394">
                  <a:extLst>
                    <a:ext uri="{9D8B030D-6E8A-4147-A177-3AD203B41FA5}">
                      <a16:colId xmlns:a16="http://schemas.microsoft.com/office/drawing/2014/main" val="19533906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1333331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3910386"/>
                    </a:ext>
                  </a:extLst>
                </a:gridCol>
                <a:gridCol w="1118518">
                  <a:extLst>
                    <a:ext uri="{9D8B030D-6E8A-4147-A177-3AD203B41FA5}">
                      <a16:colId xmlns:a16="http://schemas.microsoft.com/office/drawing/2014/main" val="342868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Algorithmus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ACC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TPR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FPR [%]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97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Lineare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8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RBF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81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K-</a:t>
                      </a:r>
                      <a:r>
                        <a:rPr lang="de-DE" dirty="0" err="1"/>
                        <a:t>Nearest</a:t>
                      </a:r>
                      <a:r>
                        <a:rPr lang="de-DE" dirty="0"/>
                        <a:t>-</a:t>
                      </a:r>
                      <a:r>
                        <a:rPr lang="de-DE" dirty="0" err="1"/>
                        <a:t>Neighbour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32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K-</a:t>
                      </a:r>
                      <a:r>
                        <a:rPr lang="de-DE" dirty="0" err="1"/>
                        <a:t>Means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2790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944" y="597786"/>
            <a:ext cx="6426000" cy="821836"/>
          </a:xfrm>
        </p:spPr>
        <p:txBody>
          <a:bodyPr/>
          <a:lstStyle/>
          <a:p>
            <a:r>
              <a:rPr lang="de-DE" dirty="0"/>
              <a:t>Ergebnisse der Algorithmen</a:t>
            </a:r>
          </a:p>
          <a:p>
            <a:r>
              <a:rPr lang="de-DE" sz="1200" dirty="0"/>
              <a:t>(ohne das Attribut </a:t>
            </a:r>
            <a:r>
              <a:rPr lang="de-DE" sz="1200" i="1" dirty="0" err="1"/>
              <a:t>Result</a:t>
            </a:r>
            <a:r>
              <a:rPr lang="de-DE" sz="1200" i="1" dirty="0"/>
              <a:t>)</a:t>
            </a:r>
            <a:endParaRPr lang="de-DE" sz="1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82765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Vorstellung der Problemstellung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Datenvorverarbeitung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Anwenden von Algorithmen aus dem maschinellen Lernen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Evaluation der Algorithmen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657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u="sng" dirty="0"/>
              <a:t>Algorithmen: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Einsatz von Methoden aus dem maschinellen Lernen kann bei der Diagnose positiv unterstützen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Sehr gute Ergebnisse von bis zu ~ 99 % Trennschärfe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Für diese Problemstellung beste Algorithmen sind</a:t>
            </a:r>
          </a:p>
          <a:p>
            <a:pPr marL="503615" lvl="1" indent="-228600"/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Neighbour</a:t>
            </a:r>
            <a:endParaRPr lang="de-DE" dirty="0"/>
          </a:p>
          <a:p>
            <a:pPr marL="503615" lvl="1" indent="-228600"/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(Kernel Linear / RBF)</a:t>
            </a:r>
          </a:p>
          <a:p>
            <a:pPr marL="503615" lvl="1" indent="-228600"/>
            <a:r>
              <a:rPr lang="de-DE" dirty="0"/>
              <a:t>Entscheidungsbaum (bei der Verwendung des Attributes </a:t>
            </a:r>
            <a:r>
              <a:rPr lang="de-DE" i="1" dirty="0" err="1"/>
              <a:t>Result</a:t>
            </a:r>
            <a:r>
              <a:rPr lang="de-DE" dirty="0"/>
              <a:t>)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Entwicklung und Vergleich eines Ensembles von </a:t>
            </a:r>
            <a:r>
              <a:rPr lang="de-DE" dirty="0" err="1"/>
              <a:t>Klassifikatoren</a:t>
            </a:r>
            <a:r>
              <a:rPr lang="de-DE" dirty="0"/>
              <a:t> für jeden Algorithmus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r>
              <a:rPr lang="de-DE" u="sng" dirty="0"/>
              <a:t>Datensatz: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Im verwendeten Datensatz fehlen wichtige Informationen für eine Diagnose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Entscheidung des Datensatzes bereits durch eine Spalte gelöst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Fazit und Ausblick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50827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0AE0-2E39-1145-B352-A36CCFB2D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30" y="1138486"/>
            <a:ext cx="6454429" cy="2873424"/>
          </a:xfrm>
        </p:spPr>
        <p:txBody>
          <a:bodyPr/>
          <a:lstStyle/>
          <a:p>
            <a:pPr algn="ctr"/>
            <a:r>
              <a:rPr lang="de-DE" dirty="0"/>
              <a:t>Vielen Dank für Ihre Aufmerksamkeit!</a:t>
            </a:r>
            <a:br>
              <a:rPr lang="de-DE" dirty="0"/>
            </a:br>
            <a:br>
              <a:rPr lang="de-DE" dirty="0"/>
            </a:br>
            <a:r>
              <a:rPr lang="de-DE" sz="1800" dirty="0"/>
              <a:t>Noch Fragen?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79017AF-9F12-A04F-A3A0-02481596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C0E7A405-E02C-DA49-9ABF-D4584614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69D4E41-7C54-F549-9C7E-C02844E8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87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Problemstellung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Problemstellung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5A9AB3-DD98-8B45-9DDB-869FB8A1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Diagnose einer Autismus-Spektrum-Störung (ASS) durch eine Verhaltensanalyse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Verwendung internationaler Standards von Diagnosekriterien</a:t>
            </a:r>
          </a:p>
          <a:p>
            <a:pPr marL="446465" lvl="1" indent="-171450"/>
            <a:r>
              <a:rPr lang="de-DE" dirty="0"/>
              <a:t>DSM-IV</a:t>
            </a:r>
          </a:p>
          <a:p>
            <a:pPr marL="446465" lvl="1" indent="-171450"/>
            <a:r>
              <a:rPr lang="de-DE" dirty="0"/>
              <a:t>DSM-5</a:t>
            </a:r>
          </a:p>
          <a:p>
            <a:pPr marL="446465" lvl="1" indent="-171450"/>
            <a:r>
              <a:rPr lang="de-DE" dirty="0"/>
              <a:t>ICD-10</a:t>
            </a:r>
          </a:p>
          <a:p>
            <a:pPr marL="446465" lvl="1" indent="-171450"/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b="1" dirty="0"/>
              <a:t>Problemstellung: </a:t>
            </a:r>
            <a:br>
              <a:rPr lang="de-DE" b="1" dirty="0"/>
            </a:br>
            <a:r>
              <a:rPr lang="de-DE" b="1" dirty="0"/>
              <a:t>„Möglichkeiten von Maschinellem Lernen in der ASS-Diagnostik“</a:t>
            </a:r>
          </a:p>
        </p:txBody>
      </p:sp>
    </p:spTree>
    <p:extLst>
      <p:ext uri="{BB962C8B-B14F-4D97-AF65-F5344CB8AC3E}">
        <p14:creationId xmlns:p14="http://schemas.microsoft.com/office/powerpoint/2010/main" val="49291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Basiert auf dem AQ-10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Enthält Informationen zu</a:t>
            </a:r>
          </a:p>
          <a:p>
            <a:pPr marL="446465" lvl="1" indent="-171450"/>
            <a:r>
              <a:rPr lang="de-DE" dirty="0"/>
              <a:t>Interessens- und Verhaltensmustern nach AQ-10</a:t>
            </a:r>
          </a:p>
          <a:p>
            <a:pPr marL="446465" lvl="1" indent="-171450"/>
            <a:r>
              <a:rPr lang="de-DE" dirty="0"/>
              <a:t>Autismus-Quotient (AQ)</a:t>
            </a:r>
          </a:p>
          <a:p>
            <a:pPr marL="446465" lvl="1" indent="-171450"/>
            <a:r>
              <a:rPr lang="de-DE" dirty="0"/>
              <a:t>Geschlecht</a:t>
            </a:r>
          </a:p>
          <a:p>
            <a:pPr marL="446465" lvl="1" indent="-171450"/>
            <a:r>
              <a:rPr lang="de-DE" dirty="0"/>
              <a:t>Alter</a:t>
            </a:r>
          </a:p>
          <a:p>
            <a:pPr marL="446465" lvl="1" indent="-171450"/>
            <a:r>
              <a:rPr lang="de-DE" dirty="0"/>
              <a:t>Herkunft (Ethnie und Land)</a:t>
            </a:r>
          </a:p>
          <a:p>
            <a:pPr marL="446465" lvl="1" indent="-171450"/>
            <a:r>
              <a:rPr lang="de-DE" dirty="0"/>
              <a:t>Mit Gelbsucht geboren</a:t>
            </a:r>
          </a:p>
          <a:p>
            <a:pPr marL="446465" lvl="1" indent="-171450"/>
            <a:r>
              <a:rPr lang="de-DE" dirty="0"/>
              <a:t>ASS in der Familie</a:t>
            </a:r>
          </a:p>
          <a:p>
            <a:pPr marL="446465" lvl="1" indent="-171450"/>
            <a:r>
              <a:rPr lang="de-DE" dirty="0"/>
              <a:t>ASS-Klassifikation</a:t>
            </a:r>
          </a:p>
          <a:p>
            <a:pPr marL="446465" lvl="1" indent="-171450"/>
            <a:endParaRPr lang="de-DE" dirty="0"/>
          </a:p>
          <a:p>
            <a:pPr marL="446465" lvl="1" indent="-171450"/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Datensatz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356012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Basiert auf dem AQ-10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Enthält Informationen zu</a:t>
            </a:r>
          </a:p>
          <a:p>
            <a:pPr marL="446465" lvl="1" indent="-171450"/>
            <a:r>
              <a:rPr lang="de-DE" dirty="0"/>
              <a:t>Verhaltensanalysen</a:t>
            </a:r>
          </a:p>
          <a:p>
            <a:pPr marL="446465" lvl="1" indent="-171450"/>
            <a:r>
              <a:rPr lang="de-DE" dirty="0"/>
              <a:t>Autismus-Quotient aus AQ-10</a:t>
            </a:r>
          </a:p>
          <a:p>
            <a:pPr marL="446465" lvl="1" indent="-171450"/>
            <a:r>
              <a:rPr lang="de-DE" dirty="0"/>
              <a:t>Geschlecht</a:t>
            </a:r>
          </a:p>
          <a:p>
            <a:pPr marL="446465" lvl="1" indent="-171450"/>
            <a:r>
              <a:rPr lang="de-DE" dirty="0"/>
              <a:t>Alter</a:t>
            </a:r>
          </a:p>
          <a:p>
            <a:pPr marL="446465" lvl="1" indent="-171450"/>
            <a:r>
              <a:rPr lang="de-DE" dirty="0"/>
              <a:t>Herkunft (Ethnie und Land)</a:t>
            </a:r>
          </a:p>
          <a:p>
            <a:pPr marL="446465" lvl="1" indent="-171450"/>
            <a:r>
              <a:rPr lang="de-DE" dirty="0"/>
              <a:t>Mit Gelbsucht geboren</a:t>
            </a:r>
          </a:p>
          <a:p>
            <a:pPr marL="446465" lvl="1" indent="-171450"/>
            <a:r>
              <a:rPr lang="de-DE" dirty="0"/>
              <a:t>ASS in der Familie</a:t>
            </a:r>
          </a:p>
          <a:p>
            <a:pPr marL="446465" lvl="1" indent="-171450"/>
            <a:r>
              <a:rPr lang="de-DE" dirty="0" err="1"/>
              <a:t>Dagnostiziertes</a:t>
            </a:r>
            <a:r>
              <a:rPr lang="de-DE" dirty="0"/>
              <a:t> ASS</a:t>
            </a:r>
          </a:p>
          <a:p>
            <a:pPr marL="446465" lvl="1" indent="-171450"/>
            <a:endParaRPr lang="de-DE" dirty="0"/>
          </a:p>
          <a:p>
            <a:pPr marL="446465" lvl="1" indent="-171450"/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Datensatz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8282CF-44BE-4240-9633-5A47877BD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287391"/>
            <a:ext cx="6007560" cy="45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8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Es fehlt die Beschreibung zur Spalte „</a:t>
            </a:r>
            <a:r>
              <a:rPr lang="de-DE" dirty="0" err="1"/>
              <a:t>ClassifiedASD</a:t>
            </a:r>
            <a:r>
              <a:rPr lang="de-DE" dirty="0"/>
              <a:t>“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Fehlende Information zu den AQ-10 Fragen und Punktzahlen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Missverständliche und fehlerhafte Beschreibung der Spalten</a:t>
            </a:r>
          </a:p>
          <a:p>
            <a:pPr marL="446465" lvl="1" indent="-171450"/>
            <a:r>
              <a:rPr lang="de-DE" dirty="0"/>
              <a:t>„</a:t>
            </a:r>
            <a:r>
              <a:rPr lang="de-DE" dirty="0" err="1"/>
              <a:t>ClassifiedASD</a:t>
            </a:r>
            <a:r>
              <a:rPr lang="de-DE" dirty="0"/>
              <a:t>“</a:t>
            </a:r>
          </a:p>
          <a:p>
            <a:pPr marL="446465" lvl="1" indent="-171450"/>
            <a:r>
              <a:rPr lang="de-DE" dirty="0"/>
              <a:t>„</a:t>
            </a:r>
            <a:r>
              <a:rPr lang="de-DE" dirty="0" err="1"/>
              <a:t>Autism</a:t>
            </a:r>
            <a:r>
              <a:rPr lang="de-DE" dirty="0"/>
              <a:t>“</a:t>
            </a:r>
          </a:p>
          <a:p>
            <a:pPr marL="446465" lvl="1" indent="-171450"/>
            <a:r>
              <a:rPr lang="de-DE" dirty="0"/>
              <a:t>„Relation“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Datensatz - Probleme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28480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AAD6533-7C29-3245-876F-46A235DD0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344375"/>
              </p:ext>
            </p:extLst>
          </p:nvPr>
        </p:nvGraphicFramePr>
        <p:xfrm>
          <a:off x="221486" y="1072085"/>
          <a:ext cx="6426200" cy="35158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354">
                  <a:extLst>
                    <a:ext uri="{9D8B030D-6E8A-4147-A177-3AD203B41FA5}">
                      <a16:colId xmlns:a16="http://schemas.microsoft.com/office/drawing/2014/main" val="307811609"/>
                    </a:ext>
                  </a:extLst>
                </a:gridCol>
                <a:gridCol w="4658846">
                  <a:extLst>
                    <a:ext uri="{9D8B030D-6E8A-4147-A177-3AD203B41FA5}">
                      <a16:colId xmlns:a16="http://schemas.microsoft.com/office/drawing/2014/main" val="2375873471"/>
                    </a:ext>
                  </a:extLst>
                </a:gridCol>
              </a:tblGrid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Attribut-Name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34609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Alter in Jahren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92505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Geschlecht männlich (m) / weiblich (f)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15930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Ethnicity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Ethnische Herkunft der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492249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Jaundice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 Gelbsucht geboren (Yes/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196577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Autism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Autismus-Diagnose innerhalb der Familie (Yes/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40424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Person, die das Testverfahren durchführt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9534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Country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residence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Land des Wohnsitzes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78804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Used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before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Screening-App bereits zuvor benutzt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02386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Age </a:t>
                      </a:r>
                      <a:r>
                        <a:rPr lang="de-DE" dirty="0" err="1"/>
                        <a:t>desc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Gruppierung des Testverfahrens anhand des Alters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01225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„A1“, „A2“ … „A10“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Antworten zu den Fragen 1 bis 10 (0 = nicht auffällig / 1 = auffällig)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39997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Result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Anhand der Antworten errechnetes Gesamtresultat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15371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ClassifiedASD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Mögliche diagnostizierte ASS basierend auf der Spalte “</a:t>
                      </a:r>
                      <a:r>
                        <a:rPr lang="de-DE" dirty="0" err="1"/>
                        <a:t>Result</a:t>
                      </a:r>
                      <a:r>
                        <a:rPr lang="de-DE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61544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Datensatz - Aufbereitung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284912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B3C184-E104-2843-BA81-75A836953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8" y="1173799"/>
            <a:ext cx="4637815" cy="350678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Datenanalyse – Verteilung des Attributes </a:t>
            </a:r>
            <a:r>
              <a:rPr lang="de-DE" i="1" dirty="0" err="1"/>
              <a:t>result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247675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Datenanalyse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B9179C-BE8A-CB43-BD27-886B7382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Bereits normalisierte Daten: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446465" lvl="1" indent="-171450"/>
            <a:r>
              <a:rPr lang="de-DE" dirty="0"/>
              <a:t>“A1“ bis „A10“ sind bereits normalisiert</a:t>
            </a:r>
          </a:p>
          <a:p>
            <a:pPr marL="593793" lvl="2" indent="-171450"/>
            <a:r>
              <a:rPr lang="de-DE" dirty="0"/>
              <a:t>„0“ für unauffälliges Verhalten</a:t>
            </a:r>
          </a:p>
          <a:p>
            <a:pPr marL="593793" lvl="2" indent="-171450"/>
            <a:r>
              <a:rPr lang="de-DE" dirty="0"/>
              <a:t>„1“ für auffälliges Verhalten</a:t>
            </a:r>
          </a:p>
          <a:p>
            <a:pPr marL="446465" lvl="1" indent="-171450"/>
            <a:endParaRPr lang="de-DE" dirty="0"/>
          </a:p>
          <a:p>
            <a:r>
              <a:rPr lang="de-DE" u="sng" dirty="0"/>
              <a:t>Zu normalisierende Daten:</a:t>
            </a:r>
            <a:endParaRPr lang="de-DE" dirty="0"/>
          </a:p>
          <a:p>
            <a:pPr marL="446465" lvl="1" indent="-171450"/>
            <a:r>
              <a:rPr lang="de-DE" dirty="0"/>
              <a:t>Age</a:t>
            </a:r>
          </a:p>
          <a:p>
            <a:pPr marL="446465" lvl="1" indent="-171450"/>
            <a:r>
              <a:rPr lang="de-DE" dirty="0"/>
              <a:t>Gender</a:t>
            </a:r>
          </a:p>
          <a:p>
            <a:pPr marL="446465" lvl="1" indent="-171450"/>
            <a:r>
              <a:rPr lang="de-DE" dirty="0" err="1"/>
              <a:t>Jaundice</a:t>
            </a:r>
            <a:endParaRPr lang="de-DE" dirty="0"/>
          </a:p>
          <a:p>
            <a:pPr marL="446465" lvl="1" indent="-171450"/>
            <a:r>
              <a:rPr lang="de-DE" dirty="0" err="1"/>
              <a:t>Autism</a:t>
            </a:r>
            <a:endParaRPr lang="de-DE" dirty="0"/>
          </a:p>
          <a:p>
            <a:pPr marL="446465" lvl="1" indent="-171450"/>
            <a:r>
              <a:rPr lang="de-DE" dirty="0"/>
              <a:t>Relation</a:t>
            </a:r>
          </a:p>
          <a:p>
            <a:pPr marL="446465" lvl="1" indent="-171450"/>
            <a:r>
              <a:rPr lang="de-DE" dirty="0" err="1"/>
              <a:t>Result</a:t>
            </a: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970730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4ADDD2-5B29-4A1F-90E1-3FD9AC1E4F1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449</TotalTime>
  <Words>928</Words>
  <Application>Microsoft Macintosh PowerPoint</Application>
  <PresentationFormat>Custom</PresentationFormat>
  <Paragraphs>346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Lucida Sans</vt:lpstr>
      <vt:lpstr>Wingdings</vt:lpstr>
      <vt:lpstr>OTH_PPT_16x9</vt:lpstr>
      <vt:lpstr>Maschinelles Lernen  in der Diagnostik einer  Autismus-Spektrum-Störung  bei Erwachsenen</vt:lpstr>
      <vt:lpstr>PowerPoint Presentation</vt:lpstr>
      <vt:lpstr>Vorstellung der Problemstellung</vt:lpstr>
      <vt:lpstr>Datenvorverarbeitung</vt:lpstr>
      <vt:lpstr>Datenvorverarbeitung</vt:lpstr>
      <vt:lpstr>Datenvorverarbeitung</vt:lpstr>
      <vt:lpstr>Datenvorverarbeitung</vt:lpstr>
      <vt:lpstr>Datenvorverarbeitung</vt:lpstr>
      <vt:lpstr>Datenvorverarbeitung</vt:lpstr>
      <vt:lpstr>Datenvorverarbeitung</vt:lpstr>
      <vt:lpstr>Datenvorverarbeitung</vt:lpstr>
      <vt:lpstr>Anwendung von Algorithmen</vt:lpstr>
      <vt:lpstr>Anwendung von Algorithmen</vt:lpstr>
      <vt:lpstr>Anwendung von Algorithmen</vt:lpstr>
      <vt:lpstr>Anwendung von Algorithmen</vt:lpstr>
      <vt:lpstr>Anwendung von Algorithmen</vt:lpstr>
      <vt:lpstr>Anwendung von Algorithmen</vt:lpstr>
      <vt:lpstr>Evaluation</vt:lpstr>
      <vt:lpstr>Evaluation</vt:lpstr>
      <vt:lpstr>Fazit</vt:lpstr>
      <vt:lpstr>Vielen Dank für Ihre Aufmerksamkeit!  Noch Fragen?</vt:lpstr>
    </vt:vector>
  </TitlesOfParts>
  <Company>pepig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zia36325</cp:lastModifiedBy>
  <cp:revision>154</cp:revision>
  <dcterms:created xsi:type="dcterms:W3CDTF">2016-03-30T09:52:44Z</dcterms:created>
  <dcterms:modified xsi:type="dcterms:W3CDTF">2018-05-28T19:51:27Z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