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0" r:id="rId7"/>
    <p:sldId id="261" r:id="rId8"/>
    <p:sldId id="274" r:id="rId9"/>
    <p:sldId id="273" r:id="rId10"/>
    <p:sldId id="263" r:id="rId11"/>
    <p:sldId id="275" r:id="rId12"/>
    <p:sldId id="279" r:id="rId13"/>
    <p:sldId id="278" r:id="rId14"/>
    <p:sldId id="277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80" r:id="rId23"/>
    <p:sldId id="271" r:id="rId24"/>
    <p:sldId id="272" r:id="rId2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74" autoAdjust="0"/>
  </p:normalViewPr>
  <p:slideViewPr>
    <p:cSldViewPr showGuides="1">
      <p:cViewPr varScale="1">
        <p:scale>
          <a:sx n="175" d="100"/>
          <a:sy n="175" d="100"/>
        </p:scale>
        <p:origin x="1536" y="168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23.05.18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D13-1020-E44F-A1AE-8457283F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1" y="915566"/>
            <a:ext cx="5829300" cy="1790917"/>
          </a:xfrm>
        </p:spPr>
        <p:txBody>
          <a:bodyPr>
            <a:normAutofit/>
          </a:bodyPr>
          <a:lstStyle/>
          <a:p>
            <a:r>
              <a:rPr lang="de-DE" dirty="0"/>
              <a:t>Maschinelles Lernen </a:t>
            </a:r>
            <a:br>
              <a:rPr lang="de-DE" dirty="0"/>
            </a:br>
            <a:r>
              <a:rPr lang="de-DE" dirty="0"/>
              <a:t>in der Diagnostik einer </a:t>
            </a:r>
            <a:br>
              <a:rPr lang="de-DE" dirty="0"/>
            </a:br>
            <a:r>
              <a:rPr lang="de-DE" dirty="0" err="1"/>
              <a:t>Autisums</a:t>
            </a:r>
            <a:r>
              <a:rPr lang="de-DE" dirty="0"/>
              <a:t>-Spektrum-Störung </a:t>
            </a:r>
            <a:br>
              <a:rPr lang="de-DE" dirty="0"/>
            </a:br>
            <a:r>
              <a:rPr lang="de-DE" dirty="0"/>
              <a:t>bei Erwachsenen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BAD8-37C5-D543-B334-5834710F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31" y="2499743"/>
            <a:ext cx="5830974" cy="2160239"/>
          </a:xfrm>
        </p:spPr>
        <p:txBody>
          <a:bodyPr>
            <a:normAutofit/>
          </a:bodyPr>
          <a:lstStyle/>
          <a:p>
            <a:r>
              <a:rPr lang="de-DE" dirty="0"/>
              <a:t>zur Veranstaltung „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Learning“</a:t>
            </a:r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Andreas </a:t>
            </a:r>
            <a:r>
              <a:rPr lang="de-DE" dirty="0" err="1">
                <a:solidFill>
                  <a:schemeClr val="tx1"/>
                </a:solidFill>
              </a:rPr>
              <a:t>Zinkl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29.05.2018</a:t>
            </a:r>
          </a:p>
        </p:txBody>
      </p:sp>
    </p:spTree>
    <p:extLst>
      <p:ext uri="{BB962C8B-B14F-4D97-AF65-F5344CB8AC3E}">
        <p14:creationId xmlns:p14="http://schemas.microsoft.com/office/powerpoint/2010/main" val="2840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1036558"/>
            <a:ext cx="6426000" cy="3737046"/>
          </a:xfrm>
        </p:spPr>
        <p:txBody>
          <a:bodyPr>
            <a:norm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Filtern von Datensätzen mit fehlerhaften und fehlenden Einträgen</a:t>
            </a:r>
          </a:p>
          <a:p>
            <a:pPr marL="446465" lvl="1" indent="-171450"/>
            <a:r>
              <a:rPr lang="de-DE" dirty="0"/>
              <a:t>95 fehlerhafte Datensätze</a:t>
            </a:r>
          </a:p>
          <a:p>
            <a:pPr marL="446465" lvl="1" indent="-171450"/>
            <a:r>
              <a:rPr lang="de-DE" dirty="0"/>
              <a:t>Fehler in den Attributen „</a:t>
            </a:r>
            <a:r>
              <a:rPr lang="de-DE" dirty="0" err="1"/>
              <a:t>ethnicity</a:t>
            </a:r>
            <a:r>
              <a:rPr lang="de-DE" dirty="0"/>
              <a:t>“, „</a:t>
            </a:r>
            <a:r>
              <a:rPr lang="de-DE" dirty="0" err="1"/>
              <a:t>relation</a:t>
            </a:r>
            <a:r>
              <a:rPr lang="de-DE" dirty="0"/>
              <a:t>“ und „</a:t>
            </a:r>
            <a:r>
              <a:rPr lang="de-DE" dirty="0" err="1"/>
              <a:t>age</a:t>
            </a:r>
            <a:r>
              <a:rPr lang="de-DE" dirty="0"/>
              <a:t>“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Normalisierung der Daten</a:t>
            </a:r>
          </a:p>
          <a:p>
            <a:pPr marL="446465" lvl="1" indent="-171450"/>
            <a:r>
              <a:rPr lang="de-DE" dirty="0" err="1"/>
              <a:t>Ordinale</a:t>
            </a:r>
            <a:r>
              <a:rPr lang="de-DE" dirty="0"/>
              <a:t> Attribute</a:t>
            </a:r>
          </a:p>
          <a:p>
            <a:pPr marL="593793" lvl="2" indent="-171450"/>
            <a:r>
              <a:rPr lang="de-DE" dirty="0" err="1"/>
              <a:t>One</a:t>
            </a:r>
            <a:r>
              <a:rPr lang="de-DE" dirty="0"/>
              <a:t>-Hot Kodierung</a:t>
            </a:r>
          </a:p>
          <a:p>
            <a:pPr marL="777731" lvl="3" indent="-171450"/>
            <a:r>
              <a:rPr lang="de-DE" dirty="0"/>
              <a:t>Attribut „</a:t>
            </a:r>
            <a:r>
              <a:rPr lang="de-DE" dirty="0" err="1"/>
              <a:t>relation</a:t>
            </a:r>
            <a:r>
              <a:rPr lang="de-DE" dirty="0"/>
              <a:t>“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 err="1"/>
              <a:t>Bool‘sche</a:t>
            </a:r>
            <a:r>
              <a:rPr lang="de-DE" dirty="0"/>
              <a:t> Attribute</a:t>
            </a:r>
          </a:p>
          <a:p>
            <a:pPr marL="593793" lvl="2" indent="-171450"/>
            <a:r>
              <a:rPr lang="de-DE" dirty="0"/>
              <a:t>Normierung in numerische Werte</a:t>
            </a:r>
          </a:p>
          <a:p>
            <a:pPr marL="777731" lvl="3" indent="-171450"/>
            <a:r>
              <a:rPr lang="de-DE" dirty="0"/>
              <a:t>Yes = 1</a:t>
            </a:r>
          </a:p>
          <a:p>
            <a:pPr marL="777731" lvl="3" indent="-171450"/>
            <a:r>
              <a:rPr lang="de-DE" dirty="0" err="1"/>
              <a:t>No</a:t>
            </a:r>
            <a:r>
              <a:rPr lang="de-DE" dirty="0"/>
              <a:t> = 0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Numerische Attribute</a:t>
            </a:r>
          </a:p>
          <a:p>
            <a:pPr marL="593793" lvl="2" indent="-171450"/>
            <a:r>
              <a:rPr lang="de-DE" dirty="0"/>
              <a:t>Normierung zu Zahlen im Intervall [0;1]</a:t>
            </a:r>
          </a:p>
          <a:p>
            <a:pPr marL="593793" lvl="2" indent="-171450"/>
            <a:r>
              <a:rPr lang="de-DE" dirty="0"/>
              <a:t>Berechnung des Anteils des Alters am maximalen Alter der Personen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22553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65" lvl="1" indent="-171450"/>
            <a:r>
              <a:rPr lang="de-DE" dirty="0"/>
              <a:t>Ein Merkmalsvektor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20 Merkmale:</a:t>
            </a:r>
          </a:p>
          <a:p>
            <a:pPr marL="593793" lvl="2" indent="-171450"/>
            <a:r>
              <a:rPr lang="de-DE" dirty="0"/>
              <a:t>Antworten A1 bis A10</a:t>
            </a:r>
          </a:p>
          <a:p>
            <a:pPr marL="593793" lvl="2" indent="-171450"/>
            <a:r>
              <a:rPr lang="de-DE" dirty="0" err="1"/>
              <a:t>Result</a:t>
            </a:r>
            <a:endParaRPr lang="de-DE" dirty="0"/>
          </a:p>
          <a:p>
            <a:pPr marL="593793" lvl="2" indent="-171450"/>
            <a:r>
              <a:rPr lang="de-DE" dirty="0"/>
              <a:t>Age</a:t>
            </a:r>
          </a:p>
          <a:p>
            <a:pPr marL="593793" lvl="2" indent="-171450"/>
            <a:r>
              <a:rPr lang="de-DE" dirty="0"/>
              <a:t>Gender</a:t>
            </a:r>
          </a:p>
          <a:p>
            <a:pPr marL="593793" lvl="2" indent="-171450"/>
            <a:r>
              <a:rPr lang="de-DE" dirty="0" err="1"/>
              <a:t>Jaundice</a:t>
            </a:r>
            <a:endParaRPr lang="de-DE" dirty="0"/>
          </a:p>
          <a:p>
            <a:pPr marL="593793" lvl="2" indent="-171450"/>
            <a:r>
              <a:rPr lang="de-DE" dirty="0" err="1"/>
              <a:t>Autism</a:t>
            </a:r>
            <a:endParaRPr lang="de-DE" dirty="0"/>
          </a:p>
          <a:p>
            <a:pPr marL="593793" lvl="2" indent="-171450"/>
            <a:r>
              <a:rPr lang="de-DE" dirty="0"/>
              <a:t>Relation</a:t>
            </a:r>
          </a:p>
          <a:p>
            <a:pPr marL="983099" lvl="4" indent="-171450"/>
            <a:r>
              <a:rPr lang="de-DE" dirty="0" err="1"/>
              <a:t>Self</a:t>
            </a:r>
            <a:endParaRPr lang="de-DE" dirty="0"/>
          </a:p>
          <a:p>
            <a:pPr marL="983099" lvl="4" indent="-171450"/>
            <a:r>
              <a:rPr lang="de-DE" dirty="0"/>
              <a:t>Parent</a:t>
            </a:r>
          </a:p>
          <a:p>
            <a:pPr marL="983099" lvl="4" indent="-171450"/>
            <a:r>
              <a:rPr lang="de-DE" dirty="0" err="1"/>
              <a:t>Healthcare</a:t>
            </a:r>
            <a:endParaRPr lang="de-DE" dirty="0"/>
          </a:p>
          <a:p>
            <a:pPr marL="983099" lvl="4" indent="-171450"/>
            <a:r>
              <a:rPr lang="de-DE" dirty="0"/>
              <a:t>Relative</a:t>
            </a:r>
          </a:p>
          <a:p>
            <a:pPr marL="983099" lvl="4" indent="-171450"/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Merkmalsextraktion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413643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marL="503615" lvl="1" indent="-228600"/>
            <a:r>
              <a:rPr lang="de-DE" dirty="0"/>
              <a:t>Linearer Kernel</a:t>
            </a:r>
          </a:p>
          <a:p>
            <a:pPr marL="503615" lvl="1" indent="-228600"/>
            <a:r>
              <a:rPr lang="de-DE" dirty="0"/>
              <a:t>RBF Kernel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Auswahl der Algorithmen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24214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ähnelt dem Vorgehen der Diagnose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Entscheidungen je Attribut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Parameter:</a:t>
            </a:r>
          </a:p>
          <a:p>
            <a:pPr marL="503615" lvl="1" indent="-228600"/>
            <a:r>
              <a:rPr lang="de-DE" dirty="0"/>
              <a:t>Maximale Anzahl der Blätter </a:t>
            </a:r>
            <a:br>
              <a:rPr lang="de-DE" dirty="0"/>
            </a:br>
            <a:r>
              <a:rPr lang="de-DE" dirty="0"/>
              <a:t>= (Anzahl Merkmale –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67365-1963-D24D-A256-3304FB8A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51" y="2355726"/>
            <a:ext cx="2705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</a:t>
            </a:r>
            <a:r>
              <a:rPr lang="de-DE" u="sng" dirty="0"/>
              <a:t>linearen</a:t>
            </a:r>
            <a:r>
              <a:rPr lang="de-DE" dirty="0"/>
              <a:t>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C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Linearer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C1EAD-BB24-E64C-A06A-5EA3FD3B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45" y="1490445"/>
            <a:ext cx="3816424" cy="32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C und </a:t>
            </a:r>
            <a:r>
              <a:rPr lang="el-GR" dirty="0"/>
              <a:t>γ</a:t>
            </a:r>
            <a:r>
              <a:rPr lang="el-GR" i="1" dirty="0"/>
              <a:t> 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RBF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570FB-6E53-D04F-BE66-EC75B540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047661"/>
            <a:ext cx="3075609" cy="261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5E76F-10B9-EF49-8C26-D71318B43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2139702"/>
            <a:ext cx="3042667" cy="25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Klasse der </a:t>
            </a:r>
            <a:r>
              <a:rPr lang="de-DE" i="1" dirty="0" err="1"/>
              <a:t>k</a:t>
            </a:r>
            <a:r>
              <a:rPr lang="de-DE" dirty="0"/>
              <a:t> nächsten Nachbarn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eindeutigen Trennschärfe </a:t>
            </a:r>
            <a:br>
              <a:rPr lang="de-DE" dirty="0"/>
            </a:br>
            <a:r>
              <a:rPr lang="de-DE" dirty="0"/>
              <a:t>durch Variation des Parameters </a:t>
            </a:r>
            <a:r>
              <a:rPr lang="de-DE" i="1" dirty="0" err="1"/>
              <a:t>k</a:t>
            </a: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Beste Trennschärfe ab </a:t>
            </a:r>
            <a:br>
              <a:rPr lang="de-DE" dirty="0"/>
            </a:br>
            <a:r>
              <a:rPr lang="de-DE" dirty="0" err="1"/>
              <a:t>k</a:t>
            </a:r>
            <a:r>
              <a:rPr lang="de-DE" dirty="0"/>
              <a:t> = 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525FB-8516-1049-8748-20582947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1801398"/>
            <a:ext cx="3466637" cy="2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aus dem </a:t>
            </a:r>
            <a:r>
              <a:rPr lang="de-DE" dirty="0" err="1"/>
              <a:t>unüberwachtem</a:t>
            </a:r>
            <a:r>
              <a:rPr lang="de-DE" dirty="0"/>
              <a:t>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Clustering der Daten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Anwendung eines Algorithmus zur Modifikation für das überwachte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Klasse eines Clusters anhand der am meisten vorkommenden Klasse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Bietet im Rahmen der Arbeit das schlechteste Ergebnis (Trennschärfe ~ 90%)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12993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61829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(inkl. des Attributes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42616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25564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(ohne das Attribute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76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Vorstellung der Problemstellung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Datenvorverarbeitung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Anwenden von Algorithmen aus dem maschinellen Lernen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Evaluation der Algorithmen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65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u="sng" dirty="0"/>
              <a:t>Algorithmen: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Einsatz von Methoden aus dem maschinellen Lernen kann bei der Diagnose positiv unterstützen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Sehr gute Ergebnisse von bis zu ~ 99 % Trennschärfe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Für diese Problemstellung beste Algorithmen sind</a:t>
            </a:r>
          </a:p>
          <a:p>
            <a:pPr marL="503615" lvl="1" indent="-228600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503615" lvl="1" indent="-228600"/>
            <a:r>
              <a:rPr lang="de-DE" dirty="0"/>
              <a:t>Support-</a:t>
            </a:r>
            <a:r>
              <a:rPr lang="de-DE" dirty="0" err="1"/>
              <a:t>Vector</a:t>
            </a:r>
            <a:r>
              <a:rPr lang="de-DE" dirty="0"/>
              <a:t>-</a:t>
            </a:r>
            <a:r>
              <a:rPr lang="de-DE" dirty="0" err="1"/>
              <a:t>Machine</a:t>
            </a:r>
            <a:r>
              <a:rPr lang="de-DE" dirty="0"/>
              <a:t> (Kernel Linear / RBF)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Entwicklung und Vergleich von Ensemble von </a:t>
            </a:r>
            <a:r>
              <a:rPr lang="de-DE" dirty="0" err="1"/>
              <a:t>Klassifikatoren</a:t>
            </a:r>
            <a:r>
              <a:rPr lang="de-DE" dirty="0"/>
              <a:t> für jeden Algorithmus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r>
              <a:rPr lang="de-DE" u="sng" dirty="0"/>
              <a:t>Datensatz: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Im verwendeten Datensatz fehlen wichtige Informationen für eine Diagnose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Entscheidung des Datensatzes bereits durch eine Spalte gelöst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082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0AE0-2E39-1145-B352-A36CCFB2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0" y="1138486"/>
            <a:ext cx="6454429" cy="2873424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  <a:br>
              <a:rPr lang="de-DE" dirty="0"/>
            </a:br>
            <a:br>
              <a:rPr lang="de-DE" dirty="0"/>
            </a:br>
            <a:r>
              <a:rPr lang="de-DE" sz="1800" dirty="0"/>
              <a:t>Noch Fragen?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9017AF-9F12-A04F-A3A0-02481596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0E7A405-E02C-DA49-9ABF-D458461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9D4E41-7C54-F549-9C7E-C02844E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Problemstellung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Problemstellung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5A9AB3-DD98-8B45-9DDB-869FB8A1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Diagnostik von Autismus Spektrum Störungen (ASS) durch Verhaltensanalysen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Verwendung internationaler Standards von Diagnosekriterien</a:t>
            </a:r>
          </a:p>
          <a:p>
            <a:pPr marL="446465" lvl="1" indent="-171450"/>
            <a:r>
              <a:rPr lang="de-DE" dirty="0"/>
              <a:t>DSM-IV</a:t>
            </a:r>
          </a:p>
          <a:p>
            <a:pPr marL="446465" lvl="1" indent="-171450"/>
            <a:r>
              <a:rPr lang="de-DE" dirty="0"/>
              <a:t>DSM-5</a:t>
            </a:r>
          </a:p>
          <a:p>
            <a:pPr marL="446465" lvl="1" indent="-171450"/>
            <a:r>
              <a:rPr lang="de-DE" dirty="0"/>
              <a:t>ICD-10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b="1" dirty="0"/>
              <a:t>Problemstellung: </a:t>
            </a:r>
            <a:br>
              <a:rPr lang="de-DE" b="1" dirty="0"/>
            </a:br>
            <a:r>
              <a:rPr lang="de-DE" b="1" dirty="0"/>
              <a:t>„Möglichkeiten von Maschinellem Lernen in der ASS-Diagnostik“</a:t>
            </a:r>
          </a:p>
        </p:txBody>
      </p:sp>
    </p:spTree>
    <p:extLst>
      <p:ext uri="{BB962C8B-B14F-4D97-AF65-F5344CB8AC3E}">
        <p14:creationId xmlns:p14="http://schemas.microsoft.com/office/powerpoint/2010/main" val="4929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Verhaltensanalysen nach AQ-10</a:t>
            </a:r>
          </a:p>
          <a:p>
            <a:pPr marL="446465" lvl="1" indent="-171450"/>
            <a:r>
              <a:rPr lang="de-DE" dirty="0"/>
              <a:t>Autismus-Quotient (AQ)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/>
              <a:t>ASS-Klassifikation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35601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Verhaltensanalysen</a:t>
            </a:r>
          </a:p>
          <a:p>
            <a:pPr marL="446465" lvl="1" indent="-171450"/>
            <a:r>
              <a:rPr lang="de-DE" dirty="0"/>
              <a:t>Autismus-Quotient aus AQ-10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 err="1"/>
              <a:t>Dagnostiziertes</a:t>
            </a:r>
            <a:r>
              <a:rPr lang="de-DE" dirty="0"/>
              <a:t> ASS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282CF-44BE-4240-9633-5A47877B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87391"/>
            <a:ext cx="6007560" cy="4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Es fehlt die Beschreibung zur Spalte 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Fehlende Information zu den AQ-10 Fragen und Punktzahlen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Missverständliche und fehlerhafte Beschreibung der Spalten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Autism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„Relation“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Probleme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8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AD6533-7C29-3245-876F-46A235DD0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44375"/>
              </p:ext>
            </p:extLst>
          </p:nvPr>
        </p:nvGraphicFramePr>
        <p:xfrm>
          <a:off x="221486" y="1072085"/>
          <a:ext cx="6426200" cy="3515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354">
                  <a:extLst>
                    <a:ext uri="{9D8B030D-6E8A-4147-A177-3AD203B41FA5}">
                      <a16:colId xmlns:a16="http://schemas.microsoft.com/office/drawing/2014/main" val="307811609"/>
                    </a:ext>
                  </a:extLst>
                </a:gridCol>
                <a:gridCol w="4658846">
                  <a:extLst>
                    <a:ext uri="{9D8B030D-6E8A-4147-A177-3AD203B41FA5}">
                      <a16:colId xmlns:a16="http://schemas.microsoft.com/office/drawing/2014/main" val="2375873471"/>
                    </a:ext>
                  </a:extLst>
                </a:gridCol>
              </a:tblGrid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Attribut-Name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460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 in Jahren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9250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Geschlecht männlich (m) / weiblich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15930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Ethnicity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Ethnische Herkunft der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9224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Jaundice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Gelbsucht geboren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9657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Autism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Autismus-Diagnose innerhalb der Familie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042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Person, die das Testverfahren durchführt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953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Country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Land des Wohnsitzes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7880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before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Screening-App bereits zuvor benutzt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02386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 </a:t>
                      </a:r>
                      <a:r>
                        <a:rPr lang="de-DE" dirty="0" err="1"/>
                        <a:t>desc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Gruppierung des Testverfahrens anhand des Alters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0122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„A1“, „A2“ … „A10“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 zu den Fragen 1 bis 10 (0 = nicht auffällig / 1 = auffällig)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3999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Result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Anhand der Antworten errechnetes Gesamtresultat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15371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ClassifiedASD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Mögliche diagnostizierte ASS basierend auf der Spalte “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1544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91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3C184-E104-2843-BA81-75A836953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173799"/>
            <a:ext cx="4637815" cy="35067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4767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B9179C-BE8A-CB43-BD27-886B7382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Bereits normalisierte Daten: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“A1“ bis „A10“ sind bereits normalisiert</a:t>
            </a:r>
          </a:p>
          <a:p>
            <a:pPr marL="593793" lvl="2" indent="-171450"/>
            <a:r>
              <a:rPr lang="de-DE" dirty="0"/>
              <a:t>„0“ für unauffälliges Verhalten</a:t>
            </a:r>
          </a:p>
          <a:p>
            <a:pPr marL="593793" lvl="2" indent="-171450"/>
            <a:r>
              <a:rPr lang="de-DE" dirty="0"/>
              <a:t>„1“ für auffälliges Verhalten</a:t>
            </a:r>
          </a:p>
          <a:p>
            <a:pPr marL="446465" lvl="1" indent="-171450"/>
            <a:endParaRPr lang="de-DE" dirty="0"/>
          </a:p>
          <a:p>
            <a:r>
              <a:rPr lang="de-DE" u="sng" dirty="0"/>
              <a:t>Zu normalisierende Daten:</a:t>
            </a:r>
            <a:endParaRPr lang="de-DE" dirty="0"/>
          </a:p>
          <a:p>
            <a:pPr marL="446465" lvl="1" indent="-171450"/>
            <a:r>
              <a:rPr lang="de-DE" dirty="0"/>
              <a:t>Age</a:t>
            </a:r>
          </a:p>
          <a:p>
            <a:pPr marL="446465" lvl="1" indent="-171450"/>
            <a:r>
              <a:rPr lang="de-DE" dirty="0"/>
              <a:t>Gender</a:t>
            </a:r>
          </a:p>
          <a:p>
            <a:pPr marL="446465" lvl="1" indent="-171450"/>
            <a:r>
              <a:rPr lang="de-DE" dirty="0" err="1"/>
              <a:t>Jaundice</a:t>
            </a:r>
            <a:endParaRPr lang="de-DE" dirty="0"/>
          </a:p>
          <a:p>
            <a:pPr marL="446465" lvl="1" indent="-171450"/>
            <a:r>
              <a:rPr lang="de-DE" dirty="0" err="1"/>
              <a:t>Autism</a:t>
            </a:r>
            <a:endParaRPr lang="de-DE" dirty="0"/>
          </a:p>
          <a:p>
            <a:pPr marL="446465" lvl="1" indent="-171450"/>
            <a:r>
              <a:rPr lang="de-DE" dirty="0"/>
              <a:t>Relation</a:t>
            </a:r>
          </a:p>
          <a:p>
            <a:pPr marL="446465" lvl="1" indent="-171450"/>
            <a:r>
              <a:rPr lang="de-DE" dirty="0" err="1"/>
              <a:t>Result</a:t>
            </a: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9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353</TotalTime>
  <Words>894</Words>
  <Application>Microsoft Macintosh PowerPoint</Application>
  <PresentationFormat>Custom</PresentationFormat>
  <Paragraphs>341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Sans</vt:lpstr>
      <vt:lpstr>Wingdings</vt:lpstr>
      <vt:lpstr>OTH_PPT_16x9</vt:lpstr>
      <vt:lpstr>Maschinelles Lernen  in der Diagnostik einer  Autisums-Spektrum-Störung  bei Erwachsenen</vt:lpstr>
      <vt:lpstr>PowerPoint Presentation</vt:lpstr>
      <vt:lpstr>Vorstellung der Problemstellung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Evaluation</vt:lpstr>
      <vt:lpstr>Evaluation</vt:lpstr>
      <vt:lpstr>Fazit</vt:lpstr>
      <vt:lpstr>Vielen Dank für Ihre Aufmerksamkeit!  Noch Fragen?</vt:lpstr>
    </vt:vector>
  </TitlesOfParts>
  <Company>pepig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zia36325</cp:lastModifiedBy>
  <cp:revision>125</cp:revision>
  <dcterms:created xsi:type="dcterms:W3CDTF">2016-03-30T09:52:44Z</dcterms:created>
  <dcterms:modified xsi:type="dcterms:W3CDTF">2018-05-23T15:51:25Z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