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7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4" r:id="rId14"/>
    <p:sldId id="268" r:id="rId15"/>
    <p:sldId id="275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EF4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E0DC-838A-3548-8580-AF721F6BD46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CAD5-7E9E-7D46-9E38-E00C8AB124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62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C99-C377-2D41-9B18-B0DE9133FFFC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1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B036-BE31-DB42-A728-B6B2F94B9A65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4C42-59FD-8249-B3E8-DE85AA827BA6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2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79E-C72A-8D45-A228-165E2DBA11BD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7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C59B-241D-5E4A-A3CD-94C753247C7D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00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377C-BAA1-D649-A339-7830F690D7CE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9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02D-48AD-2D42-A320-4FF2BCCBBE37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9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085-6C3A-BC4B-B993-43E2989A58D9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D17A-94AB-2747-A7E3-9414CDD07B63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3C39-2B31-9C48-AAB8-F8065CF6FF0A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F6E9-0816-8D40-B846-339B0C1A994C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C37-F30E-1B49-BBF6-3F0C538AC588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121C-2800-6F41-AD5D-51C07535DC05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CEA89B-2445-2449-8645-A868EBF6DD1C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6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6D79DB-3C92-FC49-8A0E-E2835294123B}" type="datetime1">
              <a:rPr lang="de-DE" smtClean="0"/>
              <a:t>15.11.18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35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BCB8-B669-144C-A02C-37C132DEC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3269"/>
            <a:ext cx="10572000" cy="4146929"/>
          </a:xfrm>
        </p:spPr>
        <p:txBody>
          <a:bodyPr/>
          <a:lstStyle/>
          <a:p>
            <a:r>
              <a:rPr lang="de-DE" dirty="0"/>
              <a:t>Telekom -</a:t>
            </a:r>
            <a:br>
              <a:rPr lang="de-DE" dirty="0"/>
            </a:br>
            <a:r>
              <a:rPr lang="de-DE" dirty="0"/>
              <a:t>BR0KEN W3B CHALLENGE 2.0</a:t>
            </a:r>
            <a:br>
              <a:rPr lang="de-DE" dirty="0"/>
            </a:br>
            <a:br>
              <a:rPr lang="de-DE" dirty="0"/>
            </a:br>
            <a:r>
              <a:rPr lang="de-DE" dirty="0"/>
              <a:t>Final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28D74-AFD8-7445-AF41-0ADA1011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540" y="5312376"/>
            <a:ext cx="10572000" cy="434974"/>
          </a:xfrm>
        </p:spPr>
        <p:txBody>
          <a:bodyPr/>
          <a:lstStyle/>
          <a:p>
            <a:r>
              <a:rPr lang="de-DE" dirty="0"/>
              <a:t>von Andreas </a:t>
            </a:r>
            <a:r>
              <a:rPr lang="de-DE" dirty="0" err="1"/>
              <a:t>Zinkl</a:t>
            </a:r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7B1574-C758-7A43-BE3D-C6F6EB54CA57}"/>
              </a:ext>
            </a:extLst>
          </p:cNvPr>
          <p:cNvSpPr txBox="1">
            <a:spLocks/>
          </p:cNvSpPr>
          <p:nvPr/>
        </p:nvSpPr>
        <p:spPr>
          <a:xfrm>
            <a:off x="1356540" y="6011314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Köln – CMD+O – 15. November 2018</a:t>
            </a:r>
          </a:p>
        </p:txBody>
      </p:sp>
    </p:spTree>
    <p:extLst>
      <p:ext uri="{BB962C8B-B14F-4D97-AF65-F5344CB8AC3E}">
        <p14:creationId xmlns:p14="http://schemas.microsoft.com/office/powerpoint/2010/main" val="90017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8787-5725-1544-A5AB-A000584A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 </a:t>
            </a:r>
            <a:r>
              <a:rPr lang="de-DE" dirty="0" err="1"/>
              <a:t>Meterpreter</a:t>
            </a:r>
            <a:r>
              <a:rPr lang="de-DE" dirty="0"/>
              <a:t>-Shell-Session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BA3F5-AC5D-E046-969C-09520E26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642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TCP-</a:t>
            </a:r>
            <a:r>
              <a:rPr lang="de-DE" dirty="0" err="1"/>
              <a:t>Listener</a:t>
            </a:r>
            <a:r>
              <a:rPr lang="de-DE" dirty="0"/>
              <a:t> auf dem eigenen Rechner wartet auf TCP-Verbindung</a:t>
            </a:r>
          </a:p>
          <a:p>
            <a:pPr>
              <a:buFont typeface="+mj-lt"/>
              <a:buAutoNum type="arabicPeriod"/>
            </a:pPr>
            <a:r>
              <a:rPr lang="de-DE" dirty="0"/>
              <a:t>Ausführen des PHP-Schadcodes über die LFI-Schwachstelle</a:t>
            </a:r>
          </a:p>
          <a:p>
            <a:pPr>
              <a:buFont typeface="+mj-lt"/>
              <a:buAutoNum type="arabicPeriod"/>
            </a:pPr>
            <a:r>
              <a:rPr lang="de-DE" dirty="0"/>
              <a:t>Herstellen einer </a:t>
            </a:r>
            <a:r>
              <a:rPr lang="de-DE" dirty="0" err="1"/>
              <a:t>Meterpreter</a:t>
            </a:r>
            <a:r>
              <a:rPr lang="de-DE" dirty="0"/>
              <a:t>-Shell-Session</a:t>
            </a:r>
          </a:p>
          <a:p>
            <a:endParaRPr lang="de-DE" i="1" dirty="0"/>
          </a:p>
          <a:p>
            <a:r>
              <a:rPr lang="de-DE" dirty="0"/>
              <a:t>Ergebnis:</a:t>
            </a:r>
          </a:p>
          <a:p>
            <a:pPr lvl="1"/>
            <a:r>
              <a:rPr lang="de-DE" dirty="0"/>
              <a:t>Zugriff auf das System als Nutzer mit Rolle “</a:t>
            </a:r>
            <a:r>
              <a:rPr lang="de-DE" i="1" dirty="0" err="1"/>
              <a:t>www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Shell-Zugriff</a:t>
            </a:r>
          </a:p>
          <a:p>
            <a:pPr lvl="1"/>
            <a:r>
              <a:rPr lang="de-DE" dirty="0"/>
              <a:t>Ermitteln aller Informationen über das System </a:t>
            </a:r>
            <a:br>
              <a:rPr lang="de-DE" dirty="0"/>
            </a:br>
            <a:r>
              <a:rPr lang="de-DE" dirty="0"/>
              <a:t>(verfügbare Services &amp; Infrastruktur)</a:t>
            </a:r>
          </a:p>
        </p:txBody>
      </p:sp>
      <p:pic>
        <p:nvPicPr>
          <p:cNvPr id="12" name="Graphic 11" descr="Thumbs Up Sign">
            <a:extLst>
              <a:ext uri="{FF2B5EF4-FFF2-40B4-BE49-F238E27FC236}">
                <a16:creationId xmlns:a16="http://schemas.microsoft.com/office/drawing/2014/main" id="{FC0520FA-7043-D249-AB13-2C33C89E2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4563" y="5185095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864DC-FFA4-4742-8494-1D0278BE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088" y="2456699"/>
            <a:ext cx="2419350" cy="24193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19F8-9C8E-0143-AF30-71FA2523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8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8787-5725-1544-A5AB-A000584A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Versuch: </a:t>
            </a:r>
            <a:r>
              <a:rPr lang="de-DE" dirty="0" err="1"/>
              <a:t>Privilege</a:t>
            </a:r>
            <a:r>
              <a:rPr lang="de-DE" dirty="0"/>
              <a:t> </a:t>
            </a:r>
            <a:r>
              <a:rPr lang="de-DE" dirty="0" err="1"/>
              <a:t>Escalation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BA3F5-AC5D-E046-969C-09520E26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 zum Erreichen von Administrationsrechten schlägt fehl</a:t>
            </a:r>
          </a:p>
          <a:p>
            <a:r>
              <a:rPr lang="de-DE" dirty="0"/>
              <a:t>Kernel-</a:t>
            </a:r>
            <a:r>
              <a:rPr lang="de-DE" dirty="0" err="1"/>
              <a:t>Exploits</a:t>
            </a:r>
            <a:r>
              <a:rPr lang="de-DE" dirty="0"/>
              <a:t> sind nicht ausführbar </a:t>
            </a:r>
            <a:endParaRPr lang="de-DE" i="1" dirty="0"/>
          </a:p>
          <a:p>
            <a:r>
              <a:rPr lang="de-DE" dirty="0"/>
              <a:t>Einzig „</a:t>
            </a:r>
            <a:r>
              <a:rPr lang="de-DE" i="1" dirty="0" err="1"/>
              <a:t>main</a:t>
            </a:r>
            <a:r>
              <a:rPr lang="de-DE" i="1" dirty="0"/>
              <a:t>“-</a:t>
            </a:r>
            <a:r>
              <a:rPr lang="de-DE" dirty="0"/>
              <a:t>Datei ist ausführbar </a:t>
            </a:r>
            <a:br>
              <a:rPr lang="de-DE" dirty="0"/>
            </a:br>
            <a:r>
              <a:rPr lang="de-DE" dirty="0"/>
              <a:t>(Pfad: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flagmaster</a:t>
            </a:r>
            <a:r>
              <a:rPr lang="de-DE" dirty="0"/>
              <a:t>/</a:t>
            </a:r>
            <a:r>
              <a:rPr lang="de-DE" dirty="0" err="1"/>
              <a:t>final_step</a:t>
            </a:r>
            <a:r>
              <a:rPr lang="de-DE" dirty="0"/>
              <a:t>/</a:t>
            </a:r>
            <a:r>
              <a:rPr lang="de-DE" dirty="0" err="1"/>
              <a:t>main</a:t>
            </a:r>
            <a:r>
              <a:rPr lang="de-DE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BC63E-0B9B-B348-80AC-0F1475FF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1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8787-5725-1544-A5AB-A000584A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2.6 Analyse des Programms „</a:t>
            </a:r>
            <a:r>
              <a:rPr lang="de-DE" i="1" dirty="0" err="1"/>
              <a:t>main</a:t>
            </a:r>
            <a:r>
              <a:rPr lang="de-DE" dirty="0"/>
              <a:t>“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BA3F5-AC5D-E046-969C-09520E26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von Shell-Tools</a:t>
            </a:r>
          </a:p>
          <a:p>
            <a:pPr lvl="1"/>
            <a:r>
              <a:rPr lang="de-DE" dirty="0"/>
              <a:t>GNU-DEBUGGER (GDB)</a:t>
            </a:r>
          </a:p>
          <a:p>
            <a:pPr lvl="1"/>
            <a:r>
              <a:rPr lang="de-DE" dirty="0"/>
              <a:t>HEXDUMP</a:t>
            </a:r>
          </a:p>
          <a:p>
            <a:pPr lvl="1"/>
            <a:endParaRPr lang="de-DE" dirty="0"/>
          </a:p>
          <a:p>
            <a:r>
              <a:rPr lang="de-DE" dirty="0"/>
              <a:t>Ergebnisse</a:t>
            </a:r>
          </a:p>
          <a:p>
            <a:pPr lvl="1"/>
            <a:r>
              <a:rPr lang="de-DE" dirty="0" err="1"/>
              <a:t>Buffer</a:t>
            </a:r>
            <a:r>
              <a:rPr lang="de-DE" dirty="0"/>
              <a:t>-Overflow nicht umsetzbar</a:t>
            </a:r>
          </a:p>
          <a:p>
            <a:pPr lvl="1"/>
            <a:r>
              <a:rPr lang="de-DE" dirty="0"/>
              <a:t>Ermittlung des Admin-Users „</a:t>
            </a:r>
            <a:r>
              <a:rPr lang="de-DE" i="1" dirty="0"/>
              <a:t>adm1n</a:t>
            </a:r>
            <a:r>
              <a:rPr lang="de-DE" dirty="0"/>
              <a:t> “ durch debuggen</a:t>
            </a:r>
          </a:p>
          <a:p>
            <a:pPr lvl="1"/>
            <a:r>
              <a:rPr lang="de-DE" dirty="0"/>
              <a:t>Keine weiteren Informationen aufgrund von </a:t>
            </a:r>
            <a:r>
              <a:rPr lang="de-DE" i="1" dirty="0"/>
              <a:t>Segmentation-</a:t>
            </a:r>
            <a:r>
              <a:rPr lang="de-DE" i="1" dirty="0" err="1"/>
              <a:t>Faults</a:t>
            </a:r>
            <a:r>
              <a:rPr lang="de-DE" i="1" dirty="0"/>
              <a:t> </a:t>
            </a:r>
            <a:r>
              <a:rPr lang="de-DE" dirty="0"/>
              <a:t>beim Laden</a:t>
            </a:r>
            <a:br>
              <a:rPr lang="de-DE" dirty="0"/>
            </a:br>
            <a:r>
              <a:rPr lang="de-DE" dirty="0"/>
              <a:t>der </a:t>
            </a:r>
            <a:r>
              <a:rPr lang="de-DE" i="1" dirty="0" err="1"/>
              <a:t>password.txt</a:t>
            </a:r>
            <a:endParaRPr lang="de-D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D43A-5425-7F4F-8A30-EF5C6D24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9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411C-55B6-E74F-86EE-0AB2988F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Schwachstellen- und Risikobewertung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578D8-AEC9-8045-A6A6-34C79E5F5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38D59-7235-5E42-BE86-D8BD8778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1263-2A78-E443-B633-C94ECAED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18640"/>
            <a:ext cx="10571998" cy="970450"/>
          </a:xfrm>
        </p:spPr>
        <p:txBody>
          <a:bodyPr/>
          <a:lstStyle/>
          <a:p>
            <a:r>
              <a:rPr lang="de-DE" dirty="0"/>
              <a:t>3. Schwachstellen</a:t>
            </a:r>
            <a:br>
              <a:rPr lang="de-DE" dirty="0"/>
            </a:br>
            <a:r>
              <a:rPr lang="de-DE" dirty="0"/>
              <a:t>	und Risikobewertung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7E8C5F-AC7E-1A41-B8B2-C7E0107684B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89184" y="2269594"/>
          <a:ext cx="11792607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37">
                  <a:extLst>
                    <a:ext uri="{9D8B030D-6E8A-4147-A177-3AD203B41FA5}">
                      <a16:colId xmlns:a16="http://schemas.microsoft.com/office/drawing/2014/main" val="3486297110"/>
                    </a:ext>
                  </a:extLst>
                </a:gridCol>
                <a:gridCol w="4874559">
                  <a:extLst>
                    <a:ext uri="{9D8B030D-6E8A-4147-A177-3AD203B41FA5}">
                      <a16:colId xmlns:a16="http://schemas.microsoft.com/office/drawing/2014/main" val="772582981"/>
                    </a:ext>
                  </a:extLst>
                </a:gridCol>
                <a:gridCol w="2005018">
                  <a:extLst>
                    <a:ext uri="{9D8B030D-6E8A-4147-A177-3AD203B41FA5}">
                      <a16:colId xmlns:a16="http://schemas.microsoft.com/office/drawing/2014/main" val="296687317"/>
                    </a:ext>
                  </a:extLst>
                </a:gridCol>
                <a:gridCol w="2005018">
                  <a:extLst>
                    <a:ext uri="{9D8B030D-6E8A-4147-A177-3AD203B41FA5}">
                      <a16:colId xmlns:a16="http://schemas.microsoft.com/office/drawing/2014/main" val="2704938741"/>
                    </a:ext>
                  </a:extLst>
                </a:gridCol>
                <a:gridCol w="2109775">
                  <a:extLst>
                    <a:ext uri="{9D8B030D-6E8A-4147-A177-3AD203B41FA5}">
                      <a16:colId xmlns:a16="http://schemas.microsoft.com/office/drawing/2014/main" val="121786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Schwachstelle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Eintrittswahr-</a:t>
                      </a:r>
                      <a:r>
                        <a:rPr lang="de-DE" dirty="0" err="1"/>
                        <a:t>scheinlichkeit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Schadensrisiko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Gesamtrisiko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Kommentare in den Website-Quellcodes über die interne Infrastruktur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81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 der Standard-“.</a:t>
                      </a:r>
                      <a:r>
                        <a:rPr lang="de-DE" dirty="0" err="1"/>
                        <a:t>htaccess</a:t>
                      </a:r>
                      <a:r>
                        <a:rPr lang="de-DE" dirty="0"/>
                        <a:t>“ Authentifizierung von Apache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0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Veraltete Service Version (z.B. Apache)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4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Unzureichende Validierung beim Upload von Bildern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9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bzw. unzureichende Validierung der Eingaben – </a:t>
                      </a:r>
                      <a:r>
                        <a:rPr lang="de-DE" dirty="0" err="1"/>
                        <a:t>NoSQL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Injection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3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Verwendung von 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38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Local</a:t>
                      </a:r>
                      <a:r>
                        <a:rPr lang="de-DE" dirty="0"/>
                        <a:t>-File-Intrusion (LFI) Schwachstelle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217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14596F-028F-DF4D-A31E-8D193A7ECEBC}"/>
              </a:ext>
            </a:extLst>
          </p:cNvPr>
          <p:cNvSpPr txBox="1"/>
          <p:nvPr/>
        </p:nvSpPr>
        <p:spPr>
          <a:xfrm>
            <a:off x="9429139" y="147583"/>
            <a:ext cx="9375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/>
              <a:t>Bewertungsskala:</a:t>
            </a:r>
          </a:p>
          <a:p>
            <a:r>
              <a:rPr lang="de-DE" sz="1600" dirty="0"/>
              <a:t>0    = kein Risiko</a:t>
            </a:r>
          </a:p>
          <a:p>
            <a:r>
              <a:rPr lang="de-DE" sz="1600" dirty="0"/>
              <a:t>1-2 = geringes Risiko</a:t>
            </a:r>
          </a:p>
          <a:p>
            <a:r>
              <a:rPr lang="de-DE" sz="1600" dirty="0"/>
              <a:t>3-4 = mittleres Risiko</a:t>
            </a:r>
          </a:p>
          <a:p>
            <a:r>
              <a:rPr lang="de-DE" sz="1600" dirty="0"/>
              <a:t>5-6 = hohes Risiko</a:t>
            </a:r>
          </a:p>
          <a:p>
            <a:r>
              <a:rPr lang="de-DE" sz="1600" dirty="0"/>
              <a:t>7    = sehr hohes Risiko</a:t>
            </a:r>
          </a:p>
        </p:txBody>
      </p:sp>
    </p:spTree>
    <p:extLst>
      <p:ext uri="{BB962C8B-B14F-4D97-AF65-F5344CB8AC3E}">
        <p14:creationId xmlns:p14="http://schemas.microsoft.com/office/powerpoint/2010/main" val="396082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411C-55B6-E74F-86EE-0AB2988F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Fazit und Handlungsempfehlungen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578D8-AEC9-8045-A6A6-34C79E5F5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9E284-8B03-6D43-AE2F-FDAED222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4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489-6BEE-BD40-A9E8-CD2A7B39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Fazit und Handlungsempfehlungen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951B-ACE2-8145-A67D-F7BB6679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65483"/>
            <a:ext cx="10554574" cy="4398076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Aktueller Status zur Sicherheit: </a:t>
            </a:r>
            <a:r>
              <a:rPr lang="de-DE" b="1" u="sng" dirty="0"/>
              <a:t>Extrem unsicher</a:t>
            </a:r>
          </a:p>
          <a:p>
            <a:r>
              <a:rPr lang="de-DE" dirty="0"/>
              <a:t>Schwerwiegende Schwachstellen ermöglichen einen raschen Zugang in das System</a:t>
            </a:r>
          </a:p>
          <a:p>
            <a:endParaRPr lang="de-DE" dirty="0"/>
          </a:p>
          <a:p>
            <a:r>
              <a:rPr lang="de-DE" b="1" dirty="0"/>
              <a:t>Handlungsempfehlung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Updates der Services (Apache)</a:t>
            </a:r>
          </a:p>
          <a:p>
            <a:pPr lvl="1"/>
            <a:r>
              <a:rPr lang="de-DE" dirty="0"/>
              <a:t>Verstecken von Service-Informationen (Port-Scanning)</a:t>
            </a:r>
          </a:p>
          <a:p>
            <a:pPr lvl="1"/>
            <a:r>
              <a:rPr lang="de-DE" dirty="0"/>
              <a:t>Vermeiden von Standard-Authentifizierungsmechanismen wie .</a:t>
            </a:r>
            <a:r>
              <a:rPr lang="de-DE" dirty="0" err="1"/>
              <a:t>htaccess</a:t>
            </a:r>
            <a:endParaRPr lang="de-DE" dirty="0"/>
          </a:p>
          <a:p>
            <a:pPr lvl="1"/>
            <a:r>
              <a:rPr lang="de-DE" dirty="0"/>
              <a:t>Prüfen von zulässigen Eingaben</a:t>
            </a:r>
          </a:p>
          <a:p>
            <a:pPr lvl="2"/>
            <a:r>
              <a:rPr lang="de-DE" dirty="0" err="1"/>
              <a:t>NoSQL</a:t>
            </a:r>
            <a:r>
              <a:rPr lang="de-DE" dirty="0"/>
              <a:t>–</a:t>
            </a:r>
            <a:r>
              <a:rPr lang="de-DE" dirty="0" err="1"/>
              <a:t>Injection</a:t>
            </a:r>
            <a:r>
              <a:rPr lang="de-DE" dirty="0"/>
              <a:t> vermeiden</a:t>
            </a:r>
          </a:p>
          <a:p>
            <a:pPr lvl="2"/>
            <a:r>
              <a:rPr lang="de-DE" dirty="0"/>
              <a:t>LFI–Schwachstelle vermeiden</a:t>
            </a:r>
          </a:p>
          <a:p>
            <a:pPr lvl="2"/>
            <a:r>
              <a:rPr lang="de-DE" dirty="0"/>
              <a:t>Schadcode-Upload vermeiden</a:t>
            </a:r>
          </a:p>
          <a:p>
            <a:pPr lvl="1"/>
            <a:r>
              <a:rPr lang="de-DE" dirty="0"/>
              <a:t>Verwendung aktueller Sicherheitsstandards durch Anwendung des HTTPS-Protokolls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AC0BF-4688-5B44-83A4-BD9D1121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A3661C-AE1A-0B45-BADC-39ED1284993E}"/>
              </a:ext>
            </a:extLst>
          </p:cNvPr>
          <p:cNvSpPr/>
          <p:nvPr/>
        </p:nvSpPr>
        <p:spPr>
          <a:xfrm>
            <a:off x="7399282" y="3804745"/>
            <a:ext cx="4508939" cy="2827282"/>
          </a:xfrm>
          <a:prstGeom prst="ellipse">
            <a:avLst/>
          </a:prstGeom>
          <a:ln>
            <a:solidFill>
              <a:srgbClr val="EF4D6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B1263-2A78-E443-B633-C94ECAED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Ihre Aufmerksamkeit!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6B5-09D3-A345-B732-95568896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36628"/>
            <a:ext cx="10554574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Noch Fragen?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Kontakt:</a:t>
            </a:r>
          </a:p>
          <a:p>
            <a:pPr lvl="1"/>
            <a:r>
              <a:rPr lang="de-DE" dirty="0"/>
              <a:t>E-Mail: </a:t>
            </a:r>
          </a:p>
          <a:p>
            <a:pPr lvl="2"/>
            <a:r>
              <a:rPr lang="de-DE" dirty="0" err="1"/>
              <a:t>andreas.zinkl@st.oth-regensburg.de</a:t>
            </a:r>
            <a:endParaRPr lang="de-DE" dirty="0"/>
          </a:p>
          <a:p>
            <a:pPr lvl="2"/>
            <a:r>
              <a:rPr lang="de-DE" dirty="0"/>
              <a:t>andreas.zinkl@trinnovative.de</a:t>
            </a:r>
          </a:p>
          <a:p>
            <a:pPr lvl="1"/>
            <a:r>
              <a:rPr lang="de-DE" dirty="0"/>
              <a:t>Twitter: @</a:t>
            </a:r>
            <a:r>
              <a:rPr lang="de-DE" dirty="0" err="1"/>
              <a:t>zinklandi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03EEB-47CE-154D-9AF3-8E98ABDD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77"/>
          <a:stretch/>
        </p:blipFill>
        <p:spPr>
          <a:xfrm>
            <a:off x="8391578" y="4223788"/>
            <a:ext cx="2834289" cy="973578"/>
          </a:xfrm>
          <a:prstGeom prst="rect">
            <a:avLst/>
          </a:prstGeom>
        </p:spPr>
      </p:pic>
      <p:pic>
        <p:nvPicPr>
          <p:cNvPr id="11" name="Picture 2" descr="Bildergebnis für trinnovative">
            <a:extLst>
              <a:ext uri="{FF2B5EF4-FFF2-40B4-BE49-F238E27FC236}">
                <a16:creationId xmlns:a16="http://schemas.microsoft.com/office/drawing/2014/main" id="{A7D66C21-6423-F744-9671-998F7030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75" y="5426905"/>
            <a:ext cx="2834290" cy="6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73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1263-2A78-E443-B633-C94ECAED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Anhang: Ermittelte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6B5-09D3-A345-B732-95568896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08039"/>
            <a:ext cx="10554574" cy="3636511"/>
          </a:xfrm>
        </p:spPr>
        <p:txBody>
          <a:bodyPr/>
          <a:lstStyle/>
          <a:p>
            <a:r>
              <a:rPr lang="de-DE" dirty="0"/>
              <a:t>Ermittelte Flags:</a:t>
            </a:r>
          </a:p>
          <a:p>
            <a:pPr lvl="1"/>
            <a:r>
              <a:rPr lang="de-DE" dirty="0" err="1"/>
              <a:t>Flag</a:t>
            </a:r>
            <a:r>
              <a:rPr lang="de-DE" dirty="0"/>
              <a:t> 1: TSEC{5f39e90d93baad53fd7288e8a6fa9586} (</a:t>
            </a:r>
            <a:r>
              <a:rPr lang="de-DE" dirty="0" err="1"/>
              <a:t>NoSQL-Injection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Flag</a:t>
            </a:r>
            <a:r>
              <a:rPr lang="de-DE" dirty="0"/>
              <a:t> 2: TSEC{24c2dc999e66bba7c356b91334a25308} (</a:t>
            </a:r>
            <a:r>
              <a:rPr lang="de-DE" dirty="0" err="1"/>
              <a:t>Local</a:t>
            </a:r>
            <a:r>
              <a:rPr lang="de-DE" dirty="0"/>
              <a:t>-File-Intrusion)</a:t>
            </a:r>
          </a:p>
          <a:p>
            <a:pPr lvl="1"/>
            <a:r>
              <a:rPr lang="de-DE" dirty="0" err="1"/>
              <a:t>Flag</a:t>
            </a:r>
            <a:r>
              <a:rPr lang="de-DE" dirty="0"/>
              <a:t> 3: TSEC{aa791a74d55bbd786833b6e490dd6677} (Upload-Tool)</a:t>
            </a:r>
          </a:p>
          <a:p>
            <a:pPr lvl="1"/>
            <a:r>
              <a:rPr lang="de-DE" dirty="0" err="1"/>
              <a:t>Flag</a:t>
            </a:r>
            <a:r>
              <a:rPr lang="de-DE" dirty="0"/>
              <a:t> 4: TSEC{1d55c399453b885892ea51820b460c40} (Eindringen über Reverse-TCP-Verbindung)</a:t>
            </a:r>
          </a:p>
          <a:p>
            <a:pPr lvl="1"/>
            <a:r>
              <a:rPr lang="de-DE" dirty="0" err="1"/>
              <a:t>Flag</a:t>
            </a:r>
            <a:r>
              <a:rPr lang="de-DE" dirty="0"/>
              <a:t> 5: Finales </a:t>
            </a:r>
            <a:r>
              <a:rPr lang="de-DE" dirty="0" err="1"/>
              <a:t>Flag</a:t>
            </a:r>
            <a:r>
              <a:rPr lang="de-DE" dirty="0"/>
              <a:t> ist unbekannt (Pfad im System: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flagmaster</a:t>
            </a:r>
            <a:r>
              <a:rPr lang="de-DE" dirty="0"/>
              <a:t>/</a:t>
            </a:r>
            <a:r>
              <a:rPr lang="de-DE" dirty="0" err="1"/>
              <a:t>final_step</a:t>
            </a:r>
            <a:r>
              <a:rPr lang="de-DE" dirty="0"/>
              <a:t>/</a:t>
            </a:r>
            <a:r>
              <a:rPr lang="de-DE" dirty="0" err="1"/>
              <a:t>flag.txt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Dieses konnte nicht ermittelt werden.</a:t>
            </a:r>
          </a:p>
          <a:p>
            <a:pPr lvl="2"/>
            <a:r>
              <a:rPr lang="de-DE" dirty="0"/>
              <a:t>Hierbei stellte das „</a:t>
            </a:r>
            <a:r>
              <a:rPr lang="de-DE" dirty="0" err="1"/>
              <a:t>main</a:t>
            </a:r>
            <a:r>
              <a:rPr lang="de-DE" dirty="0"/>
              <a:t>“-</a:t>
            </a:r>
            <a:r>
              <a:rPr lang="de-DE" dirty="0" err="1"/>
              <a:t>Executable</a:t>
            </a:r>
            <a:r>
              <a:rPr lang="de-DE" dirty="0"/>
              <a:t> ein Hindernis dar, da das Passwort nicht ermittelt werden konnte</a:t>
            </a:r>
          </a:p>
          <a:p>
            <a:pPr lvl="2"/>
            <a:r>
              <a:rPr lang="de-DE" dirty="0"/>
              <a:t>Benutzer „adm1n “ konnte mit Hilfe des verfügbaren </a:t>
            </a:r>
            <a:r>
              <a:rPr lang="de-DE" i="1" dirty="0" err="1"/>
              <a:t>gdb</a:t>
            </a:r>
            <a:r>
              <a:rPr lang="de-DE" i="1" dirty="0"/>
              <a:t> </a:t>
            </a:r>
            <a:r>
              <a:rPr lang="de-DE" dirty="0"/>
              <a:t>durch debuggen ermittelt werden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18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1916-79AC-F44E-B7F2-3DB365E6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7642-6380-F044-8B7F-0FDA7BD0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2400" dirty="0"/>
              <a:t>Informationsgewinnung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Eindringen in das System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Schwachstellen- &amp; Risikobewertung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Fazit und Handlungsempfehlungen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D9493-ADF4-0E45-B7F9-F7F6FDC6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0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411C-55B6-E74F-86EE-0AB2988F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Informationsgewinnung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37D95-43C4-5247-ABAF-F68ECFB52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91F89-D07D-7F4F-A5FB-98D0C6B2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7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D675-8F9C-4545-8B25-9B8E8D47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Analyse verfügbarer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5C47-7FA6-4842-8C7D-C03351DD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aller offener Ports unter der Adresse http://80.158.6.18 mit </a:t>
            </a:r>
            <a:r>
              <a:rPr lang="de-DE" b="1" i="1" dirty="0" err="1"/>
              <a:t>nmap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Offene Ports finden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Services hinter den Ports analysieren</a:t>
            </a:r>
          </a:p>
          <a:p>
            <a:endParaRPr lang="de-DE" b="1" i="1" dirty="0"/>
          </a:p>
          <a:p>
            <a:r>
              <a:rPr lang="de-DE" dirty="0"/>
              <a:t>Resultat der Analyse:</a:t>
            </a:r>
          </a:p>
          <a:p>
            <a:pPr lvl="1"/>
            <a:r>
              <a:rPr lang="de-DE" dirty="0"/>
              <a:t>Port 80:	</a:t>
            </a:r>
            <a:r>
              <a:rPr lang="de-DE" dirty="0" err="1"/>
              <a:t>NodeJS</a:t>
            </a:r>
            <a:r>
              <a:rPr lang="de-DE" dirty="0"/>
              <a:t> (</a:t>
            </a:r>
            <a:r>
              <a:rPr lang="de-DE" dirty="0" err="1"/>
              <a:t>ExpressJS</a:t>
            </a:r>
            <a:r>
              <a:rPr lang="de-DE" dirty="0"/>
              <a:t>) Server</a:t>
            </a:r>
          </a:p>
          <a:p>
            <a:pPr lvl="1"/>
            <a:r>
              <a:rPr lang="de-DE" dirty="0"/>
              <a:t>Port 8888:	Apache Server </a:t>
            </a:r>
            <a:r>
              <a:rPr lang="de-DE" dirty="0" err="1"/>
              <a:t>httpd</a:t>
            </a:r>
            <a:r>
              <a:rPr lang="de-DE" dirty="0"/>
              <a:t> (Version 2.4.18)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E012878-D56A-294F-8DB3-007533DD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03" y="4200778"/>
            <a:ext cx="2606626" cy="14005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9170-C13C-FA44-8B85-31D7FA77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D675-8F9C-4545-8B25-9B8E8D47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1.2 Analyse der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5C47-7FA6-4842-8C7D-C03351DD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2826"/>
          </a:xfrm>
        </p:spPr>
        <p:txBody>
          <a:bodyPr>
            <a:normAutofit/>
          </a:bodyPr>
          <a:lstStyle/>
          <a:p>
            <a:r>
              <a:rPr lang="de-DE" sz="2000" dirty="0"/>
              <a:t>Analyse des Source-Codes der Homepage unter der Adresse http://80.158.6.18 </a:t>
            </a:r>
          </a:p>
          <a:p>
            <a:endParaRPr lang="de-DE" sz="2000" b="1" i="1" dirty="0"/>
          </a:p>
          <a:p>
            <a:r>
              <a:rPr lang="de-DE" sz="2000" dirty="0"/>
              <a:t>Resultat der Analyse - Port 80:</a:t>
            </a:r>
          </a:p>
          <a:p>
            <a:pPr lvl="1"/>
            <a:r>
              <a:rPr lang="de-DE" sz="1800" dirty="0"/>
              <a:t>Kommentare innerhalb des Source-Codes</a:t>
            </a:r>
          </a:p>
          <a:p>
            <a:pPr lvl="1"/>
            <a:r>
              <a:rPr lang="de-DE" sz="1800" dirty="0"/>
              <a:t>Informationen über Infrastruktur </a:t>
            </a:r>
            <a:r>
              <a:rPr lang="de-DE" sz="1800" dirty="0">
                <a:sym typeface="Wingdings" pitchFamily="2" charset="2"/>
              </a:rPr>
              <a:t> </a:t>
            </a:r>
            <a:r>
              <a:rPr lang="de-DE" sz="1800" dirty="0" err="1">
                <a:sym typeface="Wingdings" pitchFamily="2" charset="2"/>
              </a:rPr>
              <a:t>NoSQL</a:t>
            </a:r>
            <a:r>
              <a:rPr lang="de-DE" sz="1800" dirty="0">
                <a:sym typeface="Wingdings" pitchFamily="2" charset="2"/>
              </a:rPr>
              <a:t>-Datenbank  </a:t>
            </a:r>
            <a:r>
              <a:rPr lang="de-DE" sz="1800" dirty="0" err="1">
                <a:sym typeface="Wingdings" pitchFamily="2" charset="2"/>
              </a:rPr>
              <a:t>MongoDB</a:t>
            </a:r>
            <a:r>
              <a:rPr lang="de-DE" sz="1800" dirty="0">
                <a:sym typeface="Wingdings" pitchFamily="2" charset="2"/>
              </a:rPr>
              <a:t>?</a:t>
            </a:r>
          </a:p>
          <a:p>
            <a:pPr lvl="1"/>
            <a:r>
              <a:rPr lang="de-DE" sz="1800" dirty="0">
                <a:sym typeface="Wingdings" pitchFamily="2" charset="2"/>
              </a:rPr>
              <a:t>Informationen über Mitarbeiternamen</a:t>
            </a:r>
          </a:p>
          <a:p>
            <a:pPr lvl="1"/>
            <a:endParaRPr lang="de-DE" sz="1800" dirty="0">
              <a:sym typeface="Wingdings" pitchFamily="2" charset="2"/>
            </a:endParaRPr>
          </a:p>
          <a:p>
            <a:r>
              <a:rPr lang="de-DE" sz="2000" dirty="0"/>
              <a:t>Resultat der Analyse - Port 8888:</a:t>
            </a:r>
            <a:endParaRPr lang="de-DE" sz="2000" dirty="0">
              <a:sym typeface="Wingdings" pitchFamily="2" charset="2"/>
            </a:endParaRPr>
          </a:p>
          <a:p>
            <a:pPr lvl="1"/>
            <a:r>
              <a:rPr lang="de-DE" sz="1800" dirty="0"/>
              <a:t>Zugang zur Seite durch </a:t>
            </a:r>
            <a:r>
              <a:rPr lang="de-DE" sz="1800" i="1" dirty="0"/>
              <a:t>.</a:t>
            </a:r>
            <a:r>
              <a:rPr lang="de-DE" sz="1800" i="1" dirty="0" err="1"/>
              <a:t>htaccess</a:t>
            </a:r>
            <a:r>
              <a:rPr lang="de-DE" sz="1800" i="1" dirty="0"/>
              <a:t>-</a:t>
            </a:r>
            <a:r>
              <a:rPr lang="de-DE" sz="1800" dirty="0"/>
              <a:t>Authentifizierung gesperrt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4C53-94FE-8949-8776-D6D455AD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6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411C-55B6-E74F-86EE-0AB2988F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Eindringen in das System </a:t>
            </a:r>
            <a:br>
              <a:rPr lang="de-DE" dirty="0"/>
            </a:br>
            <a:r>
              <a:rPr lang="de-DE" sz="2400" dirty="0"/>
              <a:t>(inkl. maximaler Informationsgewinnung)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BBE24-43F5-8C43-BD58-E379DB4FE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C8B20-88E1-274B-A833-965E8E0D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0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8787-5725-1544-A5AB-A000584A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</a:t>
            </a:r>
            <a:r>
              <a:rPr lang="de-DE" dirty="0" err="1"/>
              <a:t>NoSQL-Injection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D841-6489-AF40-9784-B35AF4D6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/>
              <a:t>Mit Hilfe von </a:t>
            </a:r>
            <a:r>
              <a:rPr lang="de-DE" dirty="0" err="1"/>
              <a:t>NoSQL-Injection</a:t>
            </a:r>
            <a:r>
              <a:rPr lang="de-DE" dirty="0"/>
              <a:t> wird versucht Zugang zu erhalten</a:t>
            </a:r>
          </a:p>
          <a:p>
            <a:r>
              <a:rPr lang="de-DE" dirty="0"/>
              <a:t>Analyse eines Anmeldeversuchs zeigt einen JSON-Body mit den Attributen:</a:t>
            </a:r>
          </a:p>
          <a:p>
            <a:pPr lvl="1"/>
            <a:r>
              <a:rPr lang="de-DE" i="1" dirty="0" err="1"/>
              <a:t>user</a:t>
            </a:r>
            <a:endParaRPr lang="de-DE" i="1" dirty="0"/>
          </a:p>
          <a:p>
            <a:pPr lvl="1"/>
            <a:r>
              <a:rPr lang="de-DE" i="1" dirty="0"/>
              <a:t>pass</a:t>
            </a:r>
          </a:p>
          <a:p>
            <a:endParaRPr lang="de-DE" dirty="0"/>
          </a:p>
          <a:p>
            <a:r>
              <a:rPr lang="de-DE" dirty="0" err="1"/>
              <a:t>NoSQL-Injection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D6853-5B7E-B344-8B12-C98ADD6BDA03}"/>
              </a:ext>
            </a:extLst>
          </p:cNvPr>
          <p:cNvSpPr txBox="1"/>
          <p:nvPr/>
        </p:nvSpPr>
        <p:spPr>
          <a:xfrm>
            <a:off x="3214688" y="4992618"/>
            <a:ext cx="664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{</a:t>
            </a:r>
          </a:p>
          <a:p>
            <a:r>
              <a:rPr lang="de-DE" i="1" dirty="0"/>
              <a:t>	“</a:t>
            </a:r>
            <a:r>
              <a:rPr lang="de-DE" i="1" dirty="0" err="1"/>
              <a:t>user</a:t>
            </a:r>
            <a:r>
              <a:rPr lang="de-DE" i="1" dirty="0"/>
              <a:t>“: 	{“$not“: {“$in“: [“</a:t>
            </a:r>
            <a:r>
              <a:rPr lang="de-DE" i="1" dirty="0" err="1"/>
              <a:t>user</a:t>
            </a:r>
            <a:r>
              <a:rPr lang="de-DE" i="1" dirty="0"/>
              <a:t>“, “</a:t>
            </a:r>
            <a:r>
              <a:rPr lang="de-DE" i="1" dirty="0" err="1"/>
              <a:t>guest</a:t>
            </a:r>
            <a:r>
              <a:rPr lang="de-DE" i="1" dirty="0"/>
              <a:t>“]}},</a:t>
            </a:r>
          </a:p>
          <a:p>
            <a:r>
              <a:rPr lang="de-DE" i="1" dirty="0"/>
              <a:t>	“pass“: 	{“$</a:t>
            </a:r>
            <a:r>
              <a:rPr lang="de-DE" i="1" dirty="0" err="1"/>
              <a:t>gte</a:t>
            </a:r>
            <a:r>
              <a:rPr lang="de-DE" i="1" dirty="0"/>
              <a:t>“: ““}</a:t>
            </a:r>
          </a:p>
          <a:p>
            <a:r>
              <a:rPr lang="de-DE" i="1" dirty="0"/>
              <a:t>}</a:t>
            </a:r>
          </a:p>
        </p:txBody>
      </p:sp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0D405256-F5D3-6146-835B-6503D99D0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8631" y="5135582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B7737-9C2F-A04C-B6E5-F60685D0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8787-5725-1544-A5AB-A000584A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err="1"/>
              <a:t>Local</a:t>
            </a:r>
            <a:r>
              <a:rPr lang="de-DE" dirty="0"/>
              <a:t>-File-</a:t>
            </a:r>
            <a:r>
              <a:rPr lang="de-DE" dirty="0" err="1"/>
              <a:t>Inclusion</a:t>
            </a:r>
            <a:r>
              <a:rPr lang="de-DE" dirty="0"/>
              <a:t> (LFI)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BA3F5-AC5D-E046-969C-09520E26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53514"/>
            <a:ext cx="10554574" cy="3636511"/>
          </a:xfrm>
        </p:spPr>
        <p:txBody>
          <a:bodyPr anchor="t"/>
          <a:lstStyle/>
          <a:p>
            <a:r>
              <a:rPr lang="de-DE" dirty="0"/>
              <a:t>Analyse des “</a:t>
            </a:r>
            <a:r>
              <a:rPr lang="de-DE" i="1" dirty="0"/>
              <a:t>Secure-Project-</a:t>
            </a:r>
            <a:r>
              <a:rPr lang="de-DE" i="1" dirty="0" err="1"/>
              <a:t>Assistant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Download über ein PHP-Skript </a:t>
            </a:r>
            <a:r>
              <a:rPr lang="de-DE" i="1" dirty="0"/>
              <a:t>„</a:t>
            </a:r>
            <a:r>
              <a:rPr lang="de-DE" i="1" dirty="0" err="1"/>
              <a:t>grabfile.php</a:t>
            </a:r>
            <a:r>
              <a:rPr lang="de-DE" i="1" dirty="0"/>
              <a:t>“</a:t>
            </a:r>
          </a:p>
          <a:p>
            <a:pPr lvl="1"/>
            <a:r>
              <a:rPr lang="de-DE" dirty="0"/>
              <a:t>Datei-Upload-Service „</a:t>
            </a:r>
            <a:r>
              <a:rPr lang="de-DE" i="1" dirty="0"/>
              <a:t>Secure Image </a:t>
            </a:r>
            <a:r>
              <a:rPr lang="de-DE" i="1" dirty="0" err="1"/>
              <a:t>Uploader</a:t>
            </a:r>
            <a:r>
              <a:rPr lang="de-DE" dirty="0"/>
              <a:t>“ </a:t>
            </a:r>
            <a:br>
              <a:rPr lang="de-DE" dirty="0"/>
            </a:br>
            <a:r>
              <a:rPr lang="de-DE" dirty="0"/>
              <a:t>mit der Adresse http://160.44.192.138/</a:t>
            </a:r>
            <a:endParaRPr lang="de-DE" i="1" dirty="0"/>
          </a:p>
          <a:p>
            <a:endParaRPr lang="de-DE" i="1" dirty="0"/>
          </a:p>
          <a:p>
            <a:r>
              <a:rPr lang="de-DE" dirty="0"/>
              <a:t>Analyse des PHP-Skriptes ergibt LFI-Schwachstelle über ein URL-Attribut</a:t>
            </a:r>
          </a:p>
        </p:txBody>
      </p:sp>
      <p:pic>
        <p:nvPicPr>
          <p:cNvPr id="5122" name="Picture 2" descr="Bildergebnis für php">
            <a:extLst>
              <a:ext uri="{FF2B5EF4-FFF2-40B4-BE49-F238E27FC236}">
                <a16:creationId xmlns:a16="http://schemas.microsoft.com/office/drawing/2014/main" id="{3076476A-8D68-BF4B-A64B-B67FB5DA4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28" y="2852298"/>
            <a:ext cx="1914045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5D4BD2-0A79-AE4B-A130-3BBD84960DE8}"/>
              </a:ext>
            </a:extLst>
          </p:cNvPr>
          <p:cNvSpPr txBox="1"/>
          <p:nvPr/>
        </p:nvSpPr>
        <p:spPr>
          <a:xfrm>
            <a:off x="3388517" y="5278373"/>
            <a:ext cx="541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http://80.158.6.18:8881/</a:t>
            </a:r>
            <a:r>
              <a:rPr lang="de-DE" i="1" dirty="0" err="1"/>
              <a:t>grabfile.php</a:t>
            </a:r>
            <a:r>
              <a:rPr lang="de-DE" i="1" dirty="0"/>
              <a:t>?</a:t>
            </a:r>
            <a:br>
              <a:rPr lang="de-DE" i="1" dirty="0"/>
            </a:br>
            <a:r>
              <a:rPr lang="de-DE" i="1" dirty="0" err="1"/>
              <a:t>key</a:t>
            </a:r>
            <a:r>
              <a:rPr lang="de-DE" i="1" dirty="0"/>
              <a:t>=5f39e90d93baad53fd7288e8a6fa9586&amp;</a:t>
            </a:r>
            <a:br>
              <a:rPr lang="de-DE" i="1" dirty="0"/>
            </a:br>
            <a:r>
              <a:rPr lang="de-DE" i="1" dirty="0" err="1"/>
              <a:t>download</a:t>
            </a:r>
            <a:r>
              <a:rPr lang="de-DE" i="1" dirty="0"/>
              <a:t>=../../../../../</a:t>
            </a:r>
            <a:r>
              <a:rPr lang="de-DE" i="1" dirty="0" err="1"/>
              <a:t>etc</a:t>
            </a:r>
            <a:r>
              <a:rPr lang="de-DE" i="1" dirty="0"/>
              <a:t>/</a:t>
            </a:r>
            <a:r>
              <a:rPr lang="de-DE" i="1" dirty="0" err="1"/>
              <a:t>passwd</a:t>
            </a:r>
            <a:endParaRPr lang="de-DE" i="1" dirty="0"/>
          </a:p>
        </p:txBody>
      </p:sp>
      <p:pic>
        <p:nvPicPr>
          <p:cNvPr id="10" name="Graphic 9" descr="High Voltage">
            <a:extLst>
              <a:ext uri="{FF2B5EF4-FFF2-40B4-BE49-F238E27FC236}">
                <a16:creationId xmlns:a16="http://schemas.microsoft.com/office/drawing/2014/main" id="{1A41B0CA-ABD1-A34A-95A4-D0028B41B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1880" y="3126142"/>
            <a:ext cx="914400" cy="914400"/>
          </a:xfrm>
          <a:prstGeom prst="rect">
            <a:avLst/>
          </a:prstGeom>
        </p:spPr>
      </p:pic>
      <p:pic>
        <p:nvPicPr>
          <p:cNvPr id="12" name="Graphic 11" descr="Thumbs Up Sign">
            <a:extLst>
              <a:ext uri="{FF2B5EF4-FFF2-40B4-BE49-F238E27FC236}">
                <a16:creationId xmlns:a16="http://schemas.microsoft.com/office/drawing/2014/main" id="{FC0520FA-7043-D249-AB13-2C33C89E2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0650" y="5278373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DC050-6A1C-3741-89C6-8924AE9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8787-5725-1544-A5AB-A000584A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Schadcode-Upload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BA3F5-AC5D-E046-969C-09520E26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Erlaubt Upload von „kleinen“ Dateien im Format PNG</a:t>
            </a:r>
          </a:p>
          <a:p>
            <a:endParaRPr lang="de-DE" dirty="0"/>
          </a:p>
          <a:p>
            <a:r>
              <a:rPr lang="de-DE" dirty="0"/>
              <a:t>Upload eines </a:t>
            </a:r>
            <a:r>
              <a:rPr lang="de-DE" b="1" i="1" dirty="0"/>
              <a:t>PHP-</a:t>
            </a:r>
            <a:r>
              <a:rPr lang="de-DE" b="1" i="1" dirty="0" err="1"/>
              <a:t>Meterpreter</a:t>
            </a:r>
            <a:r>
              <a:rPr lang="de-DE" b="1" i="1" dirty="0"/>
              <a:t>-Reverse-TCP</a:t>
            </a:r>
            <a:r>
              <a:rPr lang="de-DE" dirty="0"/>
              <a:t> Schadcodes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Erstellen der Reverse-TCP Payload mit </a:t>
            </a:r>
            <a:r>
              <a:rPr lang="de-DE" i="1" dirty="0" err="1"/>
              <a:t>Metasploit</a:t>
            </a:r>
            <a:endParaRPr lang="de-DE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Erstellen des Fotos mit „</a:t>
            </a:r>
            <a:r>
              <a:rPr lang="de-DE" i="1" dirty="0" err="1"/>
              <a:t>cat</a:t>
            </a:r>
            <a:r>
              <a:rPr lang="de-DE" i="1" dirty="0"/>
              <a:t> </a:t>
            </a:r>
            <a:r>
              <a:rPr lang="de-DE" i="1" dirty="0" err="1"/>
              <a:t>foto.png</a:t>
            </a:r>
            <a:r>
              <a:rPr lang="de-DE" i="1" dirty="0"/>
              <a:t> </a:t>
            </a:r>
            <a:r>
              <a:rPr lang="de-DE" i="1" dirty="0" err="1"/>
              <a:t>exploit.php</a:t>
            </a:r>
            <a:r>
              <a:rPr lang="de-DE" i="1" dirty="0"/>
              <a:t> &gt; </a:t>
            </a:r>
            <a:r>
              <a:rPr lang="de-DE" i="1" dirty="0" err="1"/>
              <a:t>exploit.png</a:t>
            </a:r>
            <a:r>
              <a:rPr lang="de-DE" i="1" dirty="0"/>
              <a:t>“</a:t>
            </a:r>
            <a:endParaRPr lang="de-DE" dirty="0"/>
          </a:p>
        </p:txBody>
      </p:sp>
      <p:pic>
        <p:nvPicPr>
          <p:cNvPr id="12" name="Graphic 11" descr="Thumbs Up Sign">
            <a:extLst>
              <a:ext uri="{FF2B5EF4-FFF2-40B4-BE49-F238E27FC236}">
                <a16:creationId xmlns:a16="http://schemas.microsoft.com/office/drawing/2014/main" id="{FC0520FA-7043-D249-AB13-2C33C89E2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650" y="5278373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864DC-FFA4-4742-8494-1D0278BE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288" y="2859023"/>
            <a:ext cx="2419350" cy="24193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CE625-54EA-9948-A90F-054E3C52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genta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DE006F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{A03482D2-8525-234A-97CE-E0FEE5A327C9}tf10001121</Template>
  <TotalTime>451</TotalTime>
  <Words>663</Words>
  <Application>Microsoft Macintosh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Wingdings</vt:lpstr>
      <vt:lpstr>Wingdings 2</vt:lpstr>
      <vt:lpstr>Quotable</vt:lpstr>
      <vt:lpstr>Telekom - BR0KEN W3B CHALLENGE 2.0  Final Pitch</vt:lpstr>
      <vt:lpstr>Agenda</vt:lpstr>
      <vt:lpstr>1. Informationsgewinnung</vt:lpstr>
      <vt:lpstr>1.1 Analyse verfügbarer Services</vt:lpstr>
      <vt:lpstr>1.2 Analyse der Homepage</vt:lpstr>
      <vt:lpstr>2. Eindringen in das System  (inkl. maximaler Informationsgewinnung)</vt:lpstr>
      <vt:lpstr>2.1 NoSQL-Injection</vt:lpstr>
      <vt:lpstr>2.2 Local-File-Inclusion (LFI)</vt:lpstr>
      <vt:lpstr>2.3 Schadcode-Upload</vt:lpstr>
      <vt:lpstr>2.4 Meterpreter-Shell-Session</vt:lpstr>
      <vt:lpstr>2.5 Versuch: Privilege Escalation</vt:lpstr>
      <vt:lpstr>2.6 Analyse des Programms „main“</vt:lpstr>
      <vt:lpstr>3. Schwachstellen- und Risikobewertung</vt:lpstr>
      <vt:lpstr>3. Schwachstellen  und Risikobewertung</vt:lpstr>
      <vt:lpstr>4. Fazit und Handlungsempfehlungen</vt:lpstr>
      <vt:lpstr>5. Fazit und Handlungsempfehlungen</vt:lpstr>
      <vt:lpstr>Vielen Dank für Ihre Aufmerksamkeit!</vt:lpstr>
      <vt:lpstr>Anhang: Ermittelte Flags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Telekom - BR0KEN W3B CHALLENGE 2.0  Penetrationstest - Bericht</dc:title>
  <dc:creator>zia36325</dc:creator>
  <cp:lastModifiedBy>zia36325</cp:lastModifiedBy>
  <cp:revision>91</cp:revision>
  <cp:lastPrinted>2018-11-14T12:27:27Z</cp:lastPrinted>
  <dcterms:created xsi:type="dcterms:W3CDTF">2018-11-12T08:29:44Z</dcterms:created>
  <dcterms:modified xsi:type="dcterms:W3CDTF">2018-11-15T15:38:25Z</dcterms:modified>
</cp:coreProperties>
</file>