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9" r:id="rId3"/>
    <p:sldId id="258" r:id="rId4"/>
    <p:sldId id="267" r:id="rId5"/>
    <p:sldId id="260" r:id="rId6"/>
    <p:sldId id="257" r:id="rId7"/>
    <p:sldId id="262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7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8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3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BCB8-B669-144C-A02C-37C132DEC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3269"/>
            <a:ext cx="10572000" cy="4146929"/>
          </a:xfrm>
        </p:spPr>
        <p:txBody>
          <a:bodyPr/>
          <a:lstStyle/>
          <a:p>
            <a:r>
              <a:rPr lang="de-DE" dirty="0"/>
              <a:t>Telekom -</a:t>
            </a:r>
            <a:br>
              <a:rPr lang="de-DE" dirty="0"/>
            </a:br>
            <a:r>
              <a:rPr lang="de-DE" dirty="0"/>
              <a:t>BR0KEN W3B CHALLENGE 2.0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Penetrationstest - Bericht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28D74-AFD8-7445-AF41-0ADA1011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540" y="5312376"/>
            <a:ext cx="10572000" cy="434974"/>
          </a:xfrm>
        </p:spPr>
        <p:txBody>
          <a:bodyPr/>
          <a:lstStyle/>
          <a:p>
            <a:r>
              <a:rPr lang="de-DE" dirty="0"/>
              <a:t>von Andreas </a:t>
            </a:r>
            <a:r>
              <a:rPr lang="de-DE" dirty="0" err="1"/>
              <a:t>Zinkl</a:t>
            </a:r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7B1574-C758-7A43-BE3D-C6F6EB54CA57}"/>
              </a:ext>
            </a:extLst>
          </p:cNvPr>
          <p:cNvSpPr txBox="1">
            <a:spLocks/>
          </p:cNvSpPr>
          <p:nvPr/>
        </p:nvSpPr>
        <p:spPr>
          <a:xfrm>
            <a:off x="1356540" y="6011314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Köln – 15.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388324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Anhang: Ermittelte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8039"/>
            <a:ext cx="10554574" cy="3636511"/>
          </a:xfrm>
        </p:spPr>
        <p:txBody>
          <a:bodyPr/>
          <a:lstStyle/>
          <a:p>
            <a:r>
              <a:rPr lang="de-DE" dirty="0"/>
              <a:t>Ermittelte Flags: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1: TSEC{5f39e90d93baad53fd7288e8a6fa9586} (</a:t>
            </a:r>
            <a:r>
              <a:rPr lang="de-DE" dirty="0" err="1"/>
              <a:t>NoSQL-Injection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2: TSEC{24c2dc999e66bba7c356b91334a25308} (</a:t>
            </a:r>
            <a:r>
              <a:rPr lang="de-DE" dirty="0" err="1"/>
              <a:t>Local</a:t>
            </a:r>
            <a:r>
              <a:rPr lang="de-DE" dirty="0"/>
              <a:t>-File-Intrusion)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3: TSEC{aa791a74d55bbd786833b6e490dd6677} (Upload-Tool)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4: TSEC{1d55c399453b885892ea51820b460c40} (Eindringen über Reverse-TCP-Verbindung)</a:t>
            </a:r>
          </a:p>
          <a:p>
            <a:pPr lvl="1"/>
            <a:r>
              <a:rPr lang="de-DE" dirty="0" err="1"/>
              <a:t>Flag</a:t>
            </a:r>
            <a:r>
              <a:rPr lang="de-DE" dirty="0"/>
              <a:t> 5: Finales </a:t>
            </a:r>
            <a:r>
              <a:rPr lang="de-DE" dirty="0" err="1"/>
              <a:t>Flag</a:t>
            </a:r>
            <a:r>
              <a:rPr lang="de-DE" dirty="0"/>
              <a:t> ist unbekannt (Pfad im System: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flagmaster</a:t>
            </a:r>
            <a:r>
              <a:rPr lang="de-DE" dirty="0"/>
              <a:t>/</a:t>
            </a:r>
            <a:r>
              <a:rPr lang="de-DE" dirty="0" err="1"/>
              <a:t>final_step</a:t>
            </a:r>
            <a:r>
              <a:rPr lang="de-DE" dirty="0"/>
              <a:t>/</a:t>
            </a:r>
            <a:r>
              <a:rPr lang="de-DE" dirty="0" err="1"/>
              <a:t>flag.txt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Dieses konnte nicht ermittelt werden.</a:t>
            </a:r>
          </a:p>
          <a:p>
            <a:pPr lvl="2"/>
            <a:r>
              <a:rPr lang="de-DE" dirty="0"/>
              <a:t>Hierbei stellte das „</a:t>
            </a:r>
            <a:r>
              <a:rPr lang="de-DE" dirty="0" err="1"/>
              <a:t>main</a:t>
            </a:r>
            <a:r>
              <a:rPr lang="de-DE" dirty="0"/>
              <a:t>“-</a:t>
            </a:r>
            <a:r>
              <a:rPr lang="de-DE" dirty="0" err="1"/>
              <a:t>Executable</a:t>
            </a:r>
            <a:r>
              <a:rPr lang="de-DE" dirty="0"/>
              <a:t> ein Hindernis dar, da das Passwort nicht ermittelt werden konnte</a:t>
            </a:r>
          </a:p>
          <a:p>
            <a:pPr lvl="2"/>
            <a:r>
              <a:rPr lang="de-DE" dirty="0"/>
              <a:t>Benutzer „adm1n “ konnte mit Hilfe des verfügbaren </a:t>
            </a:r>
            <a:r>
              <a:rPr lang="de-DE" i="1" dirty="0" err="1"/>
              <a:t>gdb</a:t>
            </a:r>
            <a:r>
              <a:rPr lang="de-DE" i="1" dirty="0"/>
              <a:t> </a:t>
            </a:r>
            <a:r>
              <a:rPr lang="de-DE" dirty="0"/>
              <a:t>durch debuggen ermittelt werden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9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36628"/>
            <a:ext cx="10554574" cy="36365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4000" dirty="0"/>
              <a:t>Noch Fragen?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Kontakt:</a:t>
            </a:r>
          </a:p>
          <a:p>
            <a:pPr lvl="1"/>
            <a:r>
              <a:rPr lang="de-DE" dirty="0"/>
              <a:t>Name: Andreas </a:t>
            </a:r>
            <a:r>
              <a:rPr lang="de-DE" dirty="0" err="1"/>
              <a:t>Zinkl</a:t>
            </a:r>
            <a:endParaRPr lang="de-DE" dirty="0"/>
          </a:p>
          <a:p>
            <a:pPr lvl="1"/>
            <a:r>
              <a:rPr lang="de-DE" dirty="0"/>
              <a:t>Email: </a:t>
            </a:r>
          </a:p>
          <a:p>
            <a:pPr lvl="2"/>
            <a:r>
              <a:rPr lang="de-DE" dirty="0" err="1"/>
              <a:t>andreas.zinkl@st.oth-regensburg.de</a:t>
            </a:r>
            <a:endParaRPr lang="de-DE" dirty="0"/>
          </a:p>
          <a:p>
            <a:pPr lvl="2"/>
            <a:r>
              <a:rPr lang="de-DE" dirty="0" err="1"/>
              <a:t>zinkl.andreas@googlemail.com</a:t>
            </a:r>
            <a:endParaRPr lang="de-DE" dirty="0"/>
          </a:p>
          <a:p>
            <a:pPr lvl="1"/>
            <a:r>
              <a:rPr lang="de-DE" dirty="0"/>
              <a:t>Twitter: @</a:t>
            </a:r>
            <a:r>
              <a:rPr lang="de-DE" dirty="0" err="1"/>
              <a:t>zinklandi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03EEB-47CE-154D-9AF3-8E98ABDD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503" y="5479389"/>
            <a:ext cx="3386785" cy="993775"/>
          </a:xfrm>
          <a:prstGeom prst="rect">
            <a:avLst/>
          </a:prstGeom>
        </p:spPr>
      </p:pic>
      <p:pic>
        <p:nvPicPr>
          <p:cNvPr id="1026" name="Picture 2" descr="trinnovative GmbH Logo">
            <a:extLst>
              <a:ext uri="{FF2B5EF4-FFF2-40B4-BE49-F238E27FC236}">
                <a16:creationId xmlns:a16="http://schemas.microsoft.com/office/drawing/2014/main" id="{A30FFB5B-0F99-344F-AFB2-78DE6C4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5" y="4571508"/>
            <a:ext cx="3023082" cy="55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916-79AC-F44E-B7F2-3DB365E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7642-6380-F044-8B7F-0FDA7BD0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Informationsgewinnung</a:t>
            </a:r>
          </a:p>
          <a:p>
            <a:pPr>
              <a:buFont typeface="+mj-lt"/>
              <a:buAutoNum type="arabicPeriod"/>
            </a:pPr>
            <a:r>
              <a:rPr lang="de-DE" dirty="0"/>
              <a:t>Eindringen in das System</a:t>
            </a:r>
          </a:p>
          <a:p>
            <a:pPr>
              <a:buFont typeface="+mj-lt"/>
              <a:buAutoNum type="arabicPeriod"/>
            </a:pPr>
            <a:r>
              <a:rPr lang="de-DE" dirty="0"/>
              <a:t>Übersicht der Schwachstellen</a:t>
            </a:r>
          </a:p>
          <a:p>
            <a:pPr>
              <a:buFont typeface="+mj-lt"/>
              <a:buAutoNum type="arabicPeriod"/>
            </a:pPr>
            <a:r>
              <a:rPr lang="de-DE" dirty="0"/>
              <a:t>Risikobewertung</a:t>
            </a:r>
          </a:p>
          <a:p>
            <a:pPr>
              <a:buFont typeface="+mj-lt"/>
              <a:buAutoNum type="arabicPeriod"/>
            </a:pPr>
            <a:r>
              <a:rPr lang="de-DE" dirty="0"/>
              <a:t>Fazit und Handlungsempfehlungen</a:t>
            </a:r>
          </a:p>
          <a:p>
            <a:pPr>
              <a:buFont typeface="+mj-lt"/>
              <a:buAutoNum type="arabicPeriod"/>
            </a:pPr>
            <a:r>
              <a:rPr lang="de-DE" dirty="0"/>
              <a:t>Anhang (Ermittelte Flags)</a:t>
            </a:r>
          </a:p>
        </p:txBody>
      </p:sp>
    </p:spTree>
    <p:extLst>
      <p:ext uri="{BB962C8B-B14F-4D97-AF65-F5344CB8AC3E}">
        <p14:creationId xmlns:p14="http://schemas.microsoft.com/office/powerpoint/2010/main" val="271302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Informationsgewinnung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72" y="2293725"/>
            <a:ext cx="10911326" cy="41928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Durch Port-Scanning (Software </a:t>
            </a:r>
            <a:r>
              <a:rPr lang="de-DE" i="1" dirty="0" err="1"/>
              <a:t>nmap</a:t>
            </a:r>
            <a:r>
              <a:rPr lang="de-DE" dirty="0"/>
              <a:t>) der Adresse http://80.158.6.18 ermittelte Services</a:t>
            </a:r>
          </a:p>
          <a:p>
            <a:pPr lvl="1"/>
            <a:r>
              <a:rPr lang="de-DE" dirty="0"/>
              <a:t>HTTP Services (Port 80 und Port 8888) </a:t>
            </a:r>
          </a:p>
          <a:p>
            <a:pPr lvl="2"/>
            <a:r>
              <a:rPr lang="de-DE" dirty="0"/>
              <a:t>Port 80:		</a:t>
            </a:r>
            <a:r>
              <a:rPr lang="de-DE" dirty="0" err="1"/>
              <a:t>NodeJS</a:t>
            </a:r>
            <a:r>
              <a:rPr lang="de-DE" dirty="0"/>
              <a:t> / </a:t>
            </a:r>
            <a:r>
              <a:rPr lang="de-DE" dirty="0" err="1"/>
              <a:t>ExpressJS</a:t>
            </a:r>
            <a:r>
              <a:rPr lang="de-DE" dirty="0"/>
              <a:t> Server </a:t>
            </a:r>
          </a:p>
          <a:p>
            <a:pPr lvl="3"/>
            <a:r>
              <a:rPr lang="de-DE" dirty="0">
                <a:sym typeface="Wingdings" pitchFamily="2" charset="2"/>
              </a:rPr>
              <a:t> Vermutung zur Verwendung von </a:t>
            </a:r>
            <a:r>
              <a:rPr lang="de-DE" dirty="0" err="1">
                <a:sym typeface="Wingdings" pitchFamily="2" charset="2"/>
              </a:rPr>
              <a:t>MongoDB</a:t>
            </a:r>
            <a:r>
              <a:rPr lang="de-DE" dirty="0">
                <a:sym typeface="Wingdings" pitchFamily="2" charset="2"/>
              </a:rPr>
              <a:t> liegt nahe</a:t>
            </a:r>
            <a:endParaRPr lang="de-DE" dirty="0"/>
          </a:p>
          <a:p>
            <a:pPr lvl="2"/>
            <a:r>
              <a:rPr lang="de-DE" dirty="0"/>
              <a:t>Port 8888: 	Apache Server </a:t>
            </a:r>
            <a:r>
              <a:rPr lang="de-DE" dirty="0" err="1"/>
              <a:t>httpd</a:t>
            </a:r>
            <a:r>
              <a:rPr lang="de-DE" dirty="0"/>
              <a:t> (Version 2.4.18)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Ermittlung der DB-Schwachstelle</a:t>
            </a:r>
          </a:p>
          <a:p>
            <a:pPr lvl="1"/>
            <a:r>
              <a:rPr lang="de-DE" dirty="0"/>
              <a:t>Kommentare in der Webseite informieren zur Verwendung einer </a:t>
            </a:r>
            <a:r>
              <a:rPr lang="de-DE" dirty="0" err="1"/>
              <a:t>NoSQL</a:t>
            </a:r>
            <a:r>
              <a:rPr lang="de-DE" dirty="0"/>
              <a:t>-Datenbank </a:t>
            </a:r>
          </a:p>
          <a:p>
            <a:pPr lvl="1"/>
            <a:r>
              <a:rPr lang="de-DE" dirty="0"/>
              <a:t>In der Datenbank hinterlegte Nutzer können durch </a:t>
            </a:r>
            <a:r>
              <a:rPr lang="de-DE" dirty="0" err="1"/>
              <a:t>NoSQL-Injection</a:t>
            </a:r>
            <a:r>
              <a:rPr lang="de-DE" dirty="0"/>
              <a:t> ermittelt werden</a:t>
            </a:r>
          </a:p>
          <a:p>
            <a:pPr lvl="2"/>
            <a:r>
              <a:rPr lang="de-DE" dirty="0"/>
              <a:t>User, Guest, Admin</a:t>
            </a:r>
          </a:p>
        </p:txBody>
      </p:sp>
    </p:spTree>
    <p:extLst>
      <p:ext uri="{BB962C8B-B14F-4D97-AF65-F5344CB8AC3E}">
        <p14:creationId xmlns:p14="http://schemas.microsoft.com/office/powerpoint/2010/main" val="32885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Informationsgewinnung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72" y="2293726"/>
            <a:ext cx="10911326" cy="32926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de-DE" dirty="0"/>
              <a:t>Ermittlung der Authentifizierungsdaten ({</a:t>
            </a:r>
            <a:r>
              <a:rPr lang="de-DE" dirty="0" err="1"/>
              <a:t>User:Hash</a:t>
            </a:r>
            <a:r>
              <a:rPr lang="de-DE" dirty="0"/>
              <a:t>}) für das Dashboard auf Port 8888 über die LFI-Schwachstelle</a:t>
            </a:r>
          </a:p>
          <a:p>
            <a:pPr lvl="1"/>
            <a:r>
              <a:rPr lang="de-DE" dirty="0" err="1"/>
              <a:t>TSSFinal</a:t>
            </a:r>
            <a:r>
              <a:rPr lang="de-DE" dirty="0"/>
              <a:t>:$apr1$PMl4Sd50$Hi6cxfWYqgbOh/.VIKppt1 </a:t>
            </a:r>
          </a:p>
          <a:p>
            <a:pPr marL="800100" lvl="1" indent="-342900">
              <a:buFont typeface="+mj-lt"/>
              <a:buAutoNum type="arabicPeriod" startAt="3"/>
            </a:pPr>
            <a:endParaRPr lang="de-DE" dirty="0"/>
          </a:p>
          <a:p>
            <a:pPr>
              <a:buFont typeface="+mj-lt"/>
              <a:buAutoNum type="arabicPeriod" startAt="3"/>
            </a:pPr>
            <a:r>
              <a:rPr lang="de-DE" dirty="0"/>
              <a:t>Ermittlung der User im System durch LFI-Schwachstelle</a:t>
            </a:r>
          </a:p>
          <a:p>
            <a:pPr lvl="1"/>
            <a:r>
              <a:rPr lang="de-DE" dirty="0"/>
              <a:t>LFI-Schwachstelle ermöglicht Zugriff zu z.B.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marL="800100" lvl="1" indent="-342900">
              <a:buFont typeface="+mj-lt"/>
              <a:buAutoNum type="arabicPeriod" startAt="3"/>
            </a:pPr>
            <a:endParaRPr lang="de-DE" dirty="0"/>
          </a:p>
          <a:p>
            <a:pPr>
              <a:buFont typeface="+mj-lt"/>
              <a:buAutoNum type="arabicPeriod" startAt="3"/>
            </a:pPr>
            <a:r>
              <a:rPr lang="de-DE" dirty="0"/>
              <a:t>Ermittlung des Foto-Upload-Tools unter der Adresse http://160.44.192.138/ </a:t>
            </a:r>
          </a:p>
        </p:txBody>
      </p:sp>
    </p:spTree>
    <p:extLst>
      <p:ext uri="{BB962C8B-B14F-4D97-AF65-F5344CB8AC3E}">
        <p14:creationId xmlns:p14="http://schemas.microsoft.com/office/powerpoint/2010/main" val="20497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Eindringen in das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B5-09D3-A345-B732-95568896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37" y="2243801"/>
            <a:ext cx="11011338" cy="4278525"/>
          </a:xfrm>
        </p:spPr>
        <p:txBody>
          <a:bodyPr>
            <a:normAutofit fontScale="92500" lnSpcReduction="10000"/>
          </a:bodyPr>
          <a:lstStyle/>
          <a:p>
            <a:r>
              <a:rPr lang="de-DE" sz="2000" b="1" dirty="0"/>
              <a:t>Schritt 1: </a:t>
            </a:r>
            <a:r>
              <a:rPr lang="de-DE" sz="2000" dirty="0"/>
              <a:t>Upload eines Fotos (PNG-Format) mit angehängtem PHP-Schadcode</a:t>
            </a:r>
          </a:p>
          <a:p>
            <a:pPr lvl="1"/>
            <a:r>
              <a:rPr lang="de-DE" sz="1800" dirty="0"/>
              <a:t>Verwendung von </a:t>
            </a:r>
            <a:r>
              <a:rPr lang="de-DE" sz="1800" dirty="0" err="1"/>
              <a:t>Metasploit</a:t>
            </a:r>
            <a:r>
              <a:rPr lang="de-DE" sz="1800" dirty="0"/>
              <a:t> zur Erstellung einer PHP-</a:t>
            </a:r>
            <a:r>
              <a:rPr lang="de-DE" sz="1800" dirty="0" err="1"/>
              <a:t>Meterpreter</a:t>
            </a:r>
            <a:r>
              <a:rPr lang="de-DE" sz="1800" dirty="0"/>
              <a:t>-Reverse-TCP Payload</a:t>
            </a:r>
          </a:p>
          <a:p>
            <a:pPr lvl="1"/>
            <a:r>
              <a:rPr lang="de-DE" sz="1800" dirty="0"/>
              <a:t>Integrieren des Schadcodes in ein kleines Foto im PNG Format</a:t>
            </a:r>
            <a:endParaRPr lang="de-DE" sz="1800" i="1" dirty="0"/>
          </a:p>
          <a:p>
            <a:pPr lvl="1"/>
            <a:endParaRPr lang="de-DE" sz="1800" dirty="0"/>
          </a:p>
          <a:p>
            <a:r>
              <a:rPr lang="de-DE" sz="2000" b="1" dirty="0"/>
              <a:t>Schritt 2: </a:t>
            </a:r>
            <a:r>
              <a:rPr lang="de-DE" sz="2000" dirty="0"/>
              <a:t>Starten eines „Port-</a:t>
            </a:r>
            <a:r>
              <a:rPr lang="de-DE" sz="2000" dirty="0" err="1"/>
              <a:t>Listeners</a:t>
            </a:r>
            <a:r>
              <a:rPr lang="de-DE" sz="2000" dirty="0"/>
              <a:t>“ der auf eingehende TCP-Verbindung wartet</a:t>
            </a:r>
          </a:p>
          <a:p>
            <a:pPr lvl="1"/>
            <a:r>
              <a:rPr lang="de-DE" sz="1800" dirty="0"/>
              <a:t>Verwendung von </a:t>
            </a:r>
            <a:r>
              <a:rPr lang="de-DE" sz="1800" dirty="0" err="1"/>
              <a:t>Metasploit</a:t>
            </a:r>
            <a:r>
              <a:rPr lang="de-DE" sz="1800" dirty="0"/>
              <a:t> (</a:t>
            </a:r>
            <a:r>
              <a:rPr lang="de-DE" sz="1800" dirty="0" err="1"/>
              <a:t>exploit</a:t>
            </a:r>
            <a:r>
              <a:rPr lang="de-DE" sz="1800" dirty="0"/>
              <a:t>/</a:t>
            </a:r>
            <a:r>
              <a:rPr lang="de-DE" sz="1800" dirty="0" err="1"/>
              <a:t>multi</a:t>
            </a:r>
            <a:r>
              <a:rPr lang="de-DE" sz="1800" dirty="0"/>
              <a:t>/</a:t>
            </a:r>
            <a:r>
              <a:rPr lang="de-DE" sz="1800" dirty="0" err="1"/>
              <a:t>handler</a:t>
            </a:r>
            <a:r>
              <a:rPr lang="de-DE" sz="1800" dirty="0"/>
              <a:t>)</a:t>
            </a:r>
          </a:p>
          <a:p>
            <a:pPr lvl="1"/>
            <a:endParaRPr lang="de-DE" sz="1800" dirty="0"/>
          </a:p>
          <a:p>
            <a:r>
              <a:rPr lang="de-DE" sz="2000" b="1" dirty="0"/>
              <a:t>Schritt 3: </a:t>
            </a:r>
            <a:r>
              <a:rPr lang="de-DE" sz="2000" dirty="0"/>
              <a:t>Verwendung der LFI-Schwachstelle zum Ausführen des hinterlegten </a:t>
            </a:r>
            <a:br>
              <a:rPr lang="de-DE" sz="2000" dirty="0"/>
            </a:br>
            <a:r>
              <a:rPr lang="de-DE" sz="2000" dirty="0"/>
              <a:t>			PHP-Schadcodes</a:t>
            </a:r>
          </a:p>
          <a:p>
            <a:endParaRPr lang="de-DE" sz="2000" dirty="0"/>
          </a:p>
          <a:p>
            <a:r>
              <a:rPr lang="de-DE" sz="2000" b="1" dirty="0"/>
              <a:t>Schritt 4: </a:t>
            </a:r>
            <a:r>
              <a:rPr lang="de-DE" sz="2000" dirty="0"/>
              <a:t>Zugriff auf das System über eine </a:t>
            </a:r>
            <a:r>
              <a:rPr lang="de-DE" sz="2000" dirty="0" err="1"/>
              <a:t>Meterpreter</a:t>
            </a:r>
            <a:r>
              <a:rPr lang="de-DE" sz="2000" dirty="0"/>
              <a:t>-Shell dank der hergestellten 					Reverse-TCP Verbindung</a:t>
            </a:r>
          </a:p>
        </p:txBody>
      </p:sp>
    </p:spTree>
    <p:extLst>
      <p:ext uri="{BB962C8B-B14F-4D97-AF65-F5344CB8AC3E}">
        <p14:creationId xmlns:p14="http://schemas.microsoft.com/office/powerpoint/2010/main" val="227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916-79AC-F44E-B7F2-3DB365E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Übersicht der Schwachstellen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7642-6380-F044-8B7F-0FDA7BD0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4334"/>
          </a:xfrm>
        </p:spPr>
        <p:txBody>
          <a:bodyPr/>
          <a:lstStyle/>
          <a:p>
            <a:r>
              <a:rPr lang="de-DE" dirty="0"/>
              <a:t>Preisgabe von internen Informationen auf der Webseite unter der Adresse http://80.158.6.18:80</a:t>
            </a:r>
          </a:p>
          <a:p>
            <a:pPr lvl="1"/>
            <a:r>
              <a:rPr lang="de-DE" dirty="0"/>
              <a:t>Kommentar im Quelltext enthalten</a:t>
            </a:r>
          </a:p>
          <a:p>
            <a:pPr lvl="2"/>
            <a:r>
              <a:rPr lang="de-DE" dirty="0"/>
              <a:t>Information über User-Datenbank (Verwendung einer </a:t>
            </a:r>
            <a:r>
              <a:rPr lang="de-DE" dirty="0" err="1"/>
              <a:t>NoSQL</a:t>
            </a:r>
            <a:r>
              <a:rPr lang="de-DE" dirty="0"/>
              <a:t>-Datenbank)</a:t>
            </a:r>
          </a:p>
          <a:p>
            <a:pPr lvl="2"/>
            <a:r>
              <a:rPr lang="de-DE" dirty="0"/>
              <a:t>Ein Mitarbeiter heißt „Mark“</a:t>
            </a:r>
          </a:p>
          <a:p>
            <a:pPr lvl="2"/>
            <a:endParaRPr lang="de-DE" dirty="0"/>
          </a:p>
          <a:p>
            <a:r>
              <a:rPr lang="de-DE" dirty="0"/>
              <a:t>Verwendung von veralteter Software und schlechten Authentifizierungsmethoden</a:t>
            </a:r>
          </a:p>
          <a:p>
            <a:pPr lvl="1"/>
            <a:r>
              <a:rPr lang="de-DE" dirty="0"/>
              <a:t>Apache </a:t>
            </a:r>
            <a:r>
              <a:rPr lang="de-DE" dirty="0" err="1"/>
              <a:t>httpd</a:t>
            </a:r>
            <a:r>
              <a:rPr lang="de-DE" dirty="0"/>
              <a:t> Service – Version 2.4.18</a:t>
            </a:r>
          </a:p>
          <a:p>
            <a:pPr lvl="1"/>
            <a:r>
              <a:rPr lang="de-DE" dirty="0"/>
              <a:t>Apache .</a:t>
            </a:r>
            <a:r>
              <a:rPr lang="de-DE" dirty="0" err="1"/>
              <a:t>htaccess</a:t>
            </a:r>
            <a:r>
              <a:rPr lang="de-DE" dirty="0"/>
              <a:t> Authentifizierung (Port 8888)</a:t>
            </a:r>
          </a:p>
          <a:p>
            <a:pPr lvl="1"/>
            <a:r>
              <a:rPr lang="de-DE" dirty="0"/>
              <a:t>HTTP-Post Request mit Authentifizierungsinformationen (Port 80)</a:t>
            </a:r>
          </a:p>
        </p:txBody>
      </p:sp>
    </p:spTree>
    <p:extLst>
      <p:ext uri="{BB962C8B-B14F-4D97-AF65-F5344CB8AC3E}">
        <p14:creationId xmlns:p14="http://schemas.microsoft.com/office/powerpoint/2010/main" val="14791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916-79AC-F44E-B7F2-3DB365E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Übersicht der Schwachstellen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7642-6380-F044-8B7F-0FDA7BD0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4334"/>
          </a:xfrm>
        </p:spPr>
        <p:txBody>
          <a:bodyPr/>
          <a:lstStyle/>
          <a:p>
            <a:r>
              <a:rPr lang="de-DE" dirty="0"/>
              <a:t>Unzureichende Validierung von Benutzereingaben</a:t>
            </a:r>
          </a:p>
          <a:p>
            <a:pPr lvl="1"/>
            <a:r>
              <a:rPr lang="de-DE" dirty="0"/>
              <a:t>Datei-Uploads unter http://160.44.192.138/ von Fotos können Schadcode enthalten</a:t>
            </a:r>
          </a:p>
          <a:p>
            <a:pPr lvl="1"/>
            <a:r>
              <a:rPr lang="de-DE" dirty="0"/>
              <a:t>Keine Validierung der Anmeldeinformationen unter http://80.158.6.18/ führt zu einer </a:t>
            </a:r>
            <a:br>
              <a:rPr lang="de-DE" dirty="0"/>
            </a:br>
            <a:r>
              <a:rPr lang="de-DE" dirty="0" err="1"/>
              <a:t>NoSQL-Injection</a:t>
            </a:r>
            <a:r>
              <a:rPr lang="de-DE" dirty="0"/>
              <a:t> Schwachstelle</a:t>
            </a:r>
          </a:p>
          <a:p>
            <a:pPr lvl="1"/>
            <a:endParaRPr lang="de-DE" dirty="0"/>
          </a:p>
          <a:p>
            <a:r>
              <a:rPr lang="de-DE" dirty="0"/>
              <a:t>Keine Verwendung von HTTPS bei allen verfügbaren Diensten</a:t>
            </a:r>
          </a:p>
          <a:p>
            <a:endParaRPr lang="de-DE" dirty="0"/>
          </a:p>
          <a:p>
            <a:r>
              <a:rPr lang="de-DE" dirty="0" err="1"/>
              <a:t>Local</a:t>
            </a:r>
            <a:r>
              <a:rPr lang="de-DE" dirty="0"/>
              <a:t>-File-Intrusion (LFI) Schwachstelle</a:t>
            </a:r>
          </a:p>
          <a:p>
            <a:pPr lvl="1"/>
            <a:r>
              <a:rPr lang="de-DE" dirty="0"/>
              <a:t>URL: http://80.158.6.18:8881/grabfile.php?key={</a:t>
            </a:r>
            <a:r>
              <a:rPr lang="de-DE" dirty="0" err="1"/>
              <a:t>user_key</a:t>
            </a:r>
            <a:r>
              <a:rPr lang="de-DE" dirty="0"/>
              <a:t>}&amp;</a:t>
            </a:r>
            <a:r>
              <a:rPr lang="de-DE" dirty="0" err="1"/>
              <a:t>download</a:t>
            </a:r>
            <a:r>
              <a:rPr lang="de-DE" dirty="0"/>
              <a:t>=../../../../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3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263-2A78-E443-B633-C94ECAED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Risikobewertung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7E8C5F-AC7E-1A41-B8B2-C7E010768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090837"/>
              </p:ext>
            </p:extLst>
          </p:nvPr>
        </p:nvGraphicFramePr>
        <p:xfrm>
          <a:off x="189184" y="2269594"/>
          <a:ext cx="1179260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37">
                  <a:extLst>
                    <a:ext uri="{9D8B030D-6E8A-4147-A177-3AD203B41FA5}">
                      <a16:colId xmlns:a16="http://schemas.microsoft.com/office/drawing/2014/main" val="3486297110"/>
                    </a:ext>
                  </a:extLst>
                </a:gridCol>
                <a:gridCol w="4874559">
                  <a:extLst>
                    <a:ext uri="{9D8B030D-6E8A-4147-A177-3AD203B41FA5}">
                      <a16:colId xmlns:a16="http://schemas.microsoft.com/office/drawing/2014/main" val="772582981"/>
                    </a:ext>
                  </a:extLst>
                </a:gridCol>
                <a:gridCol w="2005018">
                  <a:extLst>
                    <a:ext uri="{9D8B030D-6E8A-4147-A177-3AD203B41FA5}">
                      <a16:colId xmlns:a16="http://schemas.microsoft.com/office/drawing/2014/main" val="296687317"/>
                    </a:ext>
                  </a:extLst>
                </a:gridCol>
                <a:gridCol w="2005018">
                  <a:extLst>
                    <a:ext uri="{9D8B030D-6E8A-4147-A177-3AD203B41FA5}">
                      <a16:colId xmlns:a16="http://schemas.microsoft.com/office/drawing/2014/main" val="2704938741"/>
                    </a:ext>
                  </a:extLst>
                </a:gridCol>
                <a:gridCol w="2109775">
                  <a:extLst>
                    <a:ext uri="{9D8B030D-6E8A-4147-A177-3AD203B41FA5}">
                      <a16:colId xmlns:a16="http://schemas.microsoft.com/office/drawing/2014/main" val="121786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Schwachstelle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Eintrittswahr-</a:t>
                      </a:r>
                      <a:r>
                        <a:rPr lang="de-DE" dirty="0" err="1"/>
                        <a:t>scheinlichkeit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Schadensrisiko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Gesamtrisiko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Kommentare in den Website-Quellcodes über die interne Infrastruktur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8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der Standard-“.</a:t>
                      </a:r>
                      <a:r>
                        <a:rPr lang="de-DE" dirty="0" err="1"/>
                        <a:t>htaccess</a:t>
                      </a:r>
                      <a:r>
                        <a:rPr lang="de-DE" dirty="0"/>
                        <a:t>“ Authentifizierung von 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0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Veraltete Service Version (z.B. Apache)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4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Unzureichende Validierung beim Upload von Bildern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9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bzw. unzureichende Validierung der Eingaben – </a:t>
                      </a:r>
                      <a:r>
                        <a:rPr lang="de-DE" dirty="0" err="1"/>
                        <a:t>NoSQL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Injection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3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Verwendung von 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38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Local</a:t>
                      </a:r>
                      <a:r>
                        <a:rPr lang="de-DE" dirty="0"/>
                        <a:t>-File-Intrusion (LFI) Schwachstelle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217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14596F-028F-DF4D-A31E-8D193A7ECEBC}"/>
              </a:ext>
            </a:extLst>
          </p:cNvPr>
          <p:cNvSpPr txBox="1"/>
          <p:nvPr/>
        </p:nvSpPr>
        <p:spPr>
          <a:xfrm>
            <a:off x="9702407" y="147583"/>
            <a:ext cx="9375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Bewertungsskala:</a:t>
            </a:r>
          </a:p>
          <a:p>
            <a:r>
              <a:rPr lang="de-DE" sz="1600" dirty="0"/>
              <a:t>0    = kein Risiko</a:t>
            </a:r>
          </a:p>
          <a:p>
            <a:r>
              <a:rPr lang="de-DE" sz="1600" dirty="0"/>
              <a:t>1-2 = geringes Risiko</a:t>
            </a:r>
          </a:p>
          <a:p>
            <a:r>
              <a:rPr lang="de-DE" sz="1600" dirty="0"/>
              <a:t>3-4 = mittleres Risiko</a:t>
            </a:r>
          </a:p>
          <a:p>
            <a:r>
              <a:rPr lang="de-DE" sz="1600" dirty="0"/>
              <a:t>5-6 = hohes Risiko</a:t>
            </a:r>
          </a:p>
          <a:p>
            <a:r>
              <a:rPr lang="de-DE" sz="1600" dirty="0"/>
              <a:t>7    = sehr hohes Risiko</a:t>
            </a:r>
          </a:p>
        </p:txBody>
      </p:sp>
    </p:spTree>
    <p:extLst>
      <p:ext uri="{BB962C8B-B14F-4D97-AF65-F5344CB8AC3E}">
        <p14:creationId xmlns:p14="http://schemas.microsoft.com/office/powerpoint/2010/main" val="274147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489-6BEE-BD40-A9E8-CD2A7B3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 und Handlungsempfehlungen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951B-ACE2-8145-A67D-F7BB6679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65178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Aktueller Status zur Sicherheit: </a:t>
            </a:r>
            <a:r>
              <a:rPr lang="de-DE" b="1" u="sng" dirty="0"/>
              <a:t>Extrem unsicher</a:t>
            </a:r>
          </a:p>
          <a:p>
            <a:r>
              <a:rPr lang="de-DE" dirty="0"/>
              <a:t>Schwerwiegende Schwachstellen ermöglichen einen raschen Zugang in das System</a:t>
            </a:r>
          </a:p>
          <a:p>
            <a:endParaRPr lang="de-DE" dirty="0"/>
          </a:p>
          <a:p>
            <a:r>
              <a:rPr lang="de-DE" dirty="0"/>
              <a:t>Handlungsempfehlung:</a:t>
            </a:r>
          </a:p>
          <a:p>
            <a:pPr lvl="1"/>
            <a:r>
              <a:rPr lang="de-DE" dirty="0"/>
              <a:t>Updates der Services (Apache)</a:t>
            </a:r>
          </a:p>
          <a:p>
            <a:pPr lvl="1"/>
            <a:r>
              <a:rPr lang="de-DE" dirty="0"/>
              <a:t>Keine Verwendung von Standard-Authentifizierungsmechanismen wie .</a:t>
            </a:r>
            <a:r>
              <a:rPr lang="de-DE" dirty="0" err="1"/>
              <a:t>htaccess</a:t>
            </a:r>
            <a:endParaRPr lang="de-DE" dirty="0"/>
          </a:p>
          <a:p>
            <a:pPr lvl="1"/>
            <a:r>
              <a:rPr lang="de-DE" dirty="0"/>
              <a:t>Prüfen von zulässigen Eingaben</a:t>
            </a:r>
          </a:p>
          <a:p>
            <a:pPr lvl="2"/>
            <a:r>
              <a:rPr lang="de-DE" dirty="0" err="1"/>
              <a:t>NoSQL</a:t>
            </a:r>
            <a:r>
              <a:rPr lang="de-DE" dirty="0"/>
              <a:t>–</a:t>
            </a:r>
            <a:r>
              <a:rPr lang="de-DE" dirty="0" err="1"/>
              <a:t>Injection</a:t>
            </a:r>
            <a:r>
              <a:rPr lang="de-DE" dirty="0"/>
              <a:t> vermeiden</a:t>
            </a:r>
          </a:p>
          <a:p>
            <a:pPr lvl="2"/>
            <a:r>
              <a:rPr lang="de-DE" dirty="0"/>
              <a:t>LFI – Schwachstelle vermeiden</a:t>
            </a:r>
          </a:p>
          <a:p>
            <a:pPr lvl="1"/>
            <a:r>
              <a:rPr lang="de-DE" dirty="0"/>
              <a:t>Verwendung aktueller Sicherheitsstandards durch Anwendung des HTTPS-Protokolls</a:t>
            </a:r>
          </a:p>
        </p:txBody>
      </p:sp>
    </p:spTree>
    <p:extLst>
      <p:ext uri="{BB962C8B-B14F-4D97-AF65-F5344CB8AC3E}">
        <p14:creationId xmlns:p14="http://schemas.microsoft.com/office/powerpoint/2010/main" val="31067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{A03482D2-8525-234A-97CE-E0FEE5A327C9}tf10001121</Template>
  <TotalTime>221</TotalTime>
  <Words>618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2</vt:lpstr>
      <vt:lpstr>Quotable</vt:lpstr>
      <vt:lpstr>Telekom - BR0KEN W3B CHALLENGE 2.0  Penetrationstest - Bericht</vt:lpstr>
      <vt:lpstr>Agenda</vt:lpstr>
      <vt:lpstr>1. Informationsgewinnung (1)</vt:lpstr>
      <vt:lpstr>1. Informationsgewinnung (2)</vt:lpstr>
      <vt:lpstr>2. Eindringen in das System</vt:lpstr>
      <vt:lpstr>3. Übersicht der Schwachstellen (1)</vt:lpstr>
      <vt:lpstr>3. Übersicht der Schwachstellen (2)</vt:lpstr>
      <vt:lpstr>4. Risikobewertung</vt:lpstr>
      <vt:lpstr>5. Fazit und Handlungsempfehlungen</vt:lpstr>
      <vt:lpstr>6. Anhang: Ermittelte Flags</vt:lpstr>
      <vt:lpstr>Vielen Dank für Ihre Aufmerksamkeit!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BR0KEN W3B CHALLENGE 2.0  Penetration Test - Bericht</dc:title>
  <dc:creator>zia36325</dc:creator>
  <cp:lastModifiedBy>zia36325</cp:lastModifiedBy>
  <cp:revision>100</cp:revision>
  <dcterms:created xsi:type="dcterms:W3CDTF">2018-10-31T14:12:41Z</dcterms:created>
  <dcterms:modified xsi:type="dcterms:W3CDTF">2018-11-10T19:28:40Z</dcterms:modified>
</cp:coreProperties>
</file>