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1"/>
  </p:notesMasterIdLst>
  <p:handoutMasterIdLst>
    <p:handoutMasterId r:id="rId22"/>
  </p:handoutMasterIdLst>
  <p:sldIdLst>
    <p:sldId id="330" r:id="rId2"/>
    <p:sldId id="401" r:id="rId3"/>
    <p:sldId id="435" r:id="rId4"/>
    <p:sldId id="405" r:id="rId5"/>
    <p:sldId id="419" r:id="rId6"/>
    <p:sldId id="406" r:id="rId7"/>
    <p:sldId id="420" r:id="rId8"/>
    <p:sldId id="434" r:id="rId9"/>
    <p:sldId id="425" r:id="rId10"/>
    <p:sldId id="421" r:id="rId11"/>
    <p:sldId id="422" r:id="rId12"/>
    <p:sldId id="424" r:id="rId13"/>
    <p:sldId id="428" r:id="rId14"/>
    <p:sldId id="430" r:id="rId15"/>
    <p:sldId id="436" r:id="rId16"/>
    <p:sldId id="437" r:id="rId17"/>
    <p:sldId id="438" r:id="rId18"/>
    <p:sldId id="331" r:id="rId19"/>
    <p:sldId id="439" r:id="rId2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7FD"/>
    <a:srgbClr val="F8F8F8"/>
    <a:srgbClr val="FF0000"/>
    <a:srgbClr val="66CCFF"/>
    <a:srgbClr val="CCFFFF"/>
    <a:srgbClr val="CC6600"/>
    <a:srgbClr val="CCE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08" autoAdjust="0"/>
    <p:restoredTop sz="73903"/>
  </p:normalViewPr>
  <p:slideViewPr>
    <p:cSldViewPr snapToGrid="0">
      <p:cViewPr>
        <p:scale>
          <a:sx n="80" d="100"/>
          <a:sy n="80" d="100"/>
        </p:scale>
        <p:origin x="624" y="16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</a:defRPr>
            </a:lvl1pPr>
          </a:lstStyle>
          <a:p>
            <a:pPr>
              <a:defRPr/>
            </a:pPr>
            <a:fld id="{988EE2EA-5827-1841-ABD6-70E4C86A1D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692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79A09C4-203D-9441-BB3D-5AAAB5397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7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82E19F25-CA0A-1D42-B7C6-9AD790819816}" type="slidenum">
              <a:rPr lang="en-US" altLang="zh-CN">
                <a:latin typeface="Times New Roman" charset="0"/>
              </a:rPr>
              <a:pPr/>
              <a:t>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319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usr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src</a:t>
            </a:r>
            <a:r>
              <a:rPr kumimoji="1" lang="en-US" altLang="zh-CN" smtClean="0"/>
              <a:t>/linux-headers-5.3.0-40/include/</a:t>
            </a:r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mm_types.h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9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39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19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MS PGothic" charset="-128"/>
              </a:rPr>
              <a:t>M: maximal supported physical </a:t>
            </a:r>
            <a:r>
              <a:rPr kumimoji="1" lang="en-US" altLang="zh-CN" dirty="0" smtClean="0">
                <a:ea typeface="MS PGothic" charset="-128"/>
              </a:rPr>
              <a:t>memory,</a:t>
            </a:r>
            <a:r>
              <a:rPr kumimoji="1" lang="en-US" altLang="zh-CN" baseline="0" dirty="0" smtClean="0">
                <a:ea typeface="MS PGothic" charset="-128"/>
              </a:rPr>
              <a:t> maximal 52</a:t>
            </a:r>
            <a:endParaRPr kumimoji="1" lang="en-US" altLang="zh-CN" dirty="0" smtClean="0">
              <a:ea typeface="MS PGothic" charset="-128"/>
            </a:endParaRPr>
          </a:p>
          <a:p>
            <a:r>
              <a:rPr kumimoji="1" lang="en-US" altLang="zh-CN" dirty="0" smtClean="0">
                <a:ea typeface="MS PGothic" charset="-128"/>
              </a:rPr>
              <a:t>Virtual address: 48bit (256TB)</a:t>
            </a:r>
            <a:endParaRPr kumimoji="1" lang="zh-CN" altLang="en-US" dirty="0" smtClean="0">
              <a:ea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5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usr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/linux-headers-5.3.0-40/include/</a:t>
            </a:r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sched.h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15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usr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src</a:t>
            </a:r>
            <a:r>
              <a:rPr kumimoji="1" lang="en-US" altLang="zh-CN" smtClean="0"/>
              <a:t>/linux-headers-5.3.0-40/include/</a:t>
            </a:r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mm_types.h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8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344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>
                <a:ea typeface="MS PGothic" charset="-128"/>
              </a:rPr>
              <a:t>M: maximal supported physical </a:t>
            </a:r>
            <a:r>
              <a:rPr kumimoji="1" lang="en-US" altLang="zh-CN" dirty="0" smtClean="0">
                <a:ea typeface="MS PGothic" charset="-128"/>
              </a:rPr>
              <a:t>memory 52bit</a:t>
            </a:r>
            <a:endParaRPr kumimoji="1" lang="zh-CN" altLang="en-US" dirty="0" smtClean="0">
              <a:ea typeface="MS PGothic" charset="-128"/>
            </a:endParaRPr>
          </a:p>
          <a:p>
            <a:endParaRPr kumimoji="1" lang="en-US" altLang="zh-CN" dirty="0" smtClean="0">
              <a:ea typeface="MS PGothic" charset="-128"/>
            </a:endParaRPr>
          </a:p>
          <a:p>
            <a:r>
              <a:rPr kumimoji="1" lang="en-US" altLang="zh-CN" dirty="0" smtClean="0">
                <a:ea typeface="MS PGothic" charset="-128"/>
              </a:rPr>
              <a:t>Virtual address: 48bit (256TB)</a:t>
            </a:r>
            <a:endParaRPr kumimoji="1" lang="zh-CN" altLang="en-US" dirty="0" smtClean="0">
              <a:ea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A09C4-203D-9441-BB3D-5AAAB539760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4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B0F30284-49A3-0145-AAFC-0E9D698ACE88}" type="slidenum">
              <a:rPr lang="en-US" altLang="zh-CN">
                <a:latin typeface="Times New Roman" charset="0"/>
              </a:rPr>
              <a:pPr/>
              <a:t>18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243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zh-CN" altLang="zh-CN" smtClean="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zh-CN" altLang="zh-CN" smtClean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zh-CN" altLang="zh-CN" smtClean="0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5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8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8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398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7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0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79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218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latin typeface="Times New Roman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latin typeface="Times New Roman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zh-CN" altLang="zh-CN" sz="2400" smtClean="0">
              <a:latin typeface="Times New Roman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rgbClr val="006699"/>
                </a:solidFill>
                <a:latin typeface="Helvetica" charset="0"/>
              </a:rPr>
              <a:t>1.</a:t>
            </a:r>
            <a:fld id="{85C64688-3F35-6E41-AFAD-6C26335F03BB}" type="slidenum">
              <a:rPr lang="en-US" altLang="zh-CN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smtClean="0">
              <a:solidFill>
                <a:srgbClr val="006699"/>
              </a:solidFill>
              <a:latin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482600"/>
            <a:ext cx="8458200" cy="2560638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2060"/>
                </a:solidFill>
                <a:ea typeface="MS PGothic" charset="-128"/>
              </a:rPr>
              <a:t>Operating System Principle</a:t>
            </a:r>
            <a:br>
              <a:rPr lang="en-US" altLang="zh-CN" dirty="0">
                <a:solidFill>
                  <a:srgbClr val="002060"/>
                </a:solidFill>
                <a:ea typeface="MS PGothic" charset="-128"/>
              </a:rPr>
            </a:br>
            <a:r>
              <a:rPr lang="en-US" altLang="zh-CN" dirty="0">
                <a:solidFill>
                  <a:srgbClr val="002060"/>
                </a:solidFill>
                <a:ea typeface="MS PGothic" charset="-128"/>
              </a:rPr>
              <a:t/>
            </a:r>
            <a:br>
              <a:rPr lang="en-US" altLang="zh-CN" dirty="0">
                <a:solidFill>
                  <a:srgbClr val="002060"/>
                </a:solidFill>
                <a:ea typeface="MS PGothic" charset="-128"/>
              </a:rPr>
            </a:br>
            <a:r>
              <a:rPr lang="en-US" altLang="zh-CN" sz="4000" dirty="0">
                <a:solidFill>
                  <a:srgbClr val="002060"/>
                </a:solidFill>
                <a:ea typeface="MS PGothic" charset="-128"/>
              </a:rPr>
              <a:t>Lab</a:t>
            </a:r>
            <a:r>
              <a:rPr lang="zh-CN" altLang="en-US" sz="4000" dirty="0">
                <a:solidFill>
                  <a:srgbClr val="002060"/>
                </a:solidFill>
                <a:ea typeface="MS PGothic" charset="-128"/>
              </a:rPr>
              <a:t> </a:t>
            </a:r>
            <a:r>
              <a:rPr lang="en-US" altLang="zh-CN" sz="4000" dirty="0" smtClean="0">
                <a:solidFill>
                  <a:srgbClr val="002060"/>
                </a:solidFill>
                <a:ea typeface="MS PGothic" charset="-128"/>
              </a:rPr>
              <a:t>8</a:t>
            </a:r>
            <a:endParaRPr lang="en-US" altLang="zh-CN" sz="4000" dirty="0">
              <a:solidFill>
                <a:srgbClr val="002060"/>
              </a:solidFill>
              <a:ea typeface="MS PGothic" charset="-128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371475" y="38735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b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3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zh-CN" sz="3200" kern="0" dirty="0">
              <a:ea typeface="MS PGothic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98900" y="4260334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May, </a:t>
            </a:r>
            <a:r>
              <a:rPr kumimoji="1" lang="en-US" altLang="zh-CN" dirty="0" smtClean="0"/>
              <a:t>202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52622"/>
            <a:ext cx="9004300" cy="2336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588336"/>
            <a:ext cx="8953500" cy="3721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Page table: level 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41136" y="2568117"/>
            <a:ext cx="4898190" cy="27133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线箭头连接符 6"/>
          <p:cNvCxnSpPr/>
          <p:nvPr/>
        </p:nvCxnSpPr>
        <p:spPr bwMode="auto">
          <a:xfrm>
            <a:off x="4025900" y="2859672"/>
            <a:ext cx="866942" cy="34699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4178300" y="6309436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B050"/>
                </a:solidFill>
              </a:rPr>
              <a:t>Memory management information</a:t>
            </a:r>
            <a:endParaRPr kumimoji="1"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00"/>
            <a:ext cx="9144000" cy="42821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Page table: level 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1384300" y="5298104"/>
            <a:ext cx="3022600" cy="2988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线箭头连接符 6"/>
          <p:cNvCxnSpPr/>
          <p:nvPr/>
        </p:nvCxnSpPr>
        <p:spPr bwMode="auto">
          <a:xfrm flipH="1">
            <a:off x="2791326" y="5596968"/>
            <a:ext cx="104274" cy="6317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1384300" y="6228732"/>
            <a:ext cx="787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B0F0"/>
                </a:solidFill>
              </a:rPr>
              <a:t>The virtual address of level-1 page table: unsigned long * 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CR3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3" y="1325227"/>
            <a:ext cx="7697951" cy="25366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2" y="4263604"/>
            <a:ext cx="7697951" cy="5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75663"/>
              </p:ext>
            </p:extLst>
          </p:nvPr>
        </p:nvGraphicFramePr>
        <p:xfrm>
          <a:off x="231274" y="1209808"/>
          <a:ext cx="8686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page </a:t>
                      </a:r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maplevel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 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page directory pointer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page directory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page table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39800" y="277813"/>
            <a:ext cx="8229600" cy="576262"/>
          </a:xfrm>
        </p:spPr>
        <p:txBody>
          <a:bodyPr/>
          <a:lstStyle/>
          <a:p>
            <a:r>
              <a:rPr kumimoji="1" lang="en-US" altLang="zh-CN" dirty="0" smtClean="0"/>
              <a:t>Read physical memory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4" y="2810473"/>
            <a:ext cx="7697951" cy="25366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3" y="5387082"/>
            <a:ext cx="7697951" cy="5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4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450" y="1233489"/>
            <a:ext cx="8229600" cy="3739564"/>
          </a:xfrm>
        </p:spPr>
        <p:txBody>
          <a:bodyPr/>
          <a:lstStyle/>
          <a:p>
            <a:r>
              <a:rPr lang="en-US" altLang="zh-CN" dirty="0" smtClean="0"/>
              <a:t>Compile and load the </a:t>
            </a:r>
            <a:r>
              <a:rPr lang="en-US" altLang="zh-CN" dirty="0" err="1" smtClean="0"/>
              <a:t>phy_mem</a:t>
            </a:r>
            <a:r>
              <a:rPr lang="en-US" altLang="zh-CN" dirty="0" smtClean="0"/>
              <a:t> module</a:t>
            </a:r>
          </a:p>
          <a:p>
            <a:endParaRPr kumimoji="1" lang="en-US" altLang="zh-CN" dirty="0" smtClean="0"/>
          </a:p>
          <a:p>
            <a:endParaRPr lang="en-US" altLang="zh-CN" dirty="0"/>
          </a:p>
          <a:p>
            <a:endParaRPr kumimoji="1" lang="en-US" altLang="zh-CN" dirty="0" smtClean="0"/>
          </a:p>
          <a:p>
            <a:endParaRPr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smtClean="0"/>
              <a:t>Compile and run the </a:t>
            </a:r>
            <a:r>
              <a:rPr lang="en-US" altLang="zh-CN" dirty="0" err="1" smtClean="0"/>
              <a:t>read_physical.c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39800" y="277813"/>
            <a:ext cx="8229600" cy="576262"/>
          </a:xfrm>
        </p:spPr>
        <p:txBody>
          <a:bodyPr/>
          <a:lstStyle/>
          <a:p>
            <a:r>
              <a:rPr kumimoji="1" lang="en-US" altLang="zh-CN" dirty="0" smtClean="0"/>
              <a:t>Read physical memory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931069"/>
            <a:ext cx="6642100" cy="685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08" y="2941890"/>
            <a:ext cx="7772400" cy="44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4476167"/>
            <a:ext cx="8547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64bit 4-level paging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904875"/>
            <a:ext cx="8108950" cy="5906078"/>
          </a:xfrm>
          <a:prstGeom prst="rect">
            <a:avLst/>
          </a:prstGeom>
        </p:spPr>
      </p:pic>
      <p:cxnSp>
        <p:nvCxnSpPr>
          <p:cNvPr id="5" name="直线箭头连接符 4"/>
          <p:cNvCxnSpPr/>
          <p:nvPr/>
        </p:nvCxnSpPr>
        <p:spPr bwMode="auto">
          <a:xfrm flipV="1">
            <a:off x="2794000" y="5956300"/>
            <a:ext cx="1549400" cy="5207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4610100" y="5638800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最外层页表的物理地址存在</a:t>
            </a:r>
            <a:r>
              <a:rPr kumimoji="1" lang="en-US" altLang="zh-CN" dirty="0" smtClean="0"/>
              <a:t>CR3</a:t>
            </a:r>
            <a:r>
              <a:rPr kumimoji="1" lang="zh-CN" altLang="en-US" dirty="0" smtClean="0"/>
              <a:t>寄存器中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19875" y="6012765"/>
            <a:ext cx="21844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en-US" altLang="zh-CN" dirty="0" smtClean="0">
                <a:solidFill>
                  <a:srgbClr val="FF0000"/>
                </a:solidFill>
              </a:rPr>
              <a:t>physical frame number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64bit 4-level paging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473200"/>
            <a:ext cx="8775700" cy="1609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4346856"/>
            <a:ext cx="8826500" cy="6337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702666"/>
            <a:ext cx="8813800" cy="6584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9889"/>
            <a:ext cx="8775700" cy="658178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 bwMode="auto">
          <a:xfrm flipH="1">
            <a:off x="825500" y="2819400"/>
            <a:ext cx="25400" cy="2413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342900" y="5205724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最外层页表项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 bwMode="auto">
          <a:xfrm flipH="1">
            <a:off x="1536700" y="3398978"/>
            <a:ext cx="25400" cy="226626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1079500" y="5665247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次外层页表项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H="1">
            <a:off x="2197100" y="3894278"/>
            <a:ext cx="25400" cy="226626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1739900" y="6109747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次内层页表项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 bwMode="auto">
          <a:xfrm flipH="1">
            <a:off x="4749800" y="4749800"/>
            <a:ext cx="12700" cy="137497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4102100" y="6124770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最内层页表项</a:t>
            </a:r>
            <a:endParaRPr kumimoji="1" lang="zh-CN" altLang="en-US" dirty="0"/>
          </a:p>
        </p:txBody>
      </p:sp>
      <p:cxnSp>
        <p:nvCxnSpPr>
          <p:cNvPr id="26" name="直线箭头连接符 25"/>
          <p:cNvCxnSpPr/>
          <p:nvPr/>
        </p:nvCxnSpPr>
        <p:spPr bwMode="auto">
          <a:xfrm>
            <a:off x="5905500" y="4980634"/>
            <a:ext cx="609600" cy="68693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5867400" y="5667570"/>
            <a:ext cx="1422400" cy="646331"/>
          </a:xfrm>
          <a:prstGeom prst="rect">
            <a:avLst/>
          </a:prstGeom>
          <a:noFill/>
          <a:ln>
            <a:solidFill>
              <a:srgbClr val="1A47F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物理页框</a:t>
            </a:r>
            <a:r>
              <a:rPr kumimoji="1" lang="zh-CN" altLang="en-US" dirty="0" smtClean="0"/>
              <a:t>号</a:t>
            </a:r>
            <a:endParaRPr kumimoji="1" lang="en-US" altLang="zh-CN" dirty="0" smtClean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rgbClr val="FF0000"/>
                </a:solidFill>
              </a:rPr>
              <a:t>40bit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342900" y="2490927"/>
            <a:ext cx="8763000" cy="519317"/>
          </a:xfrm>
          <a:prstGeom prst="rect">
            <a:avLst/>
          </a:prstGeom>
          <a:noFill/>
          <a:ln w="57150" cap="flat" cmpd="sng" algn="ctr">
            <a:solidFill>
              <a:srgbClr val="1A47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5600" y="3113227"/>
            <a:ext cx="8763000" cy="519317"/>
          </a:xfrm>
          <a:prstGeom prst="rect">
            <a:avLst/>
          </a:prstGeom>
          <a:noFill/>
          <a:ln w="57150" cap="flat" cmpd="sng" algn="ctr">
            <a:solidFill>
              <a:srgbClr val="1A47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81000" y="3722827"/>
            <a:ext cx="8763000" cy="519317"/>
          </a:xfrm>
          <a:prstGeom prst="rect">
            <a:avLst/>
          </a:prstGeom>
          <a:noFill/>
          <a:ln w="57150" cap="flat" cmpd="sng" algn="ctr">
            <a:solidFill>
              <a:srgbClr val="1A47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68300" y="4370527"/>
            <a:ext cx="8763000" cy="519317"/>
          </a:xfrm>
          <a:prstGeom prst="rect">
            <a:avLst/>
          </a:prstGeom>
          <a:noFill/>
          <a:ln w="57150" cap="flat" cmpd="sng" algn="ctr">
            <a:solidFill>
              <a:srgbClr val="1A47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30200" y="1894152"/>
            <a:ext cx="8763000" cy="488802"/>
          </a:xfrm>
          <a:prstGeom prst="rect">
            <a:avLst/>
          </a:prstGeom>
          <a:noFill/>
          <a:ln w="57150" cap="flat" cmpd="sng" algn="ctr">
            <a:solidFill>
              <a:srgbClr val="1A47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25" name="直线箭头连接符 24"/>
          <p:cNvCxnSpPr/>
          <p:nvPr/>
        </p:nvCxnSpPr>
        <p:spPr bwMode="auto">
          <a:xfrm flipV="1">
            <a:off x="457200" y="1309256"/>
            <a:ext cx="1308100" cy="50743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本框 27"/>
          <p:cNvSpPr txBox="1"/>
          <p:nvPr/>
        </p:nvSpPr>
        <p:spPr>
          <a:xfrm>
            <a:off x="1739900" y="1030256"/>
            <a:ext cx="26797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CR3 register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 bwMode="auto">
          <a:xfrm>
            <a:off x="2857500" y="1894151"/>
            <a:ext cx="3683000" cy="3099183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  <p:bldP spid="19" grpId="0"/>
      <p:bldP spid="27" grpId="0" animBg="1"/>
      <p:bldP spid="3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Read the Outmost Page 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4000" b="1" dirty="0" err="1" smtClean="0">
                <a:solidFill>
                  <a:srgbClr val="1A47FD"/>
                </a:solidFill>
              </a:rPr>
              <a:t>sudo</a:t>
            </a:r>
            <a:r>
              <a:rPr kumimoji="1" lang="en-US" altLang="zh-CN" sz="4000" b="1" dirty="0" smtClean="0">
                <a:solidFill>
                  <a:srgbClr val="1A47FD"/>
                </a:solidFill>
              </a:rPr>
              <a:t> ./read [cr3]+offset1 8</a:t>
            </a:r>
            <a:endParaRPr kumimoji="1" lang="zh-CN" altLang="en-US" sz="4000" b="1" dirty="0">
              <a:solidFill>
                <a:srgbClr val="1A47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8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84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MS PGothic" charset="-128"/>
              </a:rPr>
              <a:t>The</a:t>
            </a:r>
            <a:r>
              <a:rPr lang="zh-CN" altLang="en-US" dirty="0">
                <a:ea typeface="MS PGothic" charset="-128"/>
              </a:rPr>
              <a:t> </a:t>
            </a:r>
            <a:r>
              <a:rPr lang="en-US" altLang="zh-CN" dirty="0">
                <a:ea typeface="MS PGothic" charset="-128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00"/>
            <a:ext cx="9144000" cy="42821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Page table: level 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1384300" y="5298104"/>
            <a:ext cx="3022600" cy="2988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线箭头连接符 6"/>
          <p:cNvCxnSpPr/>
          <p:nvPr/>
        </p:nvCxnSpPr>
        <p:spPr bwMode="auto">
          <a:xfrm flipH="1">
            <a:off x="2791326" y="5596968"/>
            <a:ext cx="104274" cy="6317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1384300" y="6228732"/>
            <a:ext cx="787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B0F0"/>
                </a:solidFill>
              </a:rPr>
              <a:t>The virtual address of level-1 page table: unsigned long * 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0" y="5631832"/>
            <a:ext cx="5435600" cy="5969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342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System Configuration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lscpu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en-US" altLang="zh-CN" dirty="0" smtClean="0"/>
              <a:t>86_64</a:t>
            </a:r>
          </a:p>
          <a:p>
            <a:r>
              <a:rPr lang="en-US" altLang="zh-CN" dirty="0" err="1" smtClean="0"/>
              <a:t>g</a:t>
            </a:r>
            <a:r>
              <a:rPr kumimoji="1" lang="en-US" altLang="zh-CN" dirty="0" err="1" smtClean="0"/>
              <a:t>etconf</a:t>
            </a:r>
            <a:r>
              <a:rPr kumimoji="1" lang="en-US" altLang="zh-CN" dirty="0" smtClean="0"/>
              <a:t> LONG_BIT</a:t>
            </a:r>
          </a:p>
          <a:p>
            <a:pPr lvl="1"/>
            <a:r>
              <a:rPr kumimoji="1" lang="en-US" altLang="zh-CN" dirty="0" smtClean="0"/>
              <a:t>64bit</a:t>
            </a:r>
          </a:p>
          <a:p>
            <a:r>
              <a:rPr lang="en-US" altLang="zh-CN" dirty="0" err="1" smtClean="0"/>
              <a:t>getconf</a:t>
            </a:r>
            <a:r>
              <a:rPr lang="en-US" altLang="zh-CN" dirty="0" smtClean="0"/>
              <a:t> PAGESIZE</a:t>
            </a:r>
          </a:p>
          <a:p>
            <a:pPr lvl="1"/>
            <a:r>
              <a:rPr lang="en-US" altLang="zh-CN" dirty="0" smtClean="0"/>
              <a:t>page size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5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kumimoji="1" lang="en-US" altLang="zh-CN" dirty="0" smtClean="0"/>
              <a:t>64bit 4-level paging (4KB page)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267326" y="2502568"/>
            <a:ext cx="3866148" cy="16683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304674" y="2903621"/>
            <a:ext cx="1459831" cy="85023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Verdana" charset="0"/>
              </a:rPr>
              <a:t>MMU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636295" y="2903621"/>
            <a:ext cx="1074821" cy="850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CPU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376737" y="2903621"/>
            <a:ext cx="1459831" cy="85023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Verdana" charset="0"/>
              </a:rPr>
              <a:t>Memory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Verdana" charset="0"/>
            </a:endParaRPr>
          </a:p>
        </p:txBody>
      </p:sp>
      <p:cxnSp>
        <p:nvCxnSpPr>
          <p:cNvPr id="10" name="直线箭头连接符 9"/>
          <p:cNvCxnSpPr/>
          <p:nvPr/>
        </p:nvCxnSpPr>
        <p:spPr bwMode="auto">
          <a:xfrm>
            <a:off x="2711116" y="3128211"/>
            <a:ext cx="5935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线箭头连接符 10"/>
          <p:cNvCxnSpPr/>
          <p:nvPr/>
        </p:nvCxnSpPr>
        <p:spPr bwMode="auto">
          <a:xfrm>
            <a:off x="2711116" y="3328737"/>
            <a:ext cx="5935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线箭头连接符 11"/>
          <p:cNvCxnSpPr/>
          <p:nvPr/>
        </p:nvCxnSpPr>
        <p:spPr bwMode="auto">
          <a:xfrm>
            <a:off x="2711116" y="3537284"/>
            <a:ext cx="5935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线箭头连接符 12"/>
          <p:cNvCxnSpPr/>
          <p:nvPr/>
        </p:nvCxnSpPr>
        <p:spPr bwMode="auto">
          <a:xfrm>
            <a:off x="5133474" y="3128211"/>
            <a:ext cx="12432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/>
          <p:nvPr/>
        </p:nvCxnSpPr>
        <p:spPr bwMode="auto">
          <a:xfrm>
            <a:off x="5133473" y="3272590"/>
            <a:ext cx="12432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线箭头连接符 19"/>
          <p:cNvCxnSpPr/>
          <p:nvPr/>
        </p:nvCxnSpPr>
        <p:spPr bwMode="auto">
          <a:xfrm>
            <a:off x="5133472" y="3569368"/>
            <a:ext cx="12432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线箭头连接符 20"/>
          <p:cNvCxnSpPr/>
          <p:nvPr/>
        </p:nvCxnSpPr>
        <p:spPr bwMode="auto">
          <a:xfrm>
            <a:off x="5133472" y="3424989"/>
            <a:ext cx="12432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2759242" y="2711117"/>
            <a:ext cx="10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48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502443" y="2750860"/>
            <a:ext cx="10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52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9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64bit 4-level paging (4KB page)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74774"/>
              </p:ext>
            </p:extLst>
          </p:nvPr>
        </p:nvGraphicFramePr>
        <p:xfrm>
          <a:off x="393698" y="2120900"/>
          <a:ext cx="8686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ignored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page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maplevel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page directory pointer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page directory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page table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7200" y="1143000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Virtual address:</a:t>
            </a:r>
            <a:endParaRPr kumimoji="1" lang="zh-CN" altLang="en-US" b="1" dirty="0"/>
          </a:p>
        </p:txBody>
      </p:sp>
      <p:sp>
        <p:nvSpPr>
          <p:cNvPr id="3" name="右大括号 2"/>
          <p:cNvSpPr/>
          <p:nvPr/>
        </p:nvSpPr>
        <p:spPr bwMode="auto">
          <a:xfrm rot="5400000">
            <a:off x="2371725" y="2905125"/>
            <a:ext cx="368300" cy="142875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00300" y="3832861"/>
            <a:ext cx="43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9</a:t>
            </a:r>
            <a:endParaRPr kumimoji="1" lang="zh-CN" altLang="en-US" dirty="0"/>
          </a:p>
        </p:txBody>
      </p:sp>
      <p:sp>
        <p:nvSpPr>
          <p:cNvPr id="7" name="右大括号 6"/>
          <p:cNvSpPr/>
          <p:nvPr/>
        </p:nvSpPr>
        <p:spPr bwMode="auto">
          <a:xfrm rot="5400000">
            <a:off x="3800475" y="2934336"/>
            <a:ext cx="368300" cy="142875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29050" y="3862072"/>
            <a:ext cx="43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9</a:t>
            </a:r>
            <a:endParaRPr kumimoji="1" lang="zh-CN" altLang="en-US" dirty="0"/>
          </a:p>
        </p:txBody>
      </p:sp>
      <p:sp>
        <p:nvSpPr>
          <p:cNvPr id="9" name="右大括号 8"/>
          <p:cNvSpPr/>
          <p:nvPr/>
        </p:nvSpPr>
        <p:spPr bwMode="auto">
          <a:xfrm rot="5400000">
            <a:off x="5229225" y="2905125"/>
            <a:ext cx="368300" cy="142875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57800" y="3832861"/>
            <a:ext cx="43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9</a:t>
            </a:r>
            <a:endParaRPr kumimoji="1" lang="zh-CN" altLang="en-US" dirty="0"/>
          </a:p>
        </p:txBody>
      </p:sp>
      <p:sp>
        <p:nvSpPr>
          <p:cNvPr id="11" name="右大括号 10"/>
          <p:cNvSpPr/>
          <p:nvPr/>
        </p:nvSpPr>
        <p:spPr bwMode="auto">
          <a:xfrm rot="5400000">
            <a:off x="6657975" y="2934335"/>
            <a:ext cx="368300" cy="142875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86550" y="3862071"/>
            <a:ext cx="43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9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 bwMode="auto">
          <a:xfrm rot="5400000">
            <a:off x="8105773" y="2934335"/>
            <a:ext cx="368300" cy="142875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34348" y="3862071"/>
            <a:ext cx="5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6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64bit 4-level paging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904875"/>
            <a:ext cx="8108950" cy="5906078"/>
          </a:xfrm>
          <a:prstGeom prst="rect">
            <a:avLst/>
          </a:prstGeom>
        </p:spPr>
      </p:pic>
      <p:cxnSp>
        <p:nvCxnSpPr>
          <p:cNvPr id="5" name="直线箭头连接符 4"/>
          <p:cNvCxnSpPr/>
          <p:nvPr/>
        </p:nvCxnSpPr>
        <p:spPr bwMode="auto">
          <a:xfrm flipV="1">
            <a:off x="2794000" y="5956300"/>
            <a:ext cx="1549400" cy="5207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4610100" y="5638800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最外层页表的物理地址存在</a:t>
            </a:r>
            <a:r>
              <a:rPr kumimoji="1" lang="en-US" altLang="zh-CN" dirty="0" smtClean="0"/>
              <a:t>CR3</a:t>
            </a:r>
            <a:r>
              <a:rPr kumimoji="1" lang="zh-CN" altLang="en-US" dirty="0" smtClean="0"/>
              <a:t>寄存器中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19875" y="6012765"/>
            <a:ext cx="21844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en-US" altLang="zh-CN" dirty="0" smtClean="0">
                <a:solidFill>
                  <a:srgbClr val="FF0000"/>
                </a:solidFill>
              </a:rPr>
              <a:t>physical frame number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64bit 4-level paging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473200"/>
            <a:ext cx="8775700" cy="1609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4346856"/>
            <a:ext cx="8826500" cy="6337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702666"/>
            <a:ext cx="8813800" cy="6584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9889"/>
            <a:ext cx="8775700" cy="658178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 bwMode="auto">
          <a:xfrm flipH="1">
            <a:off x="825500" y="2819400"/>
            <a:ext cx="25400" cy="2413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342900" y="5205724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最外层页表项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 bwMode="auto">
          <a:xfrm flipH="1">
            <a:off x="1536700" y="3398978"/>
            <a:ext cx="25400" cy="226626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1079500" y="5665247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次外层页表项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H="1">
            <a:off x="2197100" y="3894278"/>
            <a:ext cx="25400" cy="226626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1739900" y="6109747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次内层页表项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 bwMode="auto">
          <a:xfrm flipH="1">
            <a:off x="4749800" y="4749800"/>
            <a:ext cx="12700" cy="137497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4102100" y="6124770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最内层页表项</a:t>
            </a:r>
            <a:endParaRPr kumimoji="1" lang="zh-CN" altLang="en-US" dirty="0"/>
          </a:p>
        </p:txBody>
      </p:sp>
      <p:cxnSp>
        <p:nvCxnSpPr>
          <p:cNvPr id="26" name="直线箭头连接符 25"/>
          <p:cNvCxnSpPr/>
          <p:nvPr/>
        </p:nvCxnSpPr>
        <p:spPr bwMode="auto">
          <a:xfrm>
            <a:off x="5905500" y="4980634"/>
            <a:ext cx="609600" cy="68693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5867398" y="5667570"/>
            <a:ext cx="1656349" cy="646331"/>
          </a:xfrm>
          <a:prstGeom prst="rect">
            <a:avLst/>
          </a:prstGeom>
          <a:noFill/>
          <a:ln>
            <a:solidFill>
              <a:srgbClr val="1A47F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物理页</a:t>
            </a:r>
            <a:r>
              <a:rPr kumimoji="1" lang="zh-CN" altLang="en-US" dirty="0" smtClean="0"/>
              <a:t>框号</a:t>
            </a:r>
            <a:endParaRPr kumimoji="1" lang="en-US" altLang="zh-CN" dirty="0" smtClean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rgbClr val="FF0000"/>
                </a:solidFill>
              </a:rPr>
              <a:t>40bit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342900" y="2490927"/>
            <a:ext cx="8763000" cy="519317"/>
          </a:xfrm>
          <a:prstGeom prst="rect">
            <a:avLst/>
          </a:prstGeom>
          <a:noFill/>
          <a:ln w="57150" cap="flat" cmpd="sng" algn="ctr">
            <a:solidFill>
              <a:srgbClr val="1A47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5600" y="3113227"/>
            <a:ext cx="8763000" cy="519317"/>
          </a:xfrm>
          <a:prstGeom prst="rect">
            <a:avLst/>
          </a:prstGeom>
          <a:noFill/>
          <a:ln w="57150" cap="flat" cmpd="sng" algn="ctr">
            <a:solidFill>
              <a:srgbClr val="1A47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81000" y="3722827"/>
            <a:ext cx="8763000" cy="519317"/>
          </a:xfrm>
          <a:prstGeom prst="rect">
            <a:avLst/>
          </a:prstGeom>
          <a:noFill/>
          <a:ln w="57150" cap="flat" cmpd="sng" algn="ctr">
            <a:solidFill>
              <a:srgbClr val="1A47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68300" y="4370527"/>
            <a:ext cx="8763000" cy="519317"/>
          </a:xfrm>
          <a:prstGeom prst="rect">
            <a:avLst/>
          </a:prstGeom>
          <a:noFill/>
          <a:ln w="57150" cap="flat" cmpd="sng" algn="ctr">
            <a:solidFill>
              <a:srgbClr val="1A47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30200" y="1894152"/>
            <a:ext cx="8763000" cy="488802"/>
          </a:xfrm>
          <a:prstGeom prst="rect">
            <a:avLst/>
          </a:prstGeom>
          <a:noFill/>
          <a:ln w="57150" cap="flat" cmpd="sng" algn="ctr">
            <a:solidFill>
              <a:srgbClr val="1A47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25" name="直线箭头连接符 24"/>
          <p:cNvCxnSpPr/>
          <p:nvPr/>
        </p:nvCxnSpPr>
        <p:spPr bwMode="auto">
          <a:xfrm flipV="1">
            <a:off x="457200" y="1309256"/>
            <a:ext cx="1308100" cy="50743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本框 27"/>
          <p:cNvSpPr txBox="1"/>
          <p:nvPr/>
        </p:nvSpPr>
        <p:spPr>
          <a:xfrm>
            <a:off x="1739900" y="1030256"/>
            <a:ext cx="26797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CR3 register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 bwMode="auto">
          <a:xfrm>
            <a:off x="2857500" y="1894151"/>
            <a:ext cx="3683000" cy="3099183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23747" y="5575056"/>
            <a:ext cx="131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8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  <p:bldP spid="19" grpId="0"/>
      <p:bldP spid="27" grpId="0" animBg="1"/>
      <p:bldP spid="3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Virtual address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450" y="3632200"/>
            <a:ext cx="8229600" cy="2132013"/>
          </a:xfrm>
        </p:spPr>
        <p:txBody>
          <a:bodyPr/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iradd</a:t>
            </a:r>
            <a:r>
              <a:rPr lang="en-US" altLang="zh-CN" dirty="0" smtClean="0"/>
              <a:t>: hexadecimal</a:t>
            </a:r>
          </a:p>
          <a:p>
            <a:r>
              <a:rPr lang="en-US" altLang="zh-CN" dirty="0" smtClean="0"/>
              <a:t>offset</a:t>
            </a:r>
            <a:r>
              <a:rPr lang="en-US" altLang="zh-CN" dirty="0"/>
              <a:t>: </a:t>
            </a:r>
            <a:r>
              <a:rPr lang="en-US" altLang="zh-CN" dirty="0" err="1" smtClean="0"/>
              <a:t>viradd</a:t>
            </a:r>
            <a:r>
              <a:rPr lang="en-US" altLang="zh-CN" dirty="0" smtClean="0"/>
              <a:t> </a:t>
            </a:r>
            <a:r>
              <a:rPr lang="en-US" altLang="zh-CN" dirty="0"/>
              <a:t>&amp; 0xFFF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p</a:t>
            </a:r>
            <a:r>
              <a:rPr kumimoji="1" lang="en-US" altLang="zh-CN" dirty="0" smtClean="0"/>
              <a:t>age </a:t>
            </a:r>
            <a:r>
              <a:rPr kumimoji="1" lang="en-US" altLang="zh-CN" dirty="0" err="1" smtClean="0"/>
              <a:t>mapleve</a:t>
            </a:r>
            <a:r>
              <a:rPr kumimoji="1" lang="en-US" altLang="zh-CN" dirty="0" smtClean="0"/>
              <a:t> 4</a:t>
            </a:r>
            <a:r>
              <a:rPr lang="en-US" altLang="zh-CN" dirty="0"/>
              <a:t>?</a:t>
            </a:r>
            <a:endParaRPr lang="en-US" altLang="zh-CN" dirty="0" smtClean="0"/>
          </a:p>
          <a:p>
            <a:r>
              <a:rPr kumimoji="1" lang="en-US" altLang="zh-CN" dirty="0" smtClean="0"/>
              <a:t>page directory pointer?</a:t>
            </a:r>
          </a:p>
          <a:p>
            <a:r>
              <a:rPr lang="en-US" altLang="zh-CN" dirty="0" smtClean="0"/>
              <a:t>page directory?</a:t>
            </a:r>
          </a:p>
          <a:p>
            <a:r>
              <a:rPr kumimoji="1" lang="en-US" altLang="zh-CN" dirty="0" smtClean="0"/>
              <a:t>page table?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312291"/>
              </p:ext>
            </p:extLst>
          </p:nvPr>
        </p:nvGraphicFramePr>
        <p:xfrm>
          <a:off x="349250" y="1600517"/>
          <a:ext cx="8686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ignored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page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maplevel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page directory pointer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page directory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page table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42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49525"/>
            <a:ext cx="69342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address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3050" y="990600"/>
          <a:ext cx="8686800" cy="128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71023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 anchor="ctr">
                    <a:noFill/>
                  </a:tcPr>
                </a:tc>
              </a:tr>
              <a:tr h="914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ignored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43" marB="4574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page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maplevel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page directory pointer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page directory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page table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线箭头连接符 6"/>
          <p:cNvCxnSpPr>
            <a:cxnSpLocks noChangeShapeType="1"/>
          </p:cNvCxnSpPr>
          <p:nvPr/>
        </p:nvCxnSpPr>
        <p:spPr bwMode="auto">
          <a:xfrm flipH="1">
            <a:off x="1397000" y="2159000"/>
            <a:ext cx="1016000" cy="59213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线箭头连接符 9"/>
          <p:cNvCxnSpPr>
            <a:cxnSpLocks noChangeShapeType="1"/>
          </p:cNvCxnSpPr>
          <p:nvPr/>
        </p:nvCxnSpPr>
        <p:spPr bwMode="auto">
          <a:xfrm flipH="1">
            <a:off x="1574800" y="2276475"/>
            <a:ext cx="2197100" cy="69215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线箭头连接符 12"/>
          <p:cNvCxnSpPr>
            <a:cxnSpLocks noChangeShapeType="1"/>
          </p:cNvCxnSpPr>
          <p:nvPr/>
        </p:nvCxnSpPr>
        <p:spPr bwMode="auto">
          <a:xfrm flipH="1">
            <a:off x="1778000" y="2276475"/>
            <a:ext cx="3543300" cy="9620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线箭头连接符 18"/>
          <p:cNvCxnSpPr>
            <a:cxnSpLocks noChangeShapeType="1"/>
          </p:cNvCxnSpPr>
          <p:nvPr/>
        </p:nvCxnSpPr>
        <p:spPr bwMode="auto">
          <a:xfrm flipH="1">
            <a:off x="1866900" y="2276475"/>
            <a:ext cx="4902200" cy="127635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线箭头连接符 25"/>
          <p:cNvCxnSpPr>
            <a:cxnSpLocks noChangeShapeType="1"/>
          </p:cNvCxnSpPr>
          <p:nvPr/>
        </p:nvCxnSpPr>
        <p:spPr bwMode="auto">
          <a:xfrm flipH="1">
            <a:off x="1968500" y="2276475"/>
            <a:ext cx="6235700" cy="144621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3359150" y="4524375"/>
            <a:ext cx="1543050" cy="1050925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Arial" charset="0"/>
                <a:ea typeface="华文黑体" charset="-122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Arial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Arial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Arial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Arial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Arial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Arial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Arial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  <a:ea typeface="MS PGothic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0" y="4524375"/>
            <a:ext cx="1803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1A47FD"/>
                </a:solidFill>
              </a:rPr>
              <a:t>Offset in page table: page table entry is 8Byte</a:t>
            </a:r>
            <a:endParaRPr kumimoji="1" lang="zh-CN" altLang="en-US" dirty="0">
              <a:solidFill>
                <a:srgbClr val="1A47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Virtual address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49" y="2259931"/>
            <a:ext cx="7697951" cy="25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2715</TotalTime>
  <Words>363</Words>
  <Application>Microsoft Macintosh PowerPoint</Application>
  <PresentationFormat>全屏显示(4:3)</PresentationFormat>
  <Paragraphs>139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Helvetica</vt:lpstr>
      <vt:lpstr>Monotype Sorts</vt:lpstr>
      <vt:lpstr>MS PGothic</vt:lpstr>
      <vt:lpstr>ＭＳ Ｐゴシック</vt:lpstr>
      <vt:lpstr>Times New Roman</vt:lpstr>
      <vt:lpstr>Verdana</vt:lpstr>
      <vt:lpstr>Webdings</vt:lpstr>
      <vt:lpstr>Arial</vt:lpstr>
      <vt:lpstr>os-8</vt:lpstr>
      <vt:lpstr>Operating System Principle  Lab 8</vt:lpstr>
      <vt:lpstr>System Configuration</vt:lpstr>
      <vt:lpstr>64bit 4-level paging (4KB page)</vt:lpstr>
      <vt:lpstr>64bit 4-level paging (4KB page)</vt:lpstr>
      <vt:lpstr>64bit 4-level paging</vt:lpstr>
      <vt:lpstr>64bit 4-level paging</vt:lpstr>
      <vt:lpstr>Virtual address</vt:lpstr>
      <vt:lpstr>Virtual address</vt:lpstr>
      <vt:lpstr>Virtual address</vt:lpstr>
      <vt:lpstr>Page table: level 1</vt:lpstr>
      <vt:lpstr>Page table: level 1</vt:lpstr>
      <vt:lpstr>CR3</vt:lpstr>
      <vt:lpstr>Read physical memory</vt:lpstr>
      <vt:lpstr>Read physical memory</vt:lpstr>
      <vt:lpstr>64bit 4-level paging</vt:lpstr>
      <vt:lpstr>64bit 4-level paging</vt:lpstr>
      <vt:lpstr>Read the Outmost Page Table</vt:lpstr>
      <vt:lpstr>The End</vt:lpstr>
      <vt:lpstr>Page table: level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Principle  Lab 1</dc:title>
  <dc:creator>Microsoft Office 用户</dc:creator>
  <cp:lastModifiedBy>Microsoft Office 用户</cp:lastModifiedBy>
  <cp:revision>521</cp:revision>
  <cp:lastPrinted>2001-06-14T13:58:17Z</cp:lastPrinted>
  <dcterms:created xsi:type="dcterms:W3CDTF">2017-03-28T16:02:34Z</dcterms:created>
  <dcterms:modified xsi:type="dcterms:W3CDTF">2021-05-28T04:34:15Z</dcterms:modified>
</cp:coreProperties>
</file>