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330" r:id="rId2"/>
    <p:sldId id="377" r:id="rId3"/>
    <p:sldId id="395" r:id="rId4"/>
    <p:sldId id="378" r:id="rId5"/>
    <p:sldId id="384" r:id="rId6"/>
    <p:sldId id="380" r:id="rId7"/>
    <p:sldId id="381" r:id="rId8"/>
    <p:sldId id="385" r:id="rId9"/>
    <p:sldId id="389" r:id="rId10"/>
    <p:sldId id="360" r:id="rId11"/>
    <p:sldId id="361" r:id="rId12"/>
    <p:sldId id="397" r:id="rId13"/>
    <p:sldId id="390" r:id="rId14"/>
    <p:sldId id="391" r:id="rId15"/>
    <p:sldId id="392" r:id="rId16"/>
    <p:sldId id="393" r:id="rId17"/>
    <p:sldId id="394" r:id="rId18"/>
    <p:sldId id="396" r:id="rId19"/>
    <p:sldId id="331" r:id="rId2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CC6600"/>
    <a:srgbClr val="CCE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75862"/>
  </p:normalViewPr>
  <p:slideViewPr>
    <p:cSldViewPr snapToGrid="0">
      <p:cViewPr>
        <p:scale>
          <a:sx n="90" d="100"/>
          <a:sy n="90" d="100"/>
        </p:scale>
        <p:origin x="-2244" y="-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pPr>
              <a:defRPr/>
            </a:pPr>
            <a:fld id="{988EE2EA-5827-1841-ABD6-70E4C86A1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69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79A09C4-203D-9441-BB3D-5AAAB5397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7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2E19F25-CA0A-1D42-B7C6-9AD790819816}" type="slidenum">
              <a:rPr lang="en-US" altLang="zh-CN">
                <a:latin typeface="Times New Roman" charset="0"/>
              </a:rPr>
              <a:pPr/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19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weight(n)=1024*1.25^(-n)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46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0F30284-49A3-0145-AAFC-0E9D698ACE88}" type="slidenum">
              <a:rPr lang="en-US" altLang="zh-CN">
                <a:latin typeface="Times New Roman" charset="0"/>
              </a:rPr>
              <a:pPr/>
              <a:t>19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43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ea typeface="MS PGothic" charset="-128"/>
              </a:rPr>
              <a:t>ps</a:t>
            </a:r>
            <a:r>
              <a:rPr kumimoji="1" lang="en-US" altLang="zh-CN" dirty="0" smtClean="0">
                <a:ea typeface="MS PGothic" charset="-128"/>
              </a:rPr>
              <a:t> -</a:t>
            </a:r>
            <a:r>
              <a:rPr kumimoji="1" lang="en-US" altLang="zh-CN" dirty="0" err="1" smtClean="0">
                <a:ea typeface="MS PGothic" charset="-128"/>
              </a:rPr>
              <a:t>elF</a:t>
            </a:r>
            <a:r>
              <a:rPr kumimoji="1" lang="en-US" altLang="zh-CN" dirty="0" smtClean="0">
                <a:ea typeface="MS PGothic" charset="-128"/>
              </a:rPr>
              <a:t> </a:t>
            </a:r>
            <a:r>
              <a:rPr kumimoji="1" lang="zh-CN" altLang="en-US" dirty="0" smtClean="0">
                <a:ea typeface="MS PGothic" charset="-128"/>
              </a:rPr>
              <a:t>查看进程被调度到哪一个核上执行</a:t>
            </a:r>
            <a:endParaRPr kumimoji="1" lang="en-US" altLang="zh-CN" dirty="0" smtClean="0">
              <a:ea typeface="MS PGothic" charset="-128"/>
            </a:endParaRPr>
          </a:p>
          <a:p>
            <a:endParaRPr kumimoji="1" lang="en-US" altLang="zh-CN" dirty="0" smtClean="0">
              <a:ea typeface="MS PGothic" charset="-128"/>
            </a:endParaRPr>
          </a:p>
          <a:p>
            <a:r>
              <a:rPr kumimoji="1" lang="en-US" altLang="zh-CN" dirty="0" smtClean="0">
                <a:ea typeface="MS PGothic" charset="-128"/>
              </a:rPr>
              <a:t>Process? Or threads?</a:t>
            </a:r>
          </a:p>
          <a:p>
            <a:r>
              <a:rPr kumimoji="1" lang="en-US" altLang="zh-CN" dirty="0" smtClean="0">
                <a:ea typeface="MS PGothic" charset="-128"/>
              </a:rPr>
              <a:t>Fork() or </a:t>
            </a:r>
            <a:r>
              <a:rPr kumimoji="1" lang="en-US" altLang="zh-CN" dirty="0" err="1" smtClean="0">
                <a:ea typeface="MS PGothic" charset="-128"/>
              </a:rPr>
              <a:t>pthread_create</a:t>
            </a:r>
            <a:r>
              <a:rPr kumimoji="1" lang="en-US" altLang="zh-CN" dirty="0" smtClean="0">
                <a:ea typeface="MS PGothic" charset="-128"/>
              </a:rPr>
              <a:t>()?</a:t>
            </a:r>
          </a:p>
          <a:p>
            <a:endParaRPr kumimoji="1" lang="en-US" altLang="zh-CN" dirty="0" smtClean="0">
              <a:ea typeface="MS PGothic" charset="-128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16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MS PGothic" charset="-128"/>
              </a:rPr>
              <a:t>kill -9 </a:t>
            </a:r>
            <a:r>
              <a:rPr kumimoji="1" lang="en-US" altLang="zh-CN" dirty="0" err="1" smtClean="0">
                <a:ea typeface="MS PGothic" charset="-128"/>
              </a:rPr>
              <a:t>pid</a:t>
            </a:r>
            <a:endParaRPr kumimoji="1" lang="en-US" altLang="zh-CN" dirty="0" smtClean="0">
              <a:ea typeface="MS PGothic" charset="-128"/>
            </a:endParaRPr>
          </a:p>
          <a:p>
            <a:endParaRPr kumimoji="1" lang="en-US" altLang="zh-CN" dirty="0" smtClean="0">
              <a:ea typeface="MS PGothic" charset="-128"/>
            </a:endParaRPr>
          </a:p>
          <a:p>
            <a:r>
              <a:rPr kumimoji="1" lang="en-US" altLang="zh-CN" dirty="0" err="1" smtClean="0">
                <a:ea typeface="MS PGothic" charset="-128"/>
              </a:rPr>
              <a:t>taskset</a:t>
            </a:r>
            <a:r>
              <a:rPr kumimoji="1" lang="en-US" altLang="zh-CN" baseline="0" dirty="0" smtClean="0">
                <a:ea typeface="MS PGothic" charset="-128"/>
              </a:rPr>
              <a:t> </a:t>
            </a:r>
            <a:r>
              <a:rPr kumimoji="1" lang="zh-CN" altLang="en-US" baseline="0" dirty="0" smtClean="0">
                <a:ea typeface="MS PGothic" charset="-128"/>
              </a:rPr>
              <a:t>命令也可以设定</a:t>
            </a:r>
            <a:r>
              <a:rPr kumimoji="1" lang="en-US" altLang="zh-CN" baseline="0" dirty="0" err="1" smtClean="0">
                <a:ea typeface="MS PGothic" charset="-128"/>
              </a:rPr>
              <a:t>cpu</a:t>
            </a:r>
            <a:r>
              <a:rPr kumimoji="1" lang="zh-CN" altLang="en-US" baseline="0" dirty="0" smtClean="0">
                <a:ea typeface="MS PGothic" charset="-128"/>
              </a:rPr>
              <a:t>亲和性</a:t>
            </a:r>
            <a:endParaRPr kumimoji="1" lang="en-US" altLang="zh-CN" dirty="0" smtClean="0">
              <a:ea typeface="MS PGothic" charset="-128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8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ps</a:t>
            </a:r>
            <a:r>
              <a:rPr kumimoji="1" lang="en-US" altLang="zh-CN" dirty="0" smtClean="0"/>
              <a:t> –el</a:t>
            </a:r>
          </a:p>
          <a:p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renice</a:t>
            </a:r>
            <a:r>
              <a:rPr kumimoji="1" lang="en-US" altLang="zh-CN" dirty="0" smtClean="0"/>
              <a:t> [</a:t>
            </a:r>
            <a:r>
              <a:rPr kumimoji="1" lang="en-US" altLang="zh-CN" dirty="0" err="1" smtClean="0"/>
              <a:t>pri</a:t>
            </a:r>
            <a:r>
              <a:rPr kumimoji="1" lang="en-US" altLang="zh-CN" dirty="0" smtClean="0"/>
              <a:t>] [</a:t>
            </a:r>
            <a:r>
              <a:rPr kumimoji="1" lang="en-US" altLang="zh-CN" dirty="0" err="1" smtClean="0"/>
              <a:t>pid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8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How about threads?</a:t>
            </a:r>
          </a:p>
          <a:p>
            <a:r>
              <a:rPr kumimoji="1" lang="en-US" altLang="zh-CN" dirty="0" smtClean="0"/>
              <a:t>Processes or threads?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55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00B0F0"/>
                </a:solidFill>
              </a:rPr>
              <a:t>nice(5); </a:t>
            </a:r>
            <a:r>
              <a:rPr lang="en-US" altLang="zh-CN" sz="2400" dirty="0" smtClean="0"/>
              <a:t>//increment by 5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64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dmesg</a:t>
            </a:r>
            <a:r>
              <a:rPr kumimoji="1" lang="en-US" altLang="zh-CN" dirty="0" smtClean="0"/>
              <a:t> |</a:t>
            </a:r>
            <a:r>
              <a:rPr kumimoji="1" lang="en-US" altLang="zh-CN" baseline="0" dirty="0" smtClean="0"/>
              <a:t> tail –n 2   //</a:t>
            </a:r>
            <a:r>
              <a:rPr kumimoji="1" lang="zh-CN" altLang="en-US" baseline="0" dirty="0" smtClean="0"/>
              <a:t>查看最后两行信息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22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weight(n)=1024*1.25^(-n)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5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same </a:t>
            </a:r>
            <a:r>
              <a:rPr kumimoji="1" lang="en-US" altLang="zh-CN" dirty="0" err="1" smtClean="0"/>
              <a:t>sched.h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Time precision: </a:t>
            </a:r>
            <a:r>
              <a:rPr kumimoji="1" lang="en-US" altLang="zh-CN" dirty="0" err="1" smtClean="0"/>
              <a:t>nano</a:t>
            </a:r>
            <a:r>
              <a:rPr kumimoji="1" lang="en-US" altLang="zh-CN" dirty="0" smtClean="0"/>
              <a:t>? Which clock?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12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9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79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1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t>1.</a:t>
            </a:r>
            <a:fld id="{85C64688-3F35-6E41-AFAD-6C26335F03BB}" type="slidenum"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smtClean="0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482600"/>
            <a:ext cx="8458200" cy="256063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2060"/>
                </a:solidFill>
                <a:ea typeface="MS PGothic" charset="-128"/>
              </a:rPr>
              <a:t>Operating System Principle</a:t>
            </a:r>
            <a:br>
              <a:rPr lang="en-US" altLang="zh-CN" dirty="0">
                <a:solidFill>
                  <a:srgbClr val="002060"/>
                </a:solidFill>
                <a:ea typeface="MS PGothic" charset="-128"/>
              </a:rPr>
            </a:br>
            <a:r>
              <a:rPr lang="en-US" altLang="zh-CN" dirty="0">
                <a:solidFill>
                  <a:srgbClr val="002060"/>
                </a:solidFill>
                <a:ea typeface="MS PGothic" charset="-128"/>
              </a:rPr>
              <a:t/>
            </a:r>
            <a:br>
              <a:rPr lang="en-US" altLang="zh-CN" dirty="0">
                <a:solidFill>
                  <a:srgbClr val="002060"/>
                </a:solidFill>
                <a:ea typeface="MS PGothic" charset="-128"/>
              </a:rPr>
            </a:br>
            <a:r>
              <a:rPr lang="en-US" altLang="zh-CN" sz="4000" dirty="0">
                <a:solidFill>
                  <a:srgbClr val="002060"/>
                </a:solidFill>
                <a:ea typeface="MS PGothic" charset="-128"/>
              </a:rPr>
              <a:t>Lab</a:t>
            </a:r>
            <a:r>
              <a:rPr lang="zh-CN" altLang="en-US" sz="4000" dirty="0">
                <a:solidFill>
                  <a:srgbClr val="002060"/>
                </a:solidFill>
                <a:ea typeface="MS PGothic" charset="-128"/>
              </a:rPr>
              <a:t> </a:t>
            </a:r>
            <a:r>
              <a:rPr lang="en-US" altLang="zh-CN" sz="4000" dirty="0" smtClean="0">
                <a:solidFill>
                  <a:srgbClr val="002060"/>
                </a:solidFill>
                <a:ea typeface="MS PGothic" charset="-128"/>
              </a:rPr>
              <a:t>5</a:t>
            </a:r>
            <a:endParaRPr lang="en-US" altLang="zh-CN" sz="4000" dirty="0">
              <a:solidFill>
                <a:srgbClr val="002060"/>
              </a:solidFill>
              <a:ea typeface="MS PGothic" charset="-128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71475" y="38735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zh-CN" sz="3200" kern="0" dirty="0">
              <a:ea typeface="MS PGothic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0" y="450850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May, </a:t>
            </a:r>
            <a:r>
              <a:rPr kumimoji="1" lang="en-US" altLang="zh-CN" dirty="0" smtClean="0"/>
              <a:t>2021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Completely fair scheduler</a:t>
            </a:r>
          </a:p>
          <a:p>
            <a:r>
              <a:rPr kumimoji="1" lang="en-US" altLang="zh-CN" dirty="0" smtClean="0"/>
              <a:t>Runnable processes: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red-black tree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2515121"/>
            <a:ext cx="7239000" cy="38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Virtual runtime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Completely fair scheduler</a:t>
            </a:r>
          </a:p>
          <a:p>
            <a:endParaRPr lang="en-US" altLang="zh-CN" dirty="0"/>
          </a:p>
          <a:p>
            <a:r>
              <a:rPr lang="en-US" altLang="zh-CN" dirty="0" smtClean="0"/>
              <a:t>r</a:t>
            </a:r>
            <a:r>
              <a:rPr kumimoji="1" lang="en-US" altLang="zh-CN" dirty="0" smtClean="0"/>
              <a:t>untime  +=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/>
              <a:t> * (</a:t>
            </a:r>
            <a:r>
              <a:rPr kumimoji="1" lang="en-US" altLang="zh-CN" dirty="0" smtClean="0">
                <a:solidFill>
                  <a:srgbClr val="00B0F0"/>
                </a:solidFill>
              </a:rPr>
              <a:t>weight / </a:t>
            </a:r>
            <a:r>
              <a:rPr kumimoji="1" lang="en-US" altLang="zh-CN" dirty="0" err="1" smtClean="0"/>
              <a:t>sum_weight</a:t>
            </a:r>
            <a:r>
              <a:rPr kumimoji="1" lang="en-US" altLang="zh-CN" dirty="0" smtClean="0"/>
              <a:t>)</a:t>
            </a:r>
            <a:endParaRPr lang="en-US" altLang="zh-CN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vruntime</a:t>
            </a:r>
            <a:r>
              <a:rPr lang="en-US" altLang="zh-CN" dirty="0" smtClean="0"/>
              <a:t> += runtime * (weight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/ </a:t>
            </a:r>
            <a:r>
              <a:rPr lang="en-US" altLang="zh-CN" dirty="0" smtClean="0">
                <a:solidFill>
                  <a:srgbClr val="00B0F0"/>
                </a:solidFill>
              </a:rPr>
              <a:t>weight</a:t>
            </a:r>
            <a:r>
              <a:rPr lang="en-US" altLang="zh-CN" dirty="0" smtClean="0"/>
              <a:t>)</a:t>
            </a:r>
            <a:endParaRPr lang="en-US" altLang="zh-CN" baseline="-25000" dirty="0" smtClean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vruntime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 * (</a:t>
            </a:r>
            <a:r>
              <a:rPr lang="en-US" altLang="zh-CN" dirty="0">
                <a:solidFill>
                  <a:srgbClr val="00B0F0"/>
                </a:solidFill>
              </a:rPr>
              <a:t>weight </a:t>
            </a:r>
            <a:r>
              <a:rPr lang="en-US" altLang="zh-CN" dirty="0"/>
              <a:t>/ </a:t>
            </a:r>
            <a:r>
              <a:rPr lang="en-US" altLang="zh-CN" dirty="0" err="1"/>
              <a:t>sum_weight</a:t>
            </a:r>
            <a:r>
              <a:rPr lang="en-US" altLang="zh-CN" dirty="0" smtClean="0"/>
              <a:t>) </a:t>
            </a:r>
            <a:r>
              <a:rPr lang="en-US" altLang="zh-CN" dirty="0"/>
              <a:t>* </a:t>
            </a:r>
            <a:r>
              <a:rPr lang="en-US" altLang="zh-CN" dirty="0" smtClean="0"/>
              <a:t>(</a:t>
            </a:r>
            <a:r>
              <a:rPr lang="en-US" altLang="zh-CN" dirty="0"/>
              <a:t>weight</a:t>
            </a:r>
            <a:r>
              <a:rPr lang="en-US" altLang="zh-CN" baseline="-25000" dirty="0"/>
              <a:t>0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00B0F0"/>
                </a:solidFill>
              </a:rPr>
              <a:t>weight</a:t>
            </a:r>
            <a:r>
              <a:rPr lang="en-US" altLang="zh-CN" dirty="0" smtClean="0"/>
              <a:t>)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vruntime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 * </a:t>
            </a:r>
            <a:r>
              <a:rPr lang="en-US" altLang="zh-CN" dirty="0" smtClean="0"/>
              <a:t>(</a:t>
            </a:r>
            <a:r>
              <a:rPr lang="en-US" altLang="zh-CN" dirty="0"/>
              <a:t>weight</a:t>
            </a:r>
            <a:r>
              <a:rPr lang="en-US" altLang="zh-CN" baseline="-25000" dirty="0"/>
              <a:t>0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sum_weight</a:t>
            </a:r>
            <a:r>
              <a:rPr lang="en-US" altLang="zh-CN" dirty="0" smtClean="0"/>
              <a:t>)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en-US" altLang="zh-CN" dirty="0"/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runtime  += T * (weight / </a:t>
            </a:r>
            <a:r>
              <a:rPr lang="en-US" altLang="zh-CN" b="1" dirty="0" err="1">
                <a:solidFill>
                  <a:srgbClr val="FF0000"/>
                </a:solidFill>
              </a:rPr>
              <a:t>sum_weight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altLang="zh-CN" b="1" dirty="0" err="1" smtClean="0">
                <a:solidFill>
                  <a:srgbClr val="00B050"/>
                </a:solidFill>
              </a:rPr>
              <a:t>vruntime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+= T * (weight</a:t>
            </a:r>
            <a:r>
              <a:rPr lang="en-US" altLang="zh-CN" b="1" baseline="-25000" dirty="0">
                <a:solidFill>
                  <a:srgbClr val="00B050"/>
                </a:solidFill>
              </a:rPr>
              <a:t>0 </a:t>
            </a:r>
            <a:r>
              <a:rPr lang="en-US" altLang="zh-CN" b="1" dirty="0">
                <a:solidFill>
                  <a:srgbClr val="00B050"/>
                </a:solidFill>
              </a:rPr>
              <a:t>/ </a:t>
            </a:r>
            <a:r>
              <a:rPr lang="en-US" altLang="zh-CN" b="1" dirty="0" err="1">
                <a:solidFill>
                  <a:srgbClr val="00B050"/>
                </a:solidFill>
              </a:rPr>
              <a:t>sum_weight</a:t>
            </a:r>
            <a:r>
              <a:rPr lang="en-US" altLang="zh-CN" b="1" dirty="0" smtClean="0">
                <a:solidFill>
                  <a:srgbClr val="00B050"/>
                </a:solidFill>
              </a:rPr>
              <a:t>)    //constant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zh-CN" altLang="en-US" dirty="0" smtClean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zh-CN" altLang="en-US" dirty="0"/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altLang="zh-CN" b="1" dirty="0"/>
              <a:t>//weight</a:t>
            </a:r>
            <a:r>
              <a:rPr lang="en-US" altLang="zh-CN" b="1" baseline="-25000" dirty="0"/>
              <a:t>0 </a:t>
            </a:r>
            <a:r>
              <a:rPr lang="en-US" altLang="zh-CN" b="1" dirty="0"/>
              <a:t>= 1024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en-US" altLang="zh-CN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en-US" altLang="zh-CN" dirty="0" smtClean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                         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Priority to weight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Completely fair scheduler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92" y="2222499"/>
            <a:ext cx="9106492" cy="30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Process Control Block: </a:t>
            </a:r>
            <a:r>
              <a:rPr kumimoji="1" lang="en-US" altLang="zh-CN">
                <a:solidFill>
                  <a:srgbClr val="FF0000"/>
                </a:solidFill>
                <a:ea typeface="MS PGothic" charset="-128"/>
              </a:rPr>
              <a:t>sched.h</a:t>
            </a:r>
            <a:endParaRPr kumimoji="1" lang="zh-CN" altLang="en-US">
              <a:solidFill>
                <a:srgbClr val="FF0000"/>
              </a:solidFill>
              <a:ea typeface="MS PGothic" charset="-128"/>
            </a:endParaRPr>
          </a:p>
        </p:txBody>
      </p:sp>
      <p:pic>
        <p:nvPicPr>
          <p:cNvPr id="1536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746250"/>
            <a:ext cx="8737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07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task_struct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1638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7125"/>
            <a:ext cx="76835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66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sched_entity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7300"/>
            <a:ext cx="8001000" cy="434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549400" y="2641600"/>
            <a:ext cx="5791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6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sched_entity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60500"/>
            <a:ext cx="7823200" cy="393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100" y="5697498"/>
            <a:ext cx="3733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ro-RO" altLang="zh-CN" b="1" dirty="0" smtClean="0">
                <a:solidFill>
                  <a:srgbClr val="00B0F0"/>
                </a:solidFill>
              </a:rPr>
              <a:t>p-</a:t>
            </a:r>
            <a:r>
              <a:rPr kumimoji="1" lang="ro-RO" altLang="zh-CN" b="1" dirty="0">
                <a:solidFill>
                  <a:srgbClr val="00B0F0"/>
                </a:solidFill>
              </a:rPr>
              <a:t>&gt;</a:t>
            </a:r>
            <a:r>
              <a:rPr kumimoji="1" lang="ro-RO" altLang="zh-CN" b="1" dirty="0" err="1" smtClean="0">
                <a:solidFill>
                  <a:srgbClr val="00B0F0"/>
                </a:solidFill>
              </a:rPr>
              <a:t>se.vruntime</a:t>
            </a:r>
            <a:endParaRPr kumimoji="1" lang="zh-CN" altLang="en-US" b="1" dirty="0" smtClean="0">
              <a:solidFill>
                <a:srgbClr val="00B0F0"/>
              </a:solidFill>
            </a:endParaRPr>
          </a:p>
          <a:p>
            <a:r>
              <a:rPr kumimoji="1" lang="en-US" altLang="zh-CN" b="1" dirty="0" smtClean="0">
                <a:solidFill>
                  <a:srgbClr val="00B0F0"/>
                </a:solidFill>
              </a:rPr>
              <a:t>p-&gt;</a:t>
            </a:r>
            <a:r>
              <a:rPr kumimoji="1" lang="en-US" altLang="zh-CN" b="1" dirty="0" err="1" smtClean="0">
                <a:solidFill>
                  <a:srgbClr val="00B0F0"/>
                </a:solidFill>
              </a:rPr>
              <a:t>se.sum_exec_runtime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7600" y="5156200"/>
            <a:ext cx="39751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smtClean="0">
                <a:solidFill>
                  <a:srgbClr val="7030A0"/>
                </a:solidFill>
              </a:rPr>
              <a:t>u64</a:t>
            </a:r>
            <a:r>
              <a:rPr kumimoji="1" lang="en-US" altLang="zh-CN" b="1" dirty="0" smtClean="0">
                <a:solidFill>
                  <a:srgbClr val="7030A0"/>
                </a:solidFill>
              </a:rPr>
              <a:t>: 64-bit unsigned integer</a:t>
            </a:r>
          </a:p>
          <a:p>
            <a:endParaRPr kumimoji="1" lang="en-US" altLang="zh-CN" b="1" dirty="0" smtClean="0">
              <a:solidFill>
                <a:srgbClr val="7030A0"/>
              </a:solidFill>
            </a:endParaRPr>
          </a:p>
          <a:p>
            <a:r>
              <a:rPr kumimoji="1" lang="en-US" altLang="zh-CN" b="1" dirty="0" smtClean="0">
                <a:solidFill>
                  <a:srgbClr val="7030A0"/>
                </a:solidFill>
              </a:rPr>
              <a:t>%</a:t>
            </a:r>
            <a:r>
              <a:rPr kumimoji="1" lang="en-US" altLang="zh-CN" b="1" dirty="0" err="1" smtClean="0">
                <a:solidFill>
                  <a:srgbClr val="7030A0"/>
                </a:solidFill>
              </a:rPr>
              <a:t>lld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90700" y="3529013"/>
            <a:ext cx="6692900" cy="446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82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Priority to weight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Completely fair scheduler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92" y="2222499"/>
            <a:ext cx="9106492" cy="30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8440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The</a:t>
            </a:r>
            <a:r>
              <a:rPr lang="zh-CN" altLang="en-US">
                <a:ea typeface="MS PGothic" charset="-128"/>
              </a:rPr>
              <a:t> </a:t>
            </a:r>
            <a:r>
              <a:rPr lang="en-US" altLang="zh-CN">
                <a:ea typeface="MS PGothic" charset="-128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Processor affinity</a:t>
            </a:r>
          </a:p>
          <a:p>
            <a:r>
              <a:rPr lang="en-US" altLang="zh-CN" dirty="0"/>
              <a:t>Linux process </a:t>
            </a:r>
            <a:r>
              <a:rPr lang="en-US" altLang="zh-CN" dirty="0" smtClean="0"/>
              <a:t>priority</a:t>
            </a:r>
            <a:endParaRPr kumimoji="1" lang="en-US" altLang="zh-CN" dirty="0" smtClean="0"/>
          </a:p>
          <a:p>
            <a:r>
              <a:rPr lang="en-US" altLang="zh-CN" dirty="0" smtClean="0"/>
              <a:t>Parameters for kernel modules</a:t>
            </a:r>
            <a:endParaRPr kumimoji="1" lang="en-US" altLang="zh-CN" dirty="0" smtClean="0"/>
          </a:p>
          <a:p>
            <a:r>
              <a:rPr lang="en-US" altLang="zh-CN" dirty="0" smtClean="0"/>
              <a:t>Linux completely fair scheduler (CFS)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Processor Affinity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l</a:t>
            </a:r>
            <a:r>
              <a:rPr kumimoji="1" lang="en-US" altLang="zh-CN" sz="2000" dirty="0" err="1" smtClean="0"/>
              <a:t>scpu</a:t>
            </a:r>
            <a:endParaRPr kumimoji="1" lang="en-US" altLang="zh-CN" sz="2000" dirty="0" smtClean="0"/>
          </a:p>
          <a:p>
            <a:endParaRPr lang="en-US" altLang="zh-CN" sz="2000" dirty="0"/>
          </a:p>
          <a:p>
            <a:r>
              <a:rPr kumimoji="1" lang="en-US" altLang="zh-CN" sz="2000" dirty="0" err="1" smtClean="0"/>
              <a:t>taskset</a:t>
            </a:r>
            <a:endParaRPr kumimoji="1" lang="en-US" altLang="zh-CN" sz="2000" dirty="0" smtClean="0"/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askset</a:t>
            </a:r>
            <a:r>
              <a:rPr lang="en-US" altLang="zh-CN" dirty="0" smtClean="0"/>
              <a:t> -p </a:t>
            </a:r>
            <a:r>
              <a:rPr lang="en-US" altLang="zh-CN" dirty="0"/>
              <a:t>-</a:t>
            </a:r>
            <a:r>
              <a:rPr lang="en-US" altLang="zh-CN" dirty="0" smtClean="0"/>
              <a:t>c [</a:t>
            </a:r>
            <a:r>
              <a:rPr lang="en-US" altLang="zh-CN" dirty="0" err="1" smtClean="0"/>
              <a:t>coreid</a:t>
            </a:r>
            <a:r>
              <a:rPr lang="en-US" altLang="zh-CN" dirty="0" smtClean="0"/>
              <a:t>] [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6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Processor affinity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r>
              <a:rPr lang="en-US" altLang="zh-CN" dirty="0" smtClean="0"/>
              <a:t>CPU_ZERO(&amp;</a:t>
            </a:r>
            <a:r>
              <a:rPr lang="en-US" altLang="zh-CN" dirty="0" err="1" smtClean="0"/>
              <a:t>cpu_set</a:t>
            </a:r>
            <a:r>
              <a:rPr lang="en-US" altLang="zh-CN" dirty="0" smtClean="0"/>
              <a:t>);    </a:t>
            </a:r>
            <a:r>
              <a:rPr lang="en-US" altLang="zh-CN" dirty="0">
                <a:solidFill>
                  <a:srgbClr val="00B050"/>
                </a:solidFill>
              </a:rPr>
              <a:t>//clear        </a:t>
            </a:r>
          </a:p>
          <a:p>
            <a:r>
              <a:rPr lang="en-US" altLang="zh-CN" dirty="0"/>
              <a:t>CPU_SET(0,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en-US" altLang="zh-CN" dirty="0" err="1" smtClean="0"/>
              <a:t>cpu_set</a:t>
            </a:r>
            <a:r>
              <a:rPr lang="en-US" altLang="zh-CN" dirty="0"/>
              <a:t>);   </a:t>
            </a:r>
            <a:r>
              <a:rPr lang="en-US" altLang="zh-CN" dirty="0">
                <a:solidFill>
                  <a:srgbClr val="00B050"/>
                </a:solidFill>
              </a:rPr>
              <a:t>//set core 0       </a:t>
            </a:r>
          </a:p>
          <a:p>
            <a:r>
              <a:rPr lang="en-US" altLang="zh-CN" dirty="0" err="1"/>
              <a:t>sched_setaffinity</a:t>
            </a:r>
            <a:r>
              <a:rPr lang="en-US" altLang="zh-CN" dirty="0"/>
              <a:t>(0,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cpu_set</a:t>
            </a:r>
            <a:r>
              <a:rPr lang="en-US" altLang="zh-CN" dirty="0"/>
              <a:t>), &amp;</a:t>
            </a:r>
            <a:r>
              <a:rPr lang="en-US" altLang="zh-CN" dirty="0" err="1" smtClean="0"/>
              <a:t>cpu_set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//0 represent current </a:t>
            </a:r>
            <a:r>
              <a:rPr lang="en-US" altLang="zh-CN" dirty="0" smtClean="0">
                <a:solidFill>
                  <a:srgbClr val="00B050"/>
                </a:solidFill>
              </a:rPr>
              <a:t>process</a:t>
            </a:r>
          </a:p>
          <a:p>
            <a:r>
              <a:rPr lang="en-US" altLang="zh-CN" dirty="0" err="1" smtClean="0"/>
              <a:t>sched_gettaffinity</a:t>
            </a:r>
            <a:r>
              <a:rPr lang="en-US" altLang="zh-CN" dirty="0" smtClean="0"/>
              <a:t>(0</a:t>
            </a:r>
            <a:r>
              <a:rPr lang="en-US" altLang="zh-CN" dirty="0"/>
              <a:t>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cpu_set</a:t>
            </a:r>
            <a:r>
              <a:rPr lang="en-US" altLang="zh-CN" dirty="0"/>
              <a:t>), &amp;</a:t>
            </a:r>
            <a:r>
              <a:rPr lang="en-US" altLang="zh-CN" dirty="0" err="1" smtClean="0"/>
              <a:t>cpu_set</a:t>
            </a:r>
            <a:r>
              <a:rPr lang="en-US" altLang="zh-CN" dirty="0" smtClean="0"/>
              <a:t>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594100"/>
            <a:ext cx="6096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Processor affinity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elF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System monitor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811302"/>
            <a:ext cx="9144000" cy="1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Linux Process Priority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Nice: -20 to 19</a:t>
            </a:r>
            <a:endParaRPr kumimoji="1" lang="zh-CN" altLang="en-US" sz="2400" dirty="0"/>
          </a:p>
        </p:txBody>
      </p:sp>
      <p:pic>
        <p:nvPicPr>
          <p:cNvPr id="4" name="Picture 1" descr="Screen Shot 2012-12-17 at 9.2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2357199"/>
            <a:ext cx="8193088" cy="203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0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Set/get process priority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1119188"/>
            <a:ext cx="8229600" cy="5867400"/>
          </a:xfrm>
        </p:spPr>
        <p:txBody>
          <a:bodyPr/>
          <a:lstStyle/>
          <a:p>
            <a:r>
              <a:rPr kumimoji="1" lang="en-US" altLang="zh-CN" sz="2400" dirty="0" smtClean="0"/>
              <a:t>Get priority</a:t>
            </a:r>
          </a:p>
          <a:p>
            <a:pPr lvl="1"/>
            <a:r>
              <a:rPr lang="en-US" altLang="zh-CN" sz="2400" dirty="0" err="1" smtClean="0"/>
              <a:t>ps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el</a:t>
            </a:r>
          </a:p>
          <a:p>
            <a:pPr lvl="1"/>
            <a:r>
              <a:rPr lang="en-US" altLang="zh-CN" sz="2400" dirty="0" err="1" smtClean="0"/>
              <a:t>getpriority</a:t>
            </a:r>
            <a:r>
              <a:rPr lang="en-US" altLang="zh-CN" sz="2400" dirty="0" smtClean="0"/>
              <a:t>(PRIO_PROCESS</a:t>
            </a:r>
            <a:r>
              <a:rPr lang="en-US" altLang="zh-CN" sz="2400" dirty="0"/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) //</a:t>
            </a:r>
            <a:r>
              <a:rPr lang="en-US" altLang="zh-CN" sz="2400" dirty="0"/>
              <a:t>get </a:t>
            </a:r>
            <a:r>
              <a:rPr lang="en-US" altLang="zh-CN" sz="2400" dirty="0" smtClean="0"/>
              <a:t>priority</a:t>
            </a:r>
          </a:p>
          <a:p>
            <a:pPr lvl="2"/>
            <a:r>
              <a:rPr lang="en-US" altLang="zh-CN" sz="2400" dirty="0" smtClean="0"/>
              <a:t>0 means current process</a:t>
            </a:r>
          </a:p>
          <a:p>
            <a:r>
              <a:rPr lang="en-US" altLang="zh-CN" sz="2400" dirty="0" smtClean="0"/>
              <a:t>Set priority</a:t>
            </a:r>
          </a:p>
          <a:p>
            <a:pPr lvl="1"/>
            <a:r>
              <a:rPr lang="en-US" altLang="zh-CN" sz="2400" dirty="0" err="1" smtClean="0">
                <a:solidFill>
                  <a:srgbClr val="00B0F0"/>
                </a:solidFill>
              </a:rPr>
              <a:t>setpriority</a:t>
            </a:r>
            <a:r>
              <a:rPr lang="en-US" altLang="zh-CN" sz="2400" dirty="0" smtClean="0">
                <a:solidFill>
                  <a:srgbClr val="00B0F0"/>
                </a:solidFill>
              </a:rPr>
              <a:t>(PRIO_PROCESS</a:t>
            </a:r>
            <a:r>
              <a:rPr lang="en-US" altLang="zh-CN" sz="2400" dirty="0">
                <a:solidFill>
                  <a:srgbClr val="00B0F0"/>
                </a:solidFill>
              </a:rPr>
              <a:t>, </a:t>
            </a:r>
            <a:r>
              <a:rPr lang="en-US" altLang="zh-CN" sz="2400" dirty="0" smtClean="0">
                <a:solidFill>
                  <a:srgbClr val="00B0F0"/>
                </a:solidFill>
              </a:rPr>
              <a:t>0, -10);</a:t>
            </a:r>
          </a:p>
          <a:p>
            <a:pPr lvl="2"/>
            <a:r>
              <a:rPr lang="en-US" altLang="zh-CN" sz="2400" dirty="0" smtClean="0"/>
              <a:t>//PRIO_PROCESS means </a:t>
            </a:r>
            <a:r>
              <a:rPr lang="en-US" altLang="zh-CN" sz="2400" dirty="0"/>
              <a:t>to set the priority of a </a:t>
            </a:r>
            <a:r>
              <a:rPr lang="en-US" altLang="zh-CN" sz="2400" dirty="0" smtClean="0"/>
              <a:t>process, rather than a group of processes</a:t>
            </a:r>
          </a:p>
          <a:p>
            <a:pPr lvl="2"/>
            <a:r>
              <a:rPr lang="en-US" altLang="zh-CN" sz="2400" dirty="0" smtClean="0"/>
              <a:t>0 means current process</a:t>
            </a:r>
          </a:p>
          <a:p>
            <a:pPr lvl="1"/>
            <a:r>
              <a:rPr lang="en-US" altLang="zh-CN" sz="2400" dirty="0" err="1" smtClean="0">
                <a:solidFill>
                  <a:srgbClr val="00B0F0"/>
                </a:solidFill>
              </a:rPr>
              <a:t>r</a:t>
            </a:r>
            <a:r>
              <a:rPr kumimoji="1" lang="en-US" altLang="zh-CN" sz="2400" dirty="0" err="1" smtClean="0">
                <a:solidFill>
                  <a:srgbClr val="00B0F0"/>
                </a:solidFill>
              </a:rPr>
              <a:t>enice</a:t>
            </a:r>
            <a:r>
              <a:rPr kumimoji="1" lang="en-US" altLang="zh-CN" sz="2400" dirty="0" smtClean="0">
                <a:solidFill>
                  <a:srgbClr val="00B0F0"/>
                </a:solidFill>
              </a:rPr>
              <a:t>    [</a:t>
            </a:r>
            <a:r>
              <a:rPr kumimoji="1" lang="en-US" altLang="zh-CN" sz="2400" dirty="0" err="1" smtClean="0">
                <a:solidFill>
                  <a:srgbClr val="00B0F0"/>
                </a:solidFill>
              </a:rPr>
              <a:t>pri</a:t>
            </a:r>
            <a:r>
              <a:rPr kumimoji="1" lang="en-US" altLang="zh-CN" sz="2400" dirty="0" smtClean="0">
                <a:solidFill>
                  <a:srgbClr val="00B0F0"/>
                </a:solidFill>
              </a:rPr>
              <a:t>]    [</a:t>
            </a:r>
            <a:r>
              <a:rPr kumimoji="1" lang="en-US" altLang="zh-CN" sz="2400" dirty="0" err="1" smtClean="0">
                <a:solidFill>
                  <a:srgbClr val="00B0F0"/>
                </a:solidFill>
              </a:rPr>
              <a:t>pid</a:t>
            </a:r>
            <a:r>
              <a:rPr kumimoji="1" lang="en-US" altLang="zh-CN" sz="2400" dirty="0" smtClean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en-US" altLang="zh-CN" sz="2400" b="1" dirty="0" err="1" smtClean="0">
                <a:solidFill>
                  <a:srgbClr val="FF0000"/>
                </a:solidFill>
              </a:rPr>
              <a:t>sudo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to set higher priority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Set/get process priority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95500"/>
            <a:ext cx="753438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Parameters for Kernel 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module_param</a:t>
            </a:r>
            <a:r>
              <a:rPr lang="en-US" altLang="zh-CN" dirty="0"/>
              <a:t>(name, type, perm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b="1" dirty="0" err="1">
                <a:solidFill>
                  <a:srgbClr val="0070C0"/>
                </a:solidFill>
              </a:rPr>
              <a:t>sudo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insmod</a:t>
            </a:r>
            <a:r>
              <a:rPr lang="en-US" altLang="zh-CN" b="1" dirty="0">
                <a:solidFill>
                  <a:srgbClr val="0070C0"/>
                </a:solidFill>
              </a:rPr>
              <a:t> [module-name]   </a:t>
            </a:r>
            <a:r>
              <a:rPr lang="en-US" altLang="zh-CN" b="1" dirty="0">
                <a:solidFill>
                  <a:srgbClr val="FF0000"/>
                </a:solidFill>
              </a:rPr>
              <a:t>pid1= </a:t>
            </a:r>
            <a:r>
              <a:rPr lang="is-IS" altLang="zh-CN" b="1" dirty="0">
                <a:solidFill>
                  <a:srgbClr val="FF0000"/>
                </a:solidFill>
              </a:rPr>
              <a:t>…    pid2 = ...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100"/>
            <a:ext cx="9144000" cy="19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899</TotalTime>
  <Words>401</Words>
  <Application>Microsoft Office PowerPoint</Application>
  <PresentationFormat>全屏显示(4:3)</PresentationFormat>
  <Paragraphs>112</Paragraphs>
  <Slides>19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os-8</vt:lpstr>
      <vt:lpstr>Operating System Principle  Lab 5</vt:lpstr>
      <vt:lpstr>Outline</vt:lpstr>
      <vt:lpstr>Processor Affinity</vt:lpstr>
      <vt:lpstr>Processor affinity</vt:lpstr>
      <vt:lpstr>Processor affinity</vt:lpstr>
      <vt:lpstr>Linux Process Priority</vt:lpstr>
      <vt:lpstr>Set/get process priority</vt:lpstr>
      <vt:lpstr>Set/get process priority</vt:lpstr>
      <vt:lpstr>Parameters for Kernel Module</vt:lpstr>
      <vt:lpstr>CFS</vt:lpstr>
      <vt:lpstr>Virtual runtime</vt:lpstr>
      <vt:lpstr>Priority to weight</vt:lpstr>
      <vt:lpstr>Process Control Block: sched.h</vt:lpstr>
      <vt:lpstr>task_struct</vt:lpstr>
      <vt:lpstr>sched_entity</vt:lpstr>
      <vt:lpstr>sched_entity</vt:lpstr>
      <vt:lpstr>Task</vt:lpstr>
      <vt:lpstr>Priority to weight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Principle  Lab 1</dc:title>
  <dc:creator>Microsoft Office 用户</dc:creator>
  <cp:lastModifiedBy>SkyUN.Org</cp:lastModifiedBy>
  <cp:revision>193</cp:revision>
  <cp:lastPrinted>2001-06-14T13:58:17Z</cp:lastPrinted>
  <dcterms:created xsi:type="dcterms:W3CDTF">2017-03-28T16:02:34Z</dcterms:created>
  <dcterms:modified xsi:type="dcterms:W3CDTF">2021-05-07T11:13:13Z</dcterms:modified>
</cp:coreProperties>
</file>