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64" r:id="rId2"/>
    <p:sldId id="298" r:id="rId3"/>
    <p:sldId id="303" r:id="rId4"/>
    <p:sldId id="302" r:id="rId5"/>
    <p:sldId id="257" r:id="rId6"/>
    <p:sldId id="306" r:id="rId7"/>
    <p:sldId id="313" r:id="rId8"/>
    <p:sldId id="307" r:id="rId9"/>
    <p:sldId id="301" r:id="rId10"/>
    <p:sldId id="262" r:id="rId11"/>
    <p:sldId id="258" r:id="rId12"/>
    <p:sldId id="308" r:id="rId13"/>
    <p:sldId id="311" r:id="rId14"/>
    <p:sldId id="312" r:id="rId15"/>
    <p:sldId id="318" r:id="rId16"/>
    <p:sldId id="259" r:id="rId17"/>
    <p:sldId id="260" r:id="rId18"/>
    <p:sldId id="263" r:id="rId19"/>
    <p:sldId id="31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926" autoAdjust="0"/>
  </p:normalViewPr>
  <p:slideViewPr>
    <p:cSldViewPr snapToGrid="0">
      <p:cViewPr varScale="1">
        <p:scale>
          <a:sx n="58" d="100"/>
          <a:sy n="58" d="100"/>
        </p:scale>
        <p:origin x="119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442D8E-4A3D-4E0D-A740-B1FA09CDFD11}" type="datetimeFigureOut">
              <a:rPr lang="en-GB" smtClean="0"/>
              <a:t>06/07/2019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6C8791-3EC4-4069-B8FB-5A8489D728C4}" type="slidenum">
              <a:rPr lang="en-GB" smtClean="0"/>
              <a:t>‹#›</a:t>
            </a:fld>
            <a:endParaRPr lang="en-GB"/>
          </a:p>
        </p:txBody>
      </p:sp>
    </p:spTree>
    <p:extLst>
      <p:ext uri="{BB962C8B-B14F-4D97-AF65-F5344CB8AC3E}">
        <p14:creationId xmlns:p14="http://schemas.microsoft.com/office/powerpoint/2010/main" val="2097908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84915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J’ai essayer de </a:t>
            </a:r>
            <a:r>
              <a:rPr lang="fr-CA" dirty="0" err="1"/>
              <a:t>resudre</a:t>
            </a:r>
            <a:r>
              <a:rPr lang="fr-CA" dirty="0"/>
              <a:t> deux cas, le 1 ou la route ou le chemine est tout </a:t>
            </a:r>
            <a:r>
              <a:rPr lang="fr-CA" dirty="0" err="1"/>
              <a:t>deroit</a:t>
            </a:r>
            <a:r>
              <a:rPr lang="fr-CA" dirty="0"/>
              <a:t> le 2 ou </a:t>
            </a:r>
            <a:r>
              <a:rPr lang="fr-CA" dirty="0" err="1"/>
              <a:t>ilya</a:t>
            </a:r>
            <a:r>
              <a:rPr lang="fr-CA" dirty="0"/>
              <a:t> des virages</a:t>
            </a:r>
            <a:endParaRPr lang="en-GB" dirty="0"/>
          </a:p>
        </p:txBody>
      </p:sp>
      <p:sp>
        <p:nvSpPr>
          <p:cNvPr id="4" name="Slide Number Placeholder 3"/>
          <p:cNvSpPr>
            <a:spLocks noGrp="1"/>
          </p:cNvSpPr>
          <p:nvPr>
            <p:ph type="sldNum" sz="quarter" idx="5"/>
          </p:nvPr>
        </p:nvSpPr>
        <p:spPr/>
        <p:txBody>
          <a:bodyPr/>
          <a:lstStyle/>
          <a:p>
            <a:fld id="{A66C8791-3EC4-4069-B8FB-5A8489D728C4}" type="slidenum">
              <a:rPr lang="en-GB" smtClean="0"/>
              <a:t>3</a:t>
            </a:fld>
            <a:endParaRPr lang="en-GB"/>
          </a:p>
        </p:txBody>
      </p:sp>
    </p:spTree>
    <p:extLst>
      <p:ext uri="{BB962C8B-B14F-4D97-AF65-F5344CB8AC3E}">
        <p14:creationId xmlns:p14="http://schemas.microsoft.com/office/powerpoint/2010/main" val="121080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J’ai essayer de </a:t>
            </a:r>
            <a:r>
              <a:rPr lang="fr-CA" dirty="0" err="1"/>
              <a:t>resudre</a:t>
            </a:r>
            <a:r>
              <a:rPr lang="fr-CA" dirty="0"/>
              <a:t> deux cas, le 1 ou la route ou le chemine est tout </a:t>
            </a:r>
            <a:r>
              <a:rPr lang="fr-CA" dirty="0" err="1"/>
              <a:t>deroit</a:t>
            </a:r>
            <a:r>
              <a:rPr lang="fr-CA" dirty="0"/>
              <a:t> le 2 ou </a:t>
            </a:r>
            <a:r>
              <a:rPr lang="fr-CA" dirty="0" err="1"/>
              <a:t>ilya</a:t>
            </a:r>
            <a:r>
              <a:rPr lang="fr-CA" dirty="0"/>
              <a:t> des virages</a:t>
            </a:r>
            <a:endParaRPr lang="en-GB" dirty="0"/>
          </a:p>
        </p:txBody>
      </p:sp>
      <p:sp>
        <p:nvSpPr>
          <p:cNvPr id="4" name="Slide Number Placeholder 3"/>
          <p:cNvSpPr>
            <a:spLocks noGrp="1"/>
          </p:cNvSpPr>
          <p:nvPr>
            <p:ph type="sldNum" sz="quarter" idx="5"/>
          </p:nvPr>
        </p:nvSpPr>
        <p:spPr/>
        <p:txBody>
          <a:bodyPr/>
          <a:lstStyle/>
          <a:p>
            <a:fld id="{A66C8791-3EC4-4069-B8FB-5A8489D728C4}" type="slidenum">
              <a:rPr lang="en-GB" smtClean="0"/>
              <a:t>4</a:t>
            </a:fld>
            <a:endParaRPr lang="en-GB"/>
          </a:p>
        </p:txBody>
      </p:sp>
    </p:spTree>
    <p:extLst>
      <p:ext uri="{BB962C8B-B14F-4D97-AF65-F5344CB8AC3E}">
        <p14:creationId xmlns:p14="http://schemas.microsoft.com/office/powerpoint/2010/main" val="1579687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J’ai essayer de </a:t>
            </a:r>
            <a:r>
              <a:rPr lang="fr-CA" dirty="0" err="1"/>
              <a:t>resudre</a:t>
            </a:r>
            <a:r>
              <a:rPr lang="fr-CA" dirty="0"/>
              <a:t> deux cas, le 1 ou la route ou le chemine est tout </a:t>
            </a:r>
            <a:r>
              <a:rPr lang="fr-CA" dirty="0" err="1"/>
              <a:t>deroit</a:t>
            </a:r>
            <a:r>
              <a:rPr lang="fr-CA" dirty="0"/>
              <a:t> le 2 ou </a:t>
            </a:r>
            <a:r>
              <a:rPr lang="fr-CA" dirty="0" err="1"/>
              <a:t>ilya</a:t>
            </a:r>
            <a:r>
              <a:rPr lang="fr-CA" dirty="0"/>
              <a:t> des virages</a:t>
            </a:r>
            <a:endParaRPr lang="en-GB" dirty="0"/>
          </a:p>
        </p:txBody>
      </p:sp>
      <p:sp>
        <p:nvSpPr>
          <p:cNvPr id="4" name="Slide Number Placeholder 3"/>
          <p:cNvSpPr>
            <a:spLocks noGrp="1"/>
          </p:cNvSpPr>
          <p:nvPr>
            <p:ph type="sldNum" sz="quarter" idx="5"/>
          </p:nvPr>
        </p:nvSpPr>
        <p:spPr/>
        <p:txBody>
          <a:bodyPr/>
          <a:lstStyle/>
          <a:p>
            <a:fld id="{A66C8791-3EC4-4069-B8FB-5A8489D728C4}" type="slidenum">
              <a:rPr lang="en-GB" smtClean="0"/>
              <a:t>6</a:t>
            </a:fld>
            <a:endParaRPr lang="en-GB"/>
          </a:p>
        </p:txBody>
      </p:sp>
    </p:spTree>
    <p:extLst>
      <p:ext uri="{BB962C8B-B14F-4D97-AF65-F5344CB8AC3E}">
        <p14:creationId xmlns:p14="http://schemas.microsoft.com/office/powerpoint/2010/main" val="3219064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J’ai essayer de </a:t>
            </a:r>
            <a:r>
              <a:rPr lang="fr-CA" dirty="0" err="1"/>
              <a:t>resudre</a:t>
            </a:r>
            <a:r>
              <a:rPr lang="fr-CA" dirty="0"/>
              <a:t> deux cas, le 1 ou la route ou le chemine est tout </a:t>
            </a:r>
            <a:r>
              <a:rPr lang="fr-CA" dirty="0" err="1"/>
              <a:t>deroit</a:t>
            </a:r>
            <a:r>
              <a:rPr lang="fr-CA" dirty="0"/>
              <a:t> le 2 ou </a:t>
            </a:r>
            <a:r>
              <a:rPr lang="fr-CA" dirty="0" err="1"/>
              <a:t>ilya</a:t>
            </a:r>
            <a:r>
              <a:rPr lang="fr-CA" dirty="0"/>
              <a:t> des virages</a:t>
            </a:r>
            <a:endParaRPr lang="en-GB" dirty="0"/>
          </a:p>
        </p:txBody>
      </p:sp>
      <p:sp>
        <p:nvSpPr>
          <p:cNvPr id="4" name="Slide Number Placeholder 3"/>
          <p:cNvSpPr>
            <a:spLocks noGrp="1"/>
          </p:cNvSpPr>
          <p:nvPr>
            <p:ph type="sldNum" sz="quarter" idx="5"/>
          </p:nvPr>
        </p:nvSpPr>
        <p:spPr/>
        <p:txBody>
          <a:bodyPr/>
          <a:lstStyle/>
          <a:p>
            <a:fld id="{A66C8791-3EC4-4069-B8FB-5A8489D728C4}" type="slidenum">
              <a:rPr lang="en-GB" smtClean="0"/>
              <a:t>7</a:t>
            </a:fld>
            <a:endParaRPr lang="en-GB"/>
          </a:p>
        </p:txBody>
      </p:sp>
    </p:spTree>
    <p:extLst>
      <p:ext uri="{BB962C8B-B14F-4D97-AF65-F5344CB8AC3E}">
        <p14:creationId xmlns:p14="http://schemas.microsoft.com/office/powerpoint/2010/main" val="2518748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J’ai essayer de </a:t>
            </a:r>
            <a:r>
              <a:rPr lang="fr-CA" dirty="0" err="1"/>
              <a:t>resudre</a:t>
            </a:r>
            <a:r>
              <a:rPr lang="fr-CA" dirty="0"/>
              <a:t> deux cas, le 1 ou la route ou le chemine est tout </a:t>
            </a:r>
            <a:r>
              <a:rPr lang="fr-CA" dirty="0" err="1"/>
              <a:t>deroit</a:t>
            </a:r>
            <a:r>
              <a:rPr lang="fr-CA" dirty="0"/>
              <a:t> le 2 ou </a:t>
            </a:r>
            <a:r>
              <a:rPr lang="fr-CA" dirty="0" err="1"/>
              <a:t>ilya</a:t>
            </a:r>
            <a:r>
              <a:rPr lang="fr-CA" dirty="0"/>
              <a:t> des virages</a:t>
            </a:r>
            <a:endParaRPr lang="en-GB" dirty="0"/>
          </a:p>
        </p:txBody>
      </p:sp>
      <p:sp>
        <p:nvSpPr>
          <p:cNvPr id="4" name="Slide Number Placeholder 3"/>
          <p:cNvSpPr>
            <a:spLocks noGrp="1"/>
          </p:cNvSpPr>
          <p:nvPr>
            <p:ph type="sldNum" sz="quarter" idx="5"/>
          </p:nvPr>
        </p:nvSpPr>
        <p:spPr/>
        <p:txBody>
          <a:bodyPr/>
          <a:lstStyle/>
          <a:p>
            <a:fld id="{A66C8791-3EC4-4069-B8FB-5A8489D728C4}" type="slidenum">
              <a:rPr lang="en-GB" smtClean="0"/>
              <a:t>8</a:t>
            </a:fld>
            <a:endParaRPr lang="en-GB"/>
          </a:p>
        </p:txBody>
      </p:sp>
    </p:spTree>
    <p:extLst>
      <p:ext uri="{BB962C8B-B14F-4D97-AF65-F5344CB8AC3E}">
        <p14:creationId xmlns:p14="http://schemas.microsoft.com/office/powerpoint/2010/main" val="3902338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J’ai essayer de </a:t>
            </a:r>
            <a:r>
              <a:rPr lang="fr-CA" dirty="0" err="1"/>
              <a:t>resudre</a:t>
            </a:r>
            <a:r>
              <a:rPr lang="fr-CA" dirty="0"/>
              <a:t> deux cas, le 1 ou la route ou le chemine est tout </a:t>
            </a:r>
            <a:r>
              <a:rPr lang="fr-CA" dirty="0" err="1"/>
              <a:t>deroit</a:t>
            </a:r>
            <a:r>
              <a:rPr lang="fr-CA" dirty="0"/>
              <a:t> le 2 ou </a:t>
            </a:r>
            <a:r>
              <a:rPr lang="fr-CA" dirty="0" err="1"/>
              <a:t>ilya</a:t>
            </a:r>
            <a:r>
              <a:rPr lang="fr-CA" dirty="0"/>
              <a:t> des virages</a:t>
            </a:r>
            <a:endParaRPr lang="en-GB" dirty="0"/>
          </a:p>
        </p:txBody>
      </p:sp>
      <p:sp>
        <p:nvSpPr>
          <p:cNvPr id="4" name="Slide Number Placeholder 3"/>
          <p:cNvSpPr>
            <a:spLocks noGrp="1"/>
          </p:cNvSpPr>
          <p:nvPr>
            <p:ph type="sldNum" sz="quarter" idx="5"/>
          </p:nvPr>
        </p:nvSpPr>
        <p:spPr/>
        <p:txBody>
          <a:bodyPr/>
          <a:lstStyle/>
          <a:p>
            <a:fld id="{A66C8791-3EC4-4069-B8FB-5A8489D728C4}" type="slidenum">
              <a:rPr lang="en-GB" smtClean="0"/>
              <a:t>9</a:t>
            </a:fld>
            <a:endParaRPr lang="en-GB"/>
          </a:p>
        </p:txBody>
      </p:sp>
    </p:spTree>
    <p:extLst>
      <p:ext uri="{BB962C8B-B14F-4D97-AF65-F5344CB8AC3E}">
        <p14:creationId xmlns:p14="http://schemas.microsoft.com/office/powerpoint/2010/main" val="2531084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dirty="0"/>
          </a:p>
        </p:txBody>
      </p:sp>
      <p:sp>
        <p:nvSpPr>
          <p:cNvPr id="4" name="Slide Number Placeholder 3"/>
          <p:cNvSpPr>
            <a:spLocks noGrp="1"/>
          </p:cNvSpPr>
          <p:nvPr>
            <p:ph type="sldNum" sz="quarter" idx="5"/>
          </p:nvPr>
        </p:nvSpPr>
        <p:spPr/>
        <p:txBody>
          <a:bodyPr/>
          <a:lstStyle/>
          <a:p>
            <a:fld id="{A66C8791-3EC4-4069-B8FB-5A8489D728C4}" type="slidenum">
              <a:rPr lang="en-GB" smtClean="0"/>
              <a:t>18</a:t>
            </a:fld>
            <a:endParaRPr lang="en-GB"/>
          </a:p>
        </p:txBody>
      </p:sp>
    </p:spTree>
    <p:extLst>
      <p:ext uri="{BB962C8B-B14F-4D97-AF65-F5344CB8AC3E}">
        <p14:creationId xmlns:p14="http://schemas.microsoft.com/office/powerpoint/2010/main" val="3188149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CD364-0132-4D0F-9BF9-014026727B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0E8251B-4C46-42A1-82B9-BDB10A96EE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9C8303D-9EB7-422F-A9E8-1C8E6FEFD32D}"/>
              </a:ext>
            </a:extLst>
          </p:cNvPr>
          <p:cNvSpPr>
            <a:spLocks noGrp="1"/>
          </p:cNvSpPr>
          <p:nvPr>
            <p:ph type="dt" sz="half" idx="10"/>
          </p:nvPr>
        </p:nvSpPr>
        <p:spPr/>
        <p:txBody>
          <a:bodyPr/>
          <a:lstStyle/>
          <a:p>
            <a:fld id="{4F9A071C-63B3-4908-A9B9-191CC7A52741}" type="datetimeFigureOut">
              <a:rPr lang="en-GB" smtClean="0"/>
              <a:t>06/07/2019</a:t>
            </a:fld>
            <a:endParaRPr lang="en-GB"/>
          </a:p>
        </p:txBody>
      </p:sp>
      <p:sp>
        <p:nvSpPr>
          <p:cNvPr id="5" name="Footer Placeholder 4">
            <a:extLst>
              <a:ext uri="{FF2B5EF4-FFF2-40B4-BE49-F238E27FC236}">
                <a16:creationId xmlns:a16="http://schemas.microsoft.com/office/drawing/2014/main" id="{A9ED023E-28E7-40FA-B649-26FFC3D7DE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E93AE5D-845B-4556-BFCA-4AF26C3DF09F}"/>
              </a:ext>
            </a:extLst>
          </p:cNvPr>
          <p:cNvSpPr>
            <a:spLocks noGrp="1"/>
          </p:cNvSpPr>
          <p:nvPr>
            <p:ph type="sldNum" sz="quarter" idx="12"/>
          </p:nvPr>
        </p:nvSpPr>
        <p:spPr/>
        <p:txBody>
          <a:bodyPr/>
          <a:lstStyle/>
          <a:p>
            <a:fld id="{DDB1C036-9958-4062-802F-E18158850E33}" type="slidenum">
              <a:rPr lang="en-GB" smtClean="0"/>
              <a:t>‹#›</a:t>
            </a:fld>
            <a:endParaRPr lang="en-GB"/>
          </a:p>
        </p:txBody>
      </p:sp>
    </p:spTree>
    <p:extLst>
      <p:ext uri="{BB962C8B-B14F-4D97-AF65-F5344CB8AC3E}">
        <p14:creationId xmlns:p14="http://schemas.microsoft.com/office/powerpoint/2010/main" val="3408753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B5203-4764-4044-8167-FB6C20E8B24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9771976-24BA-4F44-894A-D2A7CBE14E2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1E6420-336E-429D-B4DC-C601E7638363}"/>
              </a:ext>
            </a:extLst>
          </p:cNvPr>
          <p:cNvSpPr>
            <a:spLocks noGrp="1"/>
          </p:cNvSpPr>
          <p:nvPr>
            <p:ph type="dt" sz="half" idx="10"/>
          </p:nvPr>
        </p:nvSpPr>
        <p:spPr/>
        <p:txBody>
          <a:bodyPr/>
          <a:lstStyle/>
          <a:p>
            <a:fld id="{4F9A071C-63B3-4908-A9B9-191CC7A52741}" type="datetimeFigureOut">
              <a:rPr lang="en-GB" smtClean="0"/>
              <a:t>06/07/2019</a:t>
            </a:fld>
            <a:endParaRPr lang="en-GB"/>
          </a:p>
        </p:txBody>
      </p:sp>
      <p:sp>
        <p:nvSpPr>
          <p:cNvPr id="5" name="Footer Placeholder 4">
            <a:extLst>
              <a:ext uri="{FF2B5EF4-FFF2-40B4-BE49-F238E27FC236}">
                <a16:creationId xmlns:a16="http://schemas.microsoft.com/office/drawing/2014/main" id="{B2227760-FBE7-4512-A426-A5098BDCA85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990A4FF-36C8-447A-8D22-FB3256548728}"/>
              </a:ext>
            </a:extLst>
          </p:cNvPr>
          <p:cNvSpPr>
            <a:spLocks noGrp="1"/>
          </p:cNvSpPr>
          <p:nvPr>
            <p:ph type="sldNum" sz="quarter" idx="12"/>
          </p:nvPr>
        </p:nvSpPr>
        <p:spPr/>
        <p:txBody>
          <a:bodyPr/>
          <a:lstStyle/>
          <a:p>
            <a:fld id="{DDB1C036-9958-4062-802F-E18158850E33}" type="slidenum">
              <a:rPr lang="en-GB" smtClean="0"/>
              <a:t>‹#›</a:t>
            </a:fld>
            <a:endParaRPr lang="en-GB"/>
          </a:p>
        </p:txBody>
      </p:sp>
    </p:spTree>
    <p:extLst>
      <p:ext uri="{BB962C8B-B14F-4D97-AF65-F5344CB8AC3E}">
        <p14:creationId xmlns:p14="http://schemas.microsoft.com/office/powerpoint/2010/main" val="3547664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398D93-C039-411D-A5CD-904A905316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2BC5C59-BC46-4A47-A72F-71F767056DF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8D0598A-3A25-4E04-86DE-93FC4EBAFD8A}"/>
              </a:ext>
            </a:extLst>
          </p:cNvPr>
          <p:cNvSpPr>
            <a:spLocks noGrp="1"/>
          </p:cNvSpPr>
          <p:nvPr>
            <p:ph type="dt" sz="half" idx="10"/>
          </p:nvPr>
        </p:nvSpPr>
        <p:spPr/>
        <p:txBody>
          <a:bodyPr/>
          <a:lstStyle/>
          <a:p>
            <a:fld id="{4F9A071C-63B3-4908-A9B9-191CC7A52741}" type="datetimeFigureOut">
              <a:rPr lang="en-GB" smtClean="0"/>
              <a:t>06/07/2019</a:t>
            </a:fld>
            <a:endParaRPr lang="en-GB"/>
          </a:p>
        </p:txBody>
      </p:sp>
      <p:sp>
        <p:nvSpPr>
          <p:cNvPr id="5" name="Footer Placeholder 4">
            <a:extLst>
              <a:ext uri="{FF2B5EF4-FFF2-40B4-BE49-F238E27FC236}">
                <a16:creationId xmlns:a16="http://schemas.microsoft.com/office/drawing/2014/main" id="{F8A6DF3B-9462-4E7F-B502-DC029039539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14F6962-F486-461C-A4B0-CC345D3F8ACE}"/>
              </a:ext>
            </a:extLst>
          </p:cNvPr>
          <p:cNvSpPr>
            <a:spLocks noGrp="1"/>
          </p:cNvSpPr>
          <p:nvPr>
            <p:ph type="sldNum" sz="quarter" idx="12"/>
          </p:nvPr>
        </p:nvSpPr>
        <p:spPr/>
        <p:txBody>
          <a:bodyPr/>
          <a:lstStyle/>
          <a:p>
            <a:fld id="{DDB1C036-9958-4062-802F-E18158850E33}" type="slidenum">
              <a:rPr lang="en-GB" smtClean="0"/>
              <a:t>‹#›</a:t>
            </a:fld>
            <a:endParaRPr lang="en-GB"/>
          </a:p>
        </p:txBody>
      </p:sp>
    </p:spTree>
    <p:extLst>
      <p:ext uri="{BB962C8B-B14F-4D97-AF65-F5344CB8AC3E}">
        <p14:creationId xmlns:p14="http://schemas.microsoft.com/office/powerpoint/2010/main" val="922162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8"/>
        <p:cNvGrpSpPr/>
        <p:nvPr/>
      </p:nvGrpSpPr>
      <p:grpSpPr>
        <a:xfrm>
          <a:off x="0" y="0"/>
          <a:ext cx="0" cy="0"/>
          <a:chOff x="0" y="0"/>
          <a:chExt cx="0" cy="0"/>
        </a:xfrm>
      </p:grpSpPr>
      <p:sp>
        <p:nvSpPr>
          <p:cNvPr id="99" name="Google Shape;99;p2"/>
          <p:cNvSpPr txBox="1">
            <a:spLocks noGrp="1"/>
          </p:cNvSpPr>
          <p:nvPr>
            <p:ph type="ctrTitle"/>
          </p:nvPr>
        </p:nvSpPr>
        <p:spPr>
          <a:xfrm>
            <a:off x="2184400" y="2655767"/>
            <a:ext cx="7823200" cy="1546400"/>
          </a:xfrm>
          <a:prstGeom prst="rect">
            <a:avLst/>
          </a:prstGeom>
        </p:spPr>
        <p:txBody>
          <a:bodyPr spcFirstLastPara="1" wrap="square" lIns="91425" tIns="91425" rIns="91425" bIns="91425" anchor="ctr" anchorCtr="0"/>
          <a:lstStyle>
            <a:lvl1pPr lvl="0" algn="ctr">
              <a:spcBef>
                <a:spcPts val="0"/>
              </a:spcBef>
              <a:spcAft>
                <a:spcPts val="0"/>
              </a:spcAft>
              <a:buSzPts val="4800"/>
              <a:buNone/>
              <a:defRPr sz="6400"/>
            </a:lvl1pPr>
            <a:lvl2pPr lvl="1" algn="ctr">
              <a:spcBef>
                <a:spcPts val="0"/>
              </a:spcBef>
              <a:spcAft>
                <a:spcPts val="0"/>
              </a:spcAft>
              <a:buSzPts val="4800"/>
              <a:buNone/>
              <a:defRPr sz="6400"/>
            </a:lvl2pPr>
            <a:lvl3pPr lvl="2" algn="ctr">
              <a:spcBef>
                <a:spcPts val="0"/>
              </a:spcBef>
              <a:spcAft>
                <a:spcPts val="0"/>
              </a:spcAft>
              <a:buSzPts val="4800"/>
              <a:buNone/>
              <a:defRPr sz="6400"/>
            </a:lvl3pPr>
            <a:lvl4pPr lvl="3" algn="ctr">
              <a:spcBef>
                <a:spcPts val="0"/>
              </a:spcBef>
              <a:spcAft>
                <a:spcPts val="0"/>
              </a:spcAft>
              <a:buSzPts val="4800"/>
              <a:buNone/>
              <a:defRPr sz="6400"/>
            </a:lvl4pPr>
            <a:lvl5pPr lvl="4" algn="ctr">
              <a:spcBef>
                <a:spcPts val="0"/>
              </a:spcBef>
              <a:spcAft>
                <a:spcPts val="0"/>
              </a:spcAft>
              <a:buSzPts val="4800"/>
              <a:buNone/>
              <a:defRPr sz="6400"/>
            </a:lvl5pPr>
            <a:lvl6pPr lvl="5" algn="ctr">
              <a:spcBef>
                <a:spcPts val="0"/>
              </a:spcBef>
              <a:spcAft>
                <a:spcPts val="0"/>
              </a:spcAft>
              <a:buSzPts val="4800"/>
              <a:buNone/>
              <a:defRPr sz="6400"/>
            </a:lvl6pPr>
            <a:lvl7pPr lvl="6" algn="ctr">
              <a:spcBef>
                <a:spcPts val="0"/>
              </a:spcBef>
              <a:spcAft>
                <a:spcPts val="0"/>
              </a:spcAft>
              <a:buSzPts val="4800"/>
              <a:buNone/>
              <a:defRPr sz="6400"/>
            </a:lvl7pPr>
            <a:lvl8pPr lvl="7" algn="ctr">
              <a:spcBef>
                <a:spcPts val="0"/>
              </a:spcBef>
              <a:spcAft>
                <a:spcPts val="0"/>
              </a:spcAft>
              <a:buSzPts val="4800"/>
              <a:buNone/>
              <a:defRPr sz="6400"/>
            </a:lvl8pPr>
            <a:lvl9pPr lvl="8" algn="ctr">
              <a:spcBef>
                <a:spcPts val="0"/>
              </a:spcBef>
              <a:spcAft>
                <a:spcPts val="0"/>
              </a:spcAft>
              <a:buSzPts val="4800"/>
              <a:buNone/>
              <a:defRPr sz="6400"/>
            </a:lvl9pPr>
          </a:lstStyle>
          <a:p>
            <a:endParaRPr/>
          </a:p>
        </p:txBody>
      </p:sp>
    </p:spTree>
    <p:extLst>
      <p:ext uri="{BB962C8B-B14F-4D97-AF65-F5344CB8AC3E}">
        <p14:creationId xmlns:p14="http://schemas.microsoft.com/office/powerpoint/2010/main" val="2740199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13CD2-68C7-42F7-8B93-42706E0663D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D405B41-A127-44D4-8D45-C26415C9070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88F329E-AB79-4914-BD44-D7BA51D4236A}"/>
              </a:ext>
            </a:extLst>
          </p:cNvPr>
          <p:cNvSpPr>
            <a:spLocks noGrp="1"/>
          </p:cNvSpPr>
          <p:nvPr>
            <p:ph type="dt" sz="half" idx="10"/>
          </p:nvPr>
        </p:nvSpPr>
        <p:spPr/>
        <p:txBody>
          <a:bodyPr/>
          <a:lstStyle/>
          <a:p>
            <a:fld id="{4F9A071C-63B3-4908-A9B9-191CC7A52741}" type="datetimeFigureOut">
              <a:rPr lang="en-GB" smtClean="0"/>
              <a:t>06/07/2019</a:t>
            </a:fld>
            <a:endParaRPr lang="en-GB"/>
          </a:p>
        </p:txBody>
      </p:sp>
      <p:sp>
        <p:nvSpPr>
          <p:cNvPr id="5" name="Footer Placeholder 4">
            <a:extLst>
              <a:ext uri="{FF2B5EF4-FFF2-40B4-BE49-F238E27FC236}">
                <a16:creationId xmlns:a16="http://schemas.microsoft.com/office/drawing/2014/main" id="{B6FB9FBA-AED3-45C6-B79C-B9E07AAECB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A87E968-5693-4BD2-A539-8ECCA51554CE}"/>
              </a:ext>
            </a:extLst>
          </p:cNvPr>
          <p:cNvSpPr>
            <a:spLocks noGrp="1"/>
          </p:cNvSpPr>
          <p:nvPr>
            <p:ph type="sldNum" sz="quarter" idx="12"/>
          </p:nvPr>
        </p:nvSpPr>
        <p:spPr/>
        <p:txBody>
          <a:bodyPr/>
          <a:lstStyle/>
          <a:p>
            <a:fld id="{DDB1C036-9958-4062-802F-E18158850E33}" type="slidenum">
              <a:rPr lang="en-GB" smtClean="0"/>
              <a:t>‹#›</a:t>
            </a:fld>
            <a:endParaRPr lang="en-GB"/>
          </a:p>
        </p:txBody>
      </p:sp>
    </p:spTree>
    <p:extLst>
      <p:ext uri="{BB962C8B-B14F-4D97-AF65-F5344CB8AC3E}">
        <p14:creationId xmlns:p14="http://schemas.microsoft.com/office/powerpoint/2010/main" val="998866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92F10-6430-40BB-841A-08668DEB99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D115057-EFC3-4CCE-B258-241185536D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8427924-280A-4028-9441-E396AFEDC2DD}"/>
              </a:ext>
            </a:extLst>
          </p:cNvPr>
          <p:cNvSpPr>
            <a:spLocks noGrp="1"/>
          </p:cNvSpPr>
          <p:nvPr>
            <p:ph type="dt" sz="half" idx="10"/>
          </p:nvPr>
        </p:nvSpPr>
        <p:spPr/>
        <p:txBody>
          <a:bodyPr/>
          <a:lstStyle/>
          <a:p>
            <a:fld id="{4F9A071C-63B3-4908-A9B9-191CC7A52741}" type="datetimeFigureOut">
              <a:rPr lang="en-GB" smtClean="0"/>
              <a:t>06/07/2019</a:t>
            </a:fld>
            <a:endParaRPr lang="en-GB"/>
          </a:p>
        </p:txBody>
      </p:sp>
      <p:sp>
        <p:nvSpPr>
          <p:cNvPr id="5" name="Footer Placeholder 4">
            <a:extLst>
              <a:ext uri="{FF2B5EF4-FFF2-40B4-BE49-F238E27FC236}">
                <a16:creationId xmlns:a16="http://schemas.microsoft.com/office/drawing/2014/main" id="{0D5083DF-CCCA-4AB0-94CA-E2A9A97E1A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164BE72-1A12-40BF-A806-791314FBCF22}"/>
              </a:ext>
            </a:extLst>
          </p:cNvPr>
          <p:cNvSpPr>
            <a:spLocks noGrp="1"/>
          </p:cNvSpPr>
          <p:nvPr>
            <p:ph type="sldNum" sz="quarter" idx="12"/>
          </p:nvPr>
        </p:nvSpPr>
        <p:spPr/>
        <p:txBody>
          <a:bodyPr/>
          <a:lstStyle/>
          <a:p>
            <a:fld id="{DDB1C036-9958-4062-802F-E18158850E33}" type="slidenum">
              <a:rPr lang="en-GB" smtClean="0"/>
              <a:t>‹#›</a:t>
            </a:fld>
            <a:endParaRPr lang="en-GB"/>
          </a:p>
        </p:txBody>
      </p:sp>
    </p:spTree>
    <p:extLst>
      <p:ext uri="{BB962C8B-B14F-4D97-AF65-F5344CB8AC3E}">
        <p14:creationId xmlns:p14="http://schemas.microsoft.com/office/powerpoint/2010/main" val="1758784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765D6-D643-40CA-A58A-602369B965A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57E0A7C-AB78-401D-8041-F83453F68B7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D487876-BF6C-4035-80BD-F3C448D388E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AFE9B91-20C5-4440-8842-E62E08533D1D}"/>
              </a:ext>
            </a:extLst>
          </p:cNvPr>
          <p:cNvSpPr>
            <a:spLocks noGrp="1"/>
          </p:cNvSpPr>
          <p:nvPr>
            <p:ph type="dt" sz="half" idx="10"/>
          </p:nvPr>
        </p:nvSpPr>
        <p:spPr/>
        <p:txBody>
          <a:bodyPr/>
          <a:lstStyle/>
          <a:p>
            <a:fld id="{4F9A071C-63B3-4908-A9B9-191CC7A52741}" type="datetimeFigureOut">
              <a:rPr lang="en-GB" smtClean="0"/>
              <a:t>06/07/2019</a:t>
            </a:fld>
            <a:endParaRPr lang="en-GB"/>
          </a:p>
        </p:txBody>
      </p:sp>
      <p:sp>
        <p:nvSpPr>
          <p:cNvPr id="6" name="Footer Placeholder 5">
            <a:extLst>
              <a:ext uri="{FF2B5EF4-FFF2-40B4-BE49-F238E27FC236}">
                <a16:creationId xmlns:a16="http://schemas.microsoft.com/office/drawing/2014/main" id="{F81EF6E5-00E4-46D6-A449-E5E52750CB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0F3F661-0109-4556-AB70-91E657BFBE50}"/>
              </a:ext>
            </a:extLst>
          </p:cNvPr>
          <p:cNvSpPr>
            <a:spLocks noGrp="1"/>
          </p:cNvSpPr>
          <p:nvPr>
            <p:ph type="sldNum" sz="quarter" idx="12"/>
          </p:nvPr>
        </p:nvSpPr>
        <p:spPr/>
        <p:txBody>
          <a:bodyPr/>
          <a:lstStyle/>
          <a:p>
            <a:fld id="{DDB1C036-9958-4062-802F-E18158850E33}" type="slidenum">
              <a:rPr lang="en-GB" smtClean="0"/>
              <a:t>‹#›</a:t>
            </a:fld>
            <a:endParaRPr lang="en-GB"/>
          </a:p>
        </p:txBody>
      </p:sp>
    </p:spTree>
    <p:extLst>
      <p:ext uri="{BB962C8B-B14F-4D97-AF65-F5344CB8AC3E}">
        <p14:creationId xmlns:p14="http://schemas.microsoft.com/office/powerpoint/2010/main" val="679810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07C71-995E-4A22-88C0-0F7EE6B1C4E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664148E-139D-4DF6-B476-64A3854BCA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F100718-751F-4DA1-A501-11DCD3D182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4B474AC-D9AF-4ED1-814C-17F897EE60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A4B59AB-2033-4FFF-BDF7-E8D359B00BC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ED866AC-130F-4C9E-BAA6-EAFC934A8CA2}"/>
              </a:ext>
            </a:extLst>
          </p:cNvPr>
          <p:cNvSpPr>
            <a:spLocks noGrp="1"/>
          </p:cNvSpPr>
          <p:nvPr>
            <p:ph type="dt" sz="half" idx="10"/>
          </p:nvPr>
        </p:nvSpPr>
        <p:spPr/>
        <p:txBody>
          <a:bodyPr/>
          <a:lstStyle/>
          <a:p>
            <a:fld id="{4F9A071C-63B3-4908-A9B9-191CC7A52741}" type="datetimeFigureOut">
              <a:rPr lang="en-GB" smtClean="0"/>
              <a:t>06/07/2019</a:t>
            </a:fld>
            <a:endParaRPr lang="en-GB"/>
          </a:p>
        </p:txBody>
      </p:sp>
      <p:sp>
        <p:nvSpPr>
          <p:cNvPr id="8" name="Footer Placeholder 7">
            <a:extLst>
              <a:ext uri="{FF2B5EF4-FFF2-40B4-BE49-F238E27FC236}">
                <a16:creationId xmlns:a16="http://schemas.microsoft.com/office/drawing/2014/main" id="{C1A8A5BC-4243-4343-90D9-AACB40A2C6A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A0B4E1D-A19B-4B79-AB18-D542B6AFB0CE}"/>
              </a:ext>
            </a:extLst>
          </p:cNvPr>
          <p:cNvSpPr>
            <a:spLocks noGrp="1"/>
          </p:cNvSpPr>
          <p:nvPr>
            <p:ph type="sldNum" sz="quarter" idx="12"/>
          </p:nvPr>
        </p:nvSpPr>
        <p:spPr/>
        <p:txBody>
          <a:bodyPr/>
          <a:lstStyle/>
          <a:p>
            <a:fld id="{DDB1C036-9958-4062-802F-E18158850E33}" type="slidenum">
              <a:rPr lang="en-GB" smtClean="0"/>
              <a:t>‹#›</a:t>
            </a:fld>
            <a:endParaRPr lang="en-GB"/>
          </a:p>
        </p:txBody>
      </p:sp>
    </p:spTree>
    <p:extLst>
      <p:ext uri="{BB962C8B-B14F-4D97-AF65-F5344CB8AC3E}">
        <p14:creationId xmlns:p14="http://schemas.microsoft.com/office/powerpoint/2010/main" val="3934587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C2649-70E7-4500-90A9-BBEA1AC1CAA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4B06BFC-8CBC-4503-98A0-9D8C128EE297}"/>
              </a:ext>
            </a:extLst>
          </p:cNvPr>
          <p:cNvSpPr>
            <a:spLocks noGrp="1"/>
          </p:cNvSpPr>
          <p:nvPr>
            <p:ph type="dt" sz="half" idx="10"/>
          </p:nvPr>
        </p:nvSpPr>
        <p:spPr/>
        <p:txBody>
          <a:bodyPr/>
          <a:lstStyle/>
          <a:p>
            <a:fld id="{4F9A071C-63B3-4908-A9B9-191CC7A52741}" type="datetimeFigureOut">
              <a:rPr lang="en-GB" smtClean="0"/>
              <a:t>06/07/2019</a:t>
            </a:fld>
            <a:endParaRPr lang="en-GB"/>
          </a:p>
        </p:txBody>
      </p:sp>
      <p:sp>
        <p:nvSpPr>
          <p:cNvPr id="4" name="Footer Placeholder 3">
            <a:extLst>
              <a:ext uri="{FF2B5EF4-FFF2-40B4-BE49-F238E27FC236}">
                <a16:creationId xmlns:a16="http://schemas.microsoft.com/office/drawing/2014/main" id="{1C70F064-09EE-41A0-8752-65D86FA571F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41477B2-BD35-4FA5-9D99-49F16AADE66A}"/>
              </a:ext>
            </a:extLst>
          </p:cNvPr>
          <p:cNvSpPr>
            <a:spLocks noGrp="1"/>
          </p:cNvSpPr>
          <p:nvPr>
            <p:ph type="sldNum" sz="quarter" idx="12"/>
          </p:nvPr>
        </p:nvSpPr>
        <p:spPr/>
        <p:txBody>
          <a:bodyPr/>
          <a:lstStyle/>
          <a:p>
            <a:fld id="{DDB1C036-9958-4062-802F-E18158850E33}" type="slidenum">
              <a:rPr lang="en-GB" smtClean="0"/>
              <a:t>‹#›</a:t>
            </a:fld>
            <a:endParaRPr lang="en-GB"/>
          </a:p>
        </p:txBody>
      </p:sp>
    </p:spTree>
    <p:extLst>
      <p:ext uri="{BB962C8B-B14F-4D97-AF65-F5344CB8AC3E}">
        <p14:creationId xmlns:p14="http://schemas.microsoft.com/office/powerpoint/2010/main" val="2930821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5446D7-2801-4CA8-9089-894E3A79A820}"/>
              </a:ext>
            </a:extLst>
          </p:cNvPr>
          <p:cNvSpPr>
            <a:spLocks noGrp="1"/>
          </p:cNvSpPr>
          <p:nvPr>
            <p:ph type="dt" sz="half" idx="10"/>
          </p:nvPr>
        </p:nvSpPr>
        <p:spPr/>
        <p:txBody>
          <a:bodyPr/>
          <a:lstStyle/>
          <a:p>
            <a:fld id="{4F9A071C-63B3-4908-A9B9-191CC7A52741}" type="datetimeFigureOut">
              <a:rPr lang="en-GB" smtClean="0"/>
              <a:t>06/07/2019</a:t>
            </a:fld>
            <a:endParaRPr lang="en-GB"/>
          </a:p>
        </p:txBody>
      </p:sp>
      <p:sp>
        <p:nvSpPr>
          <p:cNvPr id="3" name="Footer Placeholder 2">
            <a:extLst>
              <a:ext uri="{FF2B5EF4-FFF2-40B4-BE49-F238E27FC236}">
                <a16:creationId xmlns:a16="http://schemas.microsoft.com/office/drawing/2014/main" id="{3CBCC7D2-234E-4A50-98D9-4F2C80F795A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3580DDA-C76D-4639-AFD4-09E871CA646C}"/>
              </a:ext>
            </a:extLst>
          </p:cNvPr>
          <p:cNvSpPr>
            <a:spLocks noGrp="1"/>
          </p:cNvSpPr>
          <p:nvPr>
            <p:ph type="sldNum" sz="quarter" idx="12"/>
          </p:nvPr>
        </p:nvSpPr>
        <p:spPr/>
        <p:txBody>
          <a:bodyPr/>
          <a:lstStyle/>
          <a:p>
            <a:fld id="{DDB1C036-9958-4062-802F-E18158850E33}" type="slidenum">
              <a:rPr lang="en-GB" smtClean="0"/>
              <a:t>‹#›</a:t>
            </a:fld>
            <a:endParaRPr lang="en-GB"/>
          </a:p>
        </p:txBody>
      </p:sp>
    </p:spTree>
    <p:extLst>
      <p:ext uri="{BB962C8B-B14F-4D97-AF65-F5344CB8AC3E}">
        <p14:creationId xmlns:p14="http://schemas.microsoft.com/office/powerpoint/2010/main" val="3782185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0E637-E658-4B64-93D5-D3C156F867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6E7D27B-300D-4EFA-9C70-C2115E7E65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52CBBA0-3C55-436E-BD6E-CF4E1493DC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2E54725-02AC-4317-8996-6BB8648C847B}"/>
              </a:ext>
            </a:extLst>
          </p:cNvPr>
          <p:cNvSpPr>
            <a:spLocks noGrp="1"/>
          </p:cNvSpPr>
          <p:nvPr>
            <p:ph type="dt" sz="half" idx="10"/>
          </p:nvPr>
        </p:nvSpPr>
        <p:spPr/>
        <p:txBody>
          <a:bodyPr/>
          <a:lstStyle/>
          <a:p>
            <a:fld id="{4F9A071C-63B3-4908-A9B9-191CC7A52741}" type="datetimeFigureOut">
              <a:rPr lang="en-GB" smtClean="0"/>
              <a:t>06/07/2019</a:t>
            </a:fld>
            <a:endParaRPr lang="en-GB"/>
          </a:p>
        </p:txBody>
      </p:sp>
      <p:sp>
        <p:nvSpPr>
          <p:cNvPr id="6" name="Footer Placeholder 5">
            <a:extLst>
              <a:ext uri="{FF2B5EF4-FFF2-40B4-BE49-F238E27FC236}">
                <a16:creationId xmlns:a16="http://schemas.microsoft.com/office/drawing/2014/main" id="{A4627D89-B4B4-4CC7-93AB-70F61055351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676C9B6-5970-4CA4-9C87-DEF7E9992BF9}"/>
              </a:ext>
            </a:extLst>
          </p:cNvPr>
          <p:cNvSpPr>
            <a:spLocks noGrp="1"/>
          </p:cNvSpPr>
          <p:nvPr>
            <p:ph type="sldNum" sz="quarter" idx="12"/>
          </p:nvPr>
        </p:nvSpPr>
        <p:spPr/>
        <p:txBody>
          <a:bodyPr/>
          <a:lstStyle/>
          <a:p>
            <a:fld id="{DDB1C036-9958-4062-802F-E18158850E33}" type="slidenum">
              <a:rPr lang="en-GB" smtClean="0"/>
              <a:t>‹#›</a:t>
            </a:fld>
            <a:endParaRPr lang="en-GB"/>
          </a:p>
        </p:txBody>
      </p:sp>
    </p:spTree>
    <p:extLst>
      <p:ext uri="{BB962C8B-B14F-4D97-AF65-F5344CB8AC3E}">
        <p14:creationId xmlns:p14="http://schemas.microsoft.com/office/powerpoint/2010/main" val="1621090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60697-0FE6-4719-9CCB-425A231CB5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EF176A0-4602-4647-B68B-C5AB331D4A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74CA3C8-997F-49F4-B109-32966611EA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8FC923-8A6D-4B7E-9F90-C6A730720FA1}"/>
              </a:ext>
            </a:extLst>
          </p:cNvPr>
          <p:cNvSpPr>
            <a:spLocks noGrp="1"/>
          </p:cNvSpPr>
          <p:nvPr>
            <p:ph type="dt" sz="half" idx="10"/>
          </p:nvPr>
        </p:nvSpPr>
        <p:spPr/>
        <p:txBody>
          <a:bodyPr/>
          <a:lstStyle/>
          <a:p>
            <a:fld id="{4F9A071C-63B3-4908-A9B9-191CC7A52741}" type="datetimeFigureOut">
              <a:rPr lang="en-GB" smtClean="0"/>
              <a:t>06/07/2019</a:t>
            </a:fld>
            <a:endParaRPr lang="en-GB"/>
          </a:p>
        </p:txBody>
      </p:sp>
      <p:sp>
        <p:nvSpPr>
          <p:cNvPr id="6" name="Footer Placeholder 5">
            <a:extLst>
              <a:ext uri="{FF2B5EF4-FFF2-40B4-BE49-F238E27FC236}">
                <a16:creationId xmlns:a16="http://schemas.microsoft.com/office/drawing/2014/main" id="{A2914BA3-4A38-40DB-B7F7-7083BC02E28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A98389-D149-4933-9CD0-DB172FB3E8B4}"/>
              </a:ext>
            </a:extLst>
          </p:cNvPr>
          <p:cNvSpPr>
            <a:spLocks noGrp="1"/>
          </p:cNvSpPr>
          <p:nvPr>
            <p:ph type="sldNum" sz="quarter" idx="12"/>
          </p:nvPr>
        </p:nvSpPr>
        <p:spPr/>
        <p:txBody>
          <a:bodyPr/>
          <a:lstStyle/>
          <a:p>
            <a:fld id="{DDB1C036-9958-4062-802F-E18158850E33}" type="slidenum">
              <a:rPr lang="en-GB" smtClean="0"/>
              <a:t>‹#›</a:t>
            </a:fld>
            <a:endParaRPr lang="en-GB"/>
          </a:p>
        </p:txBody>
      </p:sp>
    </p:spTree>
    <p:extLst>
      <p:ext uri="{BB962C8B-B14F-4D97-AF65-F5344CB8AC3E}">
        <p14:creationId xmlns:p14="http://schemas.microsoft.com/office/powerpoint/2010/main" val="1468405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CDA81D-CFFB-4791-A51A-730E952B79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4D50F43-3631-42C5-A531-18DC0DA5AD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7FDAF6-B60B-45EF-8043-48B89A84CD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9A071C-63B3-4908-A9B9-191CC7A52741}" type="datetimeFigureOut">
              <a:rPr lang="en-GB" smtClean="0"/>
              <a:t>06/07/2019</a:t>
            </a:fld>
            <a:endParaRPr lang="en-GB"/>
          </a:p>
        </p:txBody>
      </p:sp>
      <p:sp>
        <p:nvSpPr>
          <p:cNvPr id="5" name="Footer Placeholder 4">
            <a:extLst>
              <a:ext uri="{FF2B5EF4-FFF2-40B4-BE49-F238E27FC236}">
                <a16:creationId xmlns:a16="http://schemas.microsoft.com/office/drawing/2014/main" id="{33D78BE7-4D83-42CF-AAC7-7891C1E9B6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9A6CA32-827A-4E8D-887E-32D7E6D45A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B1C036-9958-4062-802F-E18158850E33}" type="slidenum">
              <a:rPr lang="en-GB" smtClean="0"/>
              <a:t>‹#›</a:t>
            </a:fld>
            <a:endParaRPr lang="en-GB"/>
          </a:p>
        </p:txBody>
      </p:sp>
    </p:spTree>
    <p:extLst>
      <p:ext uri="{BB962C8B-B14F-4D97-AF65-F5344CB8AC3E}">
        <p14:creationId xmlns:p14="http://schemas.microsoft.com/office/powerpoint/2010/main" val="3789560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1"/>
          <p:cNvSpPr txBox="1">
            <a:spLocks noGrp="1"/>
          </p:cNvSpPr>
          <p:nvPr>
            <p:ph type="ctrTitle"/>
          </p:nvPr>
        </p:nvSpPr>
        <p:spPr>
          <a:xfrm>
            <a:off x="2075872" y="2655800"/>
            <a:ext cx="8040255" cy="1546400"/>
          </a:xfrm>
          <a:prstGeom prst="rect">
            <a:avLst/>
          </a:prstGeom>
        </p:spPr>
        <p:txBody>
          <a:bodyPr spcFirstLastPara="1" vert="horz" wrap="square" lIns="121900" tIns="121900" rIns="121900" bIns="121900" rtlCol="0" anchor="ctr" anchorCtr="0">
            <a:noAutofit/>
          </a:bodyPr>
          <a:lstStyle/>
          <a:p>
            <a:pPr lvl="0"/>
            <a:r>
              <a:rPr lang="fr-FR" dirty="0"/>
              <a:t>Simulation d’une conduite autonome sur un circuit Formula 1</a:t>
            </a:r>
            <a:br>
              <a:rPr lang="fr-FR" dirty="0"/>
            </a:br>
            <a:br>
              <a:rPr lang="fr-FR" dirty="0"/>
            </a:br>
            <a:r>
              <a:rPr lang="fr-FR" sz="3200" dirty="0" err="1"/>
              <a:t>Lahcene</a:t>
            </a:r>
            <a:r>
              <a:rPr lang="fr-FR" sz="3200" dirty="0"/>
              <a:t> </a:t>
            </a:r>
            <a:r>
              <a:rPr lang="fr-FR" sz="3200" dirty="0" err="1"/>
              <a:t>Zinnour</a:t>
            </a:r>
            <a:br>
              <a:rPr lang="fr-FR" sz="3200" dirty="0"/>
            </a:br>
            <a:br>
              <a:rPr lang="fr-FR" sz="3200" dirty="0"/>
            </a:br>
            <a:r>
              <a:rPr lang="fr-FR" sz="3200" dirty="0"/>
              <a:t>UQTR 2019 PIF6004</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B3AE517A-78FC-4A1D-8595-20FA1D00A3AC}"/>
              </a:ext>
            </a:extLst>
          </p:cNvPr>
          <p:cNvSpPr>
            <a:spLocks noGrp="1"/>
          </p:cNvSpPr>
          <p:nvPr>
            <p:ph type="ctrTitle"/>
          </p:nvPr>
        </p:nvSpPr>
        <p:spPr>
          <a:xfrm>
            <a:off x="2061029" y="348343"/>
            <a:ext cx="6967274" cy="827816"/>
          </a:xfrm>
        </p:spPr>
        <p:txBody>
          <a:bodyPr>
            <a:normAutofit/>
          </a:bodyPr>
          <a:lstStyle/>
          <a:p>
            <a:r>
              <a:rPr lang="en-GB" sz="4000" dirty="0" err="1"/>
              <a:t>Résultats</a:t>
            </a:r>
            <a:endParaRPr lang="en-GB" sz="4000" dirty="0"/>
          </a:p>
        </p:txBody>
      </p:sp>
      <p:cxnSp>
        <p:nvCxnSpPr>
          <p:cNvPr id="20" name="Straight Connector 16">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29EC4EC2-7B6A-4C69-881F-F62D8C48EE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895" y="1657445"/>
            <a:ext cx="10673541" cy="1168882"/>
          </a:xfrm>
          <a:prstGeom prst="rect">
            <a:avLst/>
          </a:prstGeom>
        </p:spPr>
      </p:pic>
      <p:pic>
        <p:nvPicPr>
          <p:cNvPr id="7" name="Picture 6">
            <a:extLst>
              <a:ext uri="{FF2B5EF4-FFF2-40B4-BE49-F238E27FC236}">
                <a16:creationId xmlns:a16="http://schemas.microsoft.com/office/drawing/2014/main" id="{561A7F81-67DC-4061-A229-6490706D23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1475" y="3473625"/>
            <a:ext cx="9260379" cy="1168882"/>
          </a:xfrm>
          <a:prstGeom prst="rect">
            <a:avLst/>
          </a:prstGeom>
        </p:spPr>
      </p:pic>
    </p:spTree>
    <p:extLst>
      <p:ext uri="{BB962C8B-B14F-4D97-AF65-F5344CB8AC3E}">
        <p14:creationId xmlns:p14="http://schemas.microsoft.com/office/powerpoint/2010/main" val="1226971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B3AE517A-78FC-4A1D-8595-20FA1D00A3AC}"/>
              </a:ext>
            </a:extLst>
          </p:cNvPr>
          <p:cNvSpPr>
            <a:spLocks noGrp="1"/>
          </p:cNvSpPr>
          <p:nvPr>
            <p:ph type="ctrTitle"/>
          </p:nvPr>
        </p:nvSpPr>
        <p:spPr>
          <a:xfrm>
            <a:off x="2061029" y="348343"/>
            <a:ext cx="6967274" cy="827816"/>
          </a:xfrm>
        </p:spPr>
        <p:txBody>
          <a:bodyPr>
            <a:normAutofit/>
          </a:bodyPr>
          <a:lstStyle/>
          <a:p>
            <a:r>
              <a:rPr lang="en-GB" sz="4000" dirty="0" err="1"/>
              <a:t>AlexNet</a:t>
            </a:r>
            <a:endParaRPr lang="en-GB" sz="4000" dirty="0"/>
          </a:p>
        </p:txBody>
      </p:sp>
      <p:cxnSp>
        <p:nvCxnSpPr>
          <p:cNvPr id="20" name="Straight Connector 16">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96A9925-44CD-4F07-8327-19C69C8BD577}"/>
              </a:ext>
            </a:extLst>
          </p:cNvPr>
          <p:cNvSpPr txBox="1"/>
          <p:nvPr/>
        </p:nvSpPr>
        <p:spPr>
          <a:xfrm>
            <a:off x="642552" y="1359243"/>
            <a:ext cx="10923373" cy="3108543"/>
          </a:xfrm>
          <a:prstGeom prst="rect">
            <a:avLst/>
          </a:prstGeom>
          <a:noFill/>
        </p:spPr>
        <p:txBody>
          <a:bodyPr wrap="square" rtlCol="0">
            <a:spAutoFit/>
          </a:bodyPr>
          <a:lstStyle/>
          <a:p>
            <a:r>
              <a:rPr lang="fr-CA" sz="2800" dirty="0"/>
              <a:t>Architecture</a:t>
            </a:r>
            <a:r>
              <a:rPr lang="en-GB" sz="2800" dirty="0"/>
              <a:t>:</a:t>
            </a:r>
          </a:p>
          <a:p>
            <a:r>
              <a:rPr lang="fr-CA" sz="2800" dirty="0"/>
              <a:t>L</a:t>
            </a:r>
            <a:r>
              <a:rPr lang="en-GB" sz="2800" dirty="0"/>
              <a:t>a </a:t>
            </a:r>
            <a:r>
              <a:rPr lang="fr-CA" sz="2800" dirty="0"/>
              <a:t>taille</a:t>
            </a:r>
            <a:r>
              <a:rPr lang="en-GB" sz="2800" dirty="0"/>
              <a:t> </a:t>
            </a:r>
            <a:r>
              <a:rPr lang="fr-CA" sz="2800" dirty="0"/>
              <a:t>d’image</a:t>
            </a:r>
            <a:r>
              <a:rPr lang="en-GB" sz="2800" dirty="0"/>
              <a:t> </a:t>
            </a:r>
            <a:r>
              <a:rPr lang="en-GB" sz="2800" dirty="0" err="1"/>
              <a:t>est</a:t>
            </a:r>
            <a:r>
              <a:rPr lang="en-GB" sz="2800" dirty="0"/>
              <a:t> (227*277*3)</a:t>
            </a:r>
          </a:p>
          <a:p>
            <a:r>
              <a:rPr lang="en-GB" sz="2800" dirty="0"/>
              <a:t>5 couches de convolution (CONV)</a:t>
            </a:r>
          </a:p>
          <a:p>
            <a:r>
              <a:rPr lang="en-GB" sz="2800" dirty="0"/>
              <a:t>3 Fully connected (FL)</a:t>
            </a:r>
          </a:p>
          <a:p>
            <a:r>
              <a:rPr lang="fr-CA" sz="2800" dirty="0" err="1"/>
              <a:t>ReLu</a:t>
            </a:r>
            <a:r>
              <a:rPr lang="fr-CA" sz="2800" dirty="0"/>
              <a:t> appliquée après chaque couche CONV et FL</a:t>
            </a:r>
          </a:p>
          <a:p>
            <a:r>
              <a:rPr lang="fr-CA" sz="2800" dirty="0"/>
              <a:t>Le Dropout applique avant le premier el le seconde FL</a:t>
            </a:r>
          </a:p>
          <a:p>
            <a:r>
              <a:rPr lang="fr-CA" sz="2800" dirty="0"/>
              <a:t>La taille de sortie (labels) est (1*5)</a:t>
            </a:r>
            <a:endParaRPr lang="en-GB" sz="2800" dirty="0"/>
          </a:p>
        </p:txBody>
      </p:sp>
    </p:spTree>
    <p:extLst>
      <p:ext uri="{BB962C8B-B14F-4D97-AF65-F5344CB8AC3E}">
        <p14:creationId xmlns:p14="http://schemas.microsoft.com/office/powerpoint/2010/main" val="3320634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B3AE517A-78FC-4A1D-8595-20FA1D00A3AC}"/>
              </a:ext>
            </a:extLst>
          </p:cNvPr>
          <p:cNvSpPr>
            <a:spLocks noGrp="1"/>
          </p:cNvSpPr>
          <p:nvPr>
            <p:ph type="ctrTitle"/>
          </p:nvPr>
        </p:nvSpPr>
        <p:spPr>
          <a:xfrm>
            <a:off x="2061029" y="348343"/>
            <a:ext cx="6967274" cy="827816"/>
          </a:xfrm>
        </p:spPr>
        <p:txBody>
          <a:bodyPr>
            <a:normAutofit/>
          </a:bodyPr>
          <a:lstStyle/>
          <a:p>
            <a:r>
              <a:rPr lang="en-GB" sz="4000" dirty="0" err="1"/>
              <a:t>AlexNet</a:t>
            </a:r>
            <a:endParaRPr lang="en-GB" sz="4000" dirty="0"/>
          </a:p>
        </p:txBody>
      </p:sp>
      <p:cxnSp>
        <p:nvCxnSpPr>
          <p:cNvPr id="20" name="Straight Connector 16">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96A9925-44CD-4F07-8327-19C69C8BD577}"/>
              </a:ext>
            </a:extLst>
          </p:cNvPr>
          <p:cNvSpPr txBox="1"/>
          <p:nvPr/>
        </p:nvSpPr>
        <p:spPr>
          <a:xfrm>
            <a:off x="642552" y="1359243"/>
            <a:ext cx="10923373" cy="523220"/>
          </a:xfrm>
          <a:prstGeom prst="rect">
            <a:avLst/>
          </a:prstGeom>
          <a:noFill/>
        </p:spPr>
        <p:txBody>
          <a:bodyPr wrap="square" rtlCol="0">
            <a:spAutoFit/>
          </a:bodyPr>
          <a:lstStyle/>
          <a:p>
            <a:endParaRPr lang="en-GB" sz="2800" dirty="0"/>
          </a:p>
        </p:txBody>
      </p:sp>
      <p:pic>
        <p:nvPicPr>
          <p:cNvPr id="3" name="Picture 2">
            <a:extLst>
              <a:ext uri="{FF2B5EF4-FFF2-40B4-BE49-F238E27FC236}">
                <a16:creationId xmlns:a16="http://schemas.microsoft.com/office/drawing/2014/main" id="{3140833A-CACB-4F49-87EA-A974408E6E16}"/>
              </a:ext>
            </a:extLst>
          </p:cNvPr>
          <p:cNvPicPr>
            <a:picLocks noChangeAspect="1"/>
          </p:cNvPicPr>
          <p:nvPr/>
        </p:nvPicPr>
        <p:blipFill>
          <a:blip r:embed="rId2"/>
          <a:stretch>
            <a:fillRect/>
          </a:stretch>
        </p:blipFill>
        <p:spPr>
          <a:xfrm>
            <a:off x="1155469" y="1176159"/>
            <a:ext cx="9881062" cy="4650971"/>
          </a:xfrm>
          <a:prstGeom prst="rect">
            <a:avLst/>
          </a:prstGeom>
        </p:spPr>
      </p:pic>
    </p:spTree>
    <p:extLst>
      <p:ext uri="{BB962C8B-B14F-4D97-AF65-F5344CB8AC3E}">
        <p14:creationId xmlns:p14="http://schemas.microsoft.com/office/powerpoint/2010/main" val="3078928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C719F73-C3CC-4B2A-8F12-5A415BDD3AA2}"/>
              </a:ext>
            </a:extLst>
          </p:cNvPr>
          <p:cNvSpPr/>
          <p:nvPr/>
        </p:nvSpPr>
        <p:spPr>
          <a:xfrm>
            <a:off x="8980599" y="3366167"/>
            <a:ext cx="1894621" cy="94763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B3AE517A-78FC-4A1D-8595-20FA1D00A3AC}"/>
              </a:ext>
            </a:extLst>
          </p:cNvPr>
          <p:cNvSpPr>
            <a:spLocks noGrp="1"/>
          </p:cNvSpPr>
          <p:nvPr>
            <p:ph type="ctrTitle"/>
          </p:nvPr>
        </p:nvSpPr>
        <p:spPr>
          <a:xfrm>
            <a:off x="858549" y="348343"/>
            <a:ext cx="10579764" cy="827816"/>
          </a:xfrm>
        </p:spPr>
        <p:txBody>
          <a:bodyPr>
            <a:normAutofit fontScale="90000"/>
          </a:bodyPr>
          <a:lstStyle/>
          <a:p>
            <a:r>
              <a:rPr lang="en-GB" sz="4000" dirty="0" err="1"/>
              <a:t>Résultats</a:t>
            </a:r>
            <a:r>
              <a:rPr lang="en-GB" sz="4000" dirty="0"/>
              <a:t> (</a:t>
            </a:r>
            <a:r>
              <a:rPr lang="en-GB" sz="4000" dirty="0" err="1"/>
              <a:t>L'étape</a:t>
            </a:r>
            <a:r>
              <a:rPr lang="en-GB" sz="4000" dirty="0"/>
              <a:t> </a:t>
            </a:r>
            <a:r>
              <a:rPr lang="en-GB" sz="4000" dirty="0" err="1"/>
              <a:t>d'entrainement</a:t>
            </a:r>
            <a:r>
              <a:rPr lang="en-GB" sz="4000" dirty="0"/>
              <a:t> et </a:t>
            </a:r>
            <a:r>
              <a:rPr lang="en-GB" sz="4000" dirty="0" err="1"/>
              <a:t>l'étape</a:t>
            </a:r>
            <a:r>
              <a:rPr lang="en-GB" sz="4000" dirty="0"/>
              <a:t> de prediction )</a:t>
            </a:r>
          </a:p>
        </p:txBody>
      </p:sp>
      <p:cxnSp>
        <p:nvCxnSpPr>
          <p:cNvPr id="20" name="Straight Connector 16">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1858458-4ED4-45AC-8BEB-1ECE0AAD55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549" y="2610195"/>
            <a:ext cx="2513597" cy="2513597"/>
          </a:xfrm>
          <a:prstGeom prst="rect">
            <a:avLst/>
          </a:prstGeom>
        </p:spPr>
      </p:pic>
      <p:sp>
        <p:nvSpPr>
          <p:cNvPr id="6" name="TextBox 5">
            <a:extLst>
              <a:ext uri="{FF2B5EF4-FFF2-40B4-BE49-F238E27FC236}">
                <a16:creationId xmlns:a16="http://schemas.microsoft.com/office/drawing/2014/main" id="{BDFE0904-E3C5-4DB4-9C01-E49AD9C3A464}"/>
              </a:ext>
            </a:extLst>
          </p:cNvPr>
          <p:cNvSpPr txBox="1"/>
          <p:nvPr/>
        </p:nvSpPr>
        <p:spPr>
          <a:xfrm>
            <a:off x="9092845" y="3526672"/>
            <a:ext cx="1678665" cy="523220"/>
          </a:xfrm>
          <a:prstGeom prst="rect">
            <a:avLst/>
          </a:prstGeom>
          <a:noFill/>
        </p:spPr>
        <p:txBody>
          <a:bodyPr wrap="none" rtlCol="0">
            <a:spAutoFit/>
          </a:bodyPr>
          <a:lstStyle/>
          <a:p>
            <a:r>
              <a:rPr lang="fr-CA" sz="2800" dirty="0"/>
              <a:t>[1,0,0,0,0]</a:t>
            </a:r>
          </a:p>
        </p:txBody>
      </p:sp>
      <p:sp>
        <p:nvSpPr>
          <p:cNvPr id="8" name="TextBox 7">
            <a:extLst>
              <a:ext uri="{FF2B5EF4-FFF2-40B4-BE49-F238E27FC236}">
                <a16:creationId xmlns:a16="http://schemas.microsoft.com/office/drawing/2014/main" id="{23D4B2F4-221D-4A5F-9734-8F3777AF5998}"/>
              </a:ext>
            </a:extLst>
          </p:cNvPr>
          <p:cNvSpPr txBox="1"/>
          <p:nvPr/>
        </p:nvSpPr>
        <p:spPr>
          <a:xfrm>
            <a:off x="5871221" y="2033880"/>
            <a:ext cx="6314164" cy="461665"/>
          </a:xfrm>
          <a:prstGeom prst="rect">
            <a:avLst/>
          </a:prstGeom>
          <a:noFill/>
        </p:spPr>
        <p:txBody>
          <a:bodyPr wrap="none" rtlCol="0">
            <a:spAutoFit/>
          </a:bodyPr>
          <a:lstStyle/>
          <a:p>
            <a:r>
              <a:rPr lang="en-GB" sz="2400" dirty="0"/>
              <a:t>['space - 0', 'up - 1', 'down - 2', 'right - 3', 'left - 4']</a:t>
            </a:r>
            <a:endParaRPr lang="fr-CA" sz="2400" dirty="0"/>
          </a:p>
        </p:txBody>
      </p:sp>
      <p:sp>
        <p:nvSpPr>
          <p:cNvPr id="11" name="Oval 10">
            <a:extLst>
              <a:ext uri="{FF2B5EF4-FFF2-40B4-BE49-F238E27FC236}">
                <a16:creationId xmlns:a16="http://schemas.microsoft.com/office/drawing/2014/main" id="{4FB07A59-BC80-488D-B20B-E16FDF5B37B0}"/>
              </a:ext>
            </a:extLst>
          </p:cNvPr>
          <p:cNvSpPr/>
          <p:nvPr/>
        </p:nvSpPr>
        <p:spPr>
          <a:xfrm>
            <a:off x="4935173" y="3092906"/>
            <a:ext cx="2513597" cy="15481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2400" dirty="0" err="1">
                <a:solidFill>
                  <a:schemeClr val="tx1"/>
                </a:solidFill>
              </a:rPr>
              <a:t>AlexNet</a:t>
            </a:r>
            <a:endParaRPr lang="fr-CA" sz="2400" dirty="0">
              <a:solidFill>
                <a:schemeClr val="tx1"/>
              </a:solidFill>
            </a:endParaRPr>
          </a:p>
        </p:txBody>
      </p:sp>
      <p:sp>
        <p:nvSpPr>
          <p:cNvPr id="12" name="Arrow: Right 11">
            <a:extLst>
              <a:ext uri="{FF2B5EF4-FFF2-40B4-BE49-F238E27FC236}">
                <a16:creationId xmlns:a16="http://schemas.microsoft.com/office/drawing/2014/main" id="{92D3C7E7-E88A-4DD5-8CCA-8901B50B910C}"/>
              </a:ext>
            </a:extLst>
          </p:cNvPr>
          <p:cNvSpPr/>
          <p:nvPr/>
        </p:nvSpPr>
        <p:spPr>
          <a:xfrm>
            <a:off x="3383213" y="3684092"/>
            <a:ext cx="1512109" cy="36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3" name="Arrow: Right 12">
            <a:extLst>
              <a:ext uri="{FF2B5EF4-FFF2-40B4-BE49-F238E27FC236}">
                <a16:creationId xmlns:a16="http://schemas.microsoft.com/office/drawing/2014/main" id="{29BB8670-9399-47AA-AF20-15191F20E927}"/>
              </a:ext>
            </a:extLst>
          </p:cNvPr>
          <p:cNvSpPr/>
          <p:nvPr/>
        </p:nvSpPr>
        <p:spPr>
          <a:xfrm>
            <a:off x="7488621" y="3630082"/>
            <a:ext cx="1459263" cy="4198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17" name="Connector: Elbow 16">
            <a:extLst>
              <a:ext uri="{FF2B5EF4-FFF2-40B4-BE49-F238E27FC236}">
                <a16:creationId xmlns:a16="http://schemas.microsoft.com/office/drawing/2014/main" id="{0D969793-D558-41A4-AD97-E0FA038303D3}"/>
              </a:ext>
            </a:extLst>
          </p:cNvPr>
          <p:cNvCxnSpPr>
            <a:cxnSpLocks/>
            <a:stCxn id="10" idx="0"/>
          </p:cNvCxnSpPr>
          <p:nvPr/>
        </p:nvCxnSpPr>
        <p:spPr>
          <a:xfrm rot="16200000" flipV="1">
            <a:off x="9191220" y="2629477"/>
            <a:ext cx="755972" cy="7174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6B650B7-B61B-4759-8D25-B68F86201B5D}"/>
              </a:ext>
            </a:extLst>
          </p:cNvPr>
          <p:cNvSpPr txBox="1"/>
          <p:nvPr/>
        </p:nvSpPr>
        <p:spPr>
          <a:xfrm>
            <a:off x="290729" y="1290245"/>
            <a:ext cx="11610542" cy="584775"/>
          </a:xfrm>
          <a:prstGeom prst="rect">
            <a:avLst/>
          </a:prstGeom>
          <a:noFill/>
        </p:spPr>
        <p:txBody>
          <a:bodyPr wrap="square" rtlCol="0">
            <a:spAutoFit/>
          </a:bodyPr>
          <a:lstStyle/>
          <a:p>
            <a:r>
              <a:rPr lang="en-GB" sz="3200" dirty="0" err="1"/>
              <a:t>Entraîner</a:t>
            </a:r>
            <a:r>
              <a:rPr lang="en-GB" sz="3200" dirty="0"/>
              <a:t> et </a:t>
            </a:r>
            <a:r>
              <a:rPr lang="fr-CA" sz="3200" dirty="0"/>
              <a:t>prédire l’action (touche de clavier) par rapport à l’image:</a:t>
            </a:r>
          </a:p>
        </p:txBody>
      </p:sp>
    </p:spTree>
    <p:extLst>
      <p:ext uri="{BB962C8B-B14F-4D97-AF65-F5344CB8AC3E}">
        <p14:creationId xmlns:p14="http://schemas.microsoft.com/office/powerpoint/2010/main" val="2584783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B3AE517A-78FC-4A1D-8595-20FA1D00A3AC}"/>
              </a:ext>
            </a:extLst>
          </p:cNvPr>
          <p:cNvSpPr>
            <a:spLocks noGrp="1"/>
          </p:cNvSpPr>
          <p:nvPr>
            <p:ph type="ctrTitle"/>
          </p:nvPr>
        </p:nvSpPr>
        <p:spPr>
          <a:xfrm>
            <a:off x="858548" y="348343"/>
            <a:ext cx="10363633" cy="827816"/>
          </a:xfrm>
        </p:spPr>
        <p:txBody>
          <a:bodyPr>
            <a:normAutofit fontScale="90000"/>
          </a:bodyPr>
          <a:lstStyle/>
          <a:p>
            <a:r>
              <a:rPr lang="en-GB" sz="4000" dirty="0" err="1"/>
              <a:t>Résultats</a:t>
            </a:r>
            <a:r>
              <a:rPr lang="en-GB" sz="4000" dirty="0"/>
              <a:t> (</a:t>
            </a:r>
            <a:r>
              <a:rPr lang="en-GB" sz="4000" dirty="0" err="1"/>
              <a:t>L'étape</a:t>
            </a:r>
            <a:r>
              <a:rPr lang="en-GB" sz="4000" dirty="0"/>
              <a:t> </a:t>
            </a:r>
            <a:r>
              <a:rPr lang="en-GB" sz="4000" dirty="0" err="1"/>
              <a:t>d'entrainement</a:t>
            </a:r>
            <a:r>
              <a:rPr lang="en-GB" sz="4000" dirty="0"/>
              <a:t> et </a:t>
            </a:r>
            <a:r>
              <a:rPr lang="en-GB" sz="4000" dirty="0" err="1"/>
              <a:t>l'étape</a:t>
            </a:r>
            <a:r>
              <a:rPr lang="en-GB" sz="4000" dirty="0"/>
              <a:t> de prediction )</a:t>
            </a:r>
          </a:p>
        </p:txBody>
      </p:sp>
      <p:cxnSp>
        <p:nvCxnSpPr>
          <p:cNvPr id="20" name="Straight Connector 16">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4FB07A59-BC80-488D-B20B-E16FDF5B37B0}"/>
              </a:ext>
            </a:extLst>
          </p:cNvPr>
          <p:cNvSpPr/>
          <p:nvPr/>
        </p:nvSpPr>
        <p:spPr>
          <a:xfrm>
            <a:off x="3807230" y="3039176"/>
            <a:ext cx="2513597" cy="15481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2400" dirty="0">
                <a:solidFill>
                  <a:schemeClr val="tx1"/>
                </a:solidFill>
              </a:rPr>
              <a:t>K-NN</a:t>
            </a:r>
          </a:p>
        </p:txBody>
      </p:sp>
      <p:sp>
        <p:nvSpPr>
          <p:cNvPr id="12" name="Arrow: Right 11">
            <a:extLst>
              <a:ext uri="{FF2B5EF4-FFF2-40B4-BE49-F238E27FC236}">
                <a16:creationId xmlns:a16="http://schemas.microsoft.com/office/drawing/2014/main" id="{92D3C7E7-E88A-4DD5-8CCA-8901B50B910C}"/>
              </a:ext>
            </a:extLst>
          </p:cNvPr>
          <p:cNvSpPr/>
          <p:nvPr/>
        </p:nvSpPr>
        <p:spPr>
          <a:xfrm>
            <a:off x="2686204" y="3630082"/>
            <a:ext cx="1121026" cy="4198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sp>
        <p:nvSpPr>
          <p:cNvPr id="13" name="Arrow: Right 12">
            <a:extLst>
              <a:ext uri="{FF2B5EF4-FFF2-40B4-BE49-F238E27FC236}">
                <a16:creationId xmlns:a16="http://schemas.microsoft.com/office/drawing/2014/main" id="{29BB8670-9399-47AA-AF20-15191F20E927}"/>
              </a:ext>
            </a:extLst>
          </p:cNvPr>
          <p:cNvSpPr/>
          <p:nvPr/>
        </p:nvSpPr>
        <p:spPr>
          <a:xfrm>
            <a:off x="6347906" y="3603357"/>
            <a:ext cx="1093947" cy="4198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3" name="TextBox 2">
            <a:extLst>
              <a:ext uri="{FF2B5EF4-FFF2-40B4-BE49-F238E27FC236}">
                <a16:creationId xmlns:a16="http://schemas.microsoft.com/office/drawing/2014/main" id="{66B650B7-B61B-4759-8D25-B68F86201B5D}"/>
              </a:ext>
            </a:extLst>
          </p:cNvPr>
          <p:cNvSpPr txBox="1"/>
          <p:nvPr/>
        </p:nvSpPr>
        <p:spPr>
          <a:xfrm>
            <a:off x="858549" y="1339573"/>
            <a:ext cx="5188536" cy="584775"/>
          </a:xfrm>
          <a:prstGeom prst="rect">
            <a:avLst/>
          </a:prstGeom>
          <a:noFill/>
        </p:spPr>
        <p:txBody>
          <a:bodyPr wrap="none" rtlCol="0">
            <a:spAutoFit/>
          </a:bodyPr>
          <a:lstStyle/>
          <a:p>
            <a:r>
              <a:rPr lang="en-GB" sz="3200" dirty="0" err="1"/>
              <a:t>Entraîner</a:t>
            </a:r>
            <a:r>
              <a:rPr lang="en-GB" sz="3200" dirty="0"/>
              <a:t> et p</a:t>
            </a:r>
            <a:r>
              <a:rPr lang="fr-CA" sz="3200" dirty="0" err="1"/>
              <a:t>rédire</a:t>
            </a:r>
            <a:r>
              <a:rPr lang="fr-CA" sz="3200" dirty="0"/>
              <a:t> la</a:t>
            </a:r>
            <a:r>
              <a:rPr lang="en-GB" sz="3200" dirty="0"/>
              <a:t> </a:t>
            </a:r>
            <a:r>
              <a:rPr lang="fr-CA" sz="3200" dirty="0"/>
              <a:t>vitesse:</a:t>
            </a:r>
          </a:p>
        </p:txBody>
      </p:sp>
      <p:pic>
        <p:nvPicPr>
          <p:cNvPr id="7" name="Picture 6">
            <a:extLst>
              <a:ext uri="{FF2B5EF4-FFF2-40B4-BE49-F238E27FC236}">
                <a16:creationId xmlns:a16="http://schemas.microsoft.com/office/drawing/2014/main" id="{005E698A-D505-426C-A5B2-BA829818B6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141" y="3366167"/>
            <a:ext cx="1763062" cy="1058018"/>
          </a:xfrm>
          <a:prstGeom prst="rect">
            <a:avLst/>
          </a:prstGeom>
        </p:spPr>
      </p:pic>
      <p:sp>
        <p:nvSpPr>
          <p:cNvPr id="9" name="TextBox 8">
            <a:extLst>
              <a:ext uri="{FF2B5EF4-FFF2-40B4-BE49-F238E27FC236}">
                <a16:creationId xmlns:a16="http://schemas.microsoft.com/office/drawing/2014/main" id="{9955B8A9-3C2C-48E6-8746-DA9136516D66}"/>
              </a:ext>
            </a:extLst>
          </p:cNvPr>
          <p:cNvSpPr txBox="1"/>
          <p:nvPr/>
        </p:nvSpPr>
        <p:spPr>
          <a:xfrm>
            <a:off x="7797339" y="2936099"/>
            <a:ext cx="522900" cy="1754326"/>
          </a:xfrm>
          <a:prstGeom prst="rect">
            <a:avLst/>
          </a:prstGeom>
          <a:noFill/>
        </p:spPr>
        <p:txBody>
          <a:bodyPr wrap="none" rtlCol="0">
            <a:spAutoFit/>
          </a:bodyPr>
          <a:lstStyle/>
          <a:p>
            <a:r>
              <a:rPr lang="fr-CA" sz="3600" dirty="0"/>
              <a:t>2 </a:t>
            </a:r>
          </a:p>
          <a:p>
            <a:r>
              <a:rPr lang="fr-CA" sz="3600" dirty="0"/>
              <a:t>1</a:t>
            </a:r>
          </a:p>
          <a:p>
            <a:r>
              <a:rPr lang="fr-CA" sz="3600" dirty="0"/>
              <a:t>5</a:t>
            </a:r>
          </a:p>
        </p:txBody>
      </p:sp>
      <p:sp>
        <p:nvSpPr>
          <p:cNvPr id="15" name="TextBox 14">
            <a:extLst>
              <a:ext uri="{FF2B5EF4-FFF2-40B4-BE49-F238E27FC236}">
                <a16:creationId xmlns:a16="http://schemas.microsoft.com/office/drawing/2014/main" id="{B6076C06-26E9-4888-8958-FD87FF62E37D}"/>
              </a:ext>
            </a:extLst>
          </p:cNvPr>
          <p:cNvSpPr txBox="1"/>
          <p:nvPr/>
        </p:nvSpPr>
        <p:spPr>
          <a:xfrm>
            <a:off x="8367007" y="2967335"/>
            <a:ext cx="3241593" cy="461665"/>
          </a:xfrm>
          <a:prstGeom prst="rect">
            <a:avLst/>
          </a:prstGeom>
          <a:noFill/>
        </p:spPr>
        <p:txBody>
          <a:bodyPr wrap="none" rtlCol="0">
            <a:spAutoFit/>
          </a:bodyPr>
          <a:lstStyle/>
          <a:p>
            <a:r>
              <a:rPr lang="fr-CA" sz="2400" dirty="0"/>
              <a:t>[0, 0, 1, 0, 0, 0, 0, 0, 0, 0]</a:t>
            </a:r>
          </a:p>
        </p:txBody>
      </p:sp>
      <p:sp>
        <p:nvSpPr>
          <p:cNvPr id="22" name="TextBox 21">
            <a:extLst>
              <a:ext uri="{FF2B5EF4-FFF2-40B4-BE49-F238E27FC236}">
                <a16:creationId xmlns:a16="http://schemas.microsoft.com/office/drawing/2014/main" id="{DC47D71C-D7EA-4DC7-ABDD-929B14151548}"/>
              </a:ext>
            </a:extLst>
          </p:cNvPr>
          <p:cNvSpPr txBox="1"/>
          <p:nvPr/>
        </p:nvSpPr>
        <p:spPr>
          <a:xfrm>
            <a:off x="8367007" y="3618064"/>
            <a:ext cx="3241593" cy="461665"/>
          </a:xfrm>
          <a:prstGeom prst="rect">
            <a:avLst/>
          </a:prstGeom>
          <a:noFill/>
        </p:spPr>
        <p:txBody>
          <a:bodyPr wrap="none" rtlCol="0">
            <a:spAutoFit/>
          </a:bodyPr>
          <a:lstStyle/>
          <a:p>
            <a:r>
              <a:rPr lang="fr-CA" sz="2400" dirty="0"/>
              <a:t>[0, 1, 0, 0, 0, 0, 0, 0, 0, 0]</a:t>
            </a:r>
          </a:p>
        </p:txBody>
      </p:sp>
      <p:sp>
        <p:nvSpPr>
          <p:cNvPr id="23" name="TextBox 22">
            <a:extLst>
              <a:ext uri="{FF2B5EF4-FFF2-40B4-BE49-F238E27FC236}">
                <a16:creationId xmlns:a16="http://schemas.microsoft.com/office/drawing/2014/main" id="{432EB6D4-A636-4B85-9B79-8E07943B6A13}"/>
              </a:ext>
            </a:extLst>
          </p:cNvPr>
          <p:cNvSpPr txBox="1"/>
          <p:nvPr/>
        </p:nvSpPr>
        <p:spPr>
          <a:xfrm>
            <a:off x="8367007" y="4228760"/>
            <a:ext cx="3241593" cy="461665"/>
          </a:xfrm>
          <a:prstGeom prst="rect">
            <a:avLst/>
          </a:prstGeom>
          <a:noFill/>
        </p:spPr>
        <p:txBody>
          <a:bodyPr wrap="none" rtlCol="0">
            <a:spAutoFit/>
          </a:bodyPr>
          <a:lstStyle/>
          <a:p>
            <a:r>
              <a:rPr lang="fr-CA" sz="2400" dirty="0"/>
              <a:t>[0, 0, 0, 0, 0, 1, 0, 0, 0, 0]</a:t>
            </a:r>
          </a:p>
        </p:txBody>
      </p:sp>
    </p:spTree>
    <p:extLst>
      <p:ext uri="{BB962C8B-B14F-4D97-AF65-F5344CB8AC3E}">
        <p14:creationId xmlns:p14="http://schemas.microsoft.com/office/powerpoint/2010/main" val="801634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E517A-78FC-4A1D-8595-20FA1D00A3AC}"/>
              </a:ext>
            </a:extLst>
          </p:cNvPr>
          <p:cNvSpPr>
            <a:spLocks noGrp="1"/>
          </p:cNvSpPr>
          <p:nvPr>
            <p:ph type="ctrTitle"/>
          </p:nvPr>
        </p:nvSpPr>
        <p:spPr>
          <a:xfrm>
            <a:off x="1163782" y="532206"/>
            <a:ext cx="10124902" cy="827816"/>
          </a:xfrm>
        </p:spPr>
        <p:txBody>
          <a:bodyPr>
            <a:normAutofit fontScale="90000"/>
          </a:bodyPr>
          <a:lstStyle/>
          <a:p>
            <a:r>
              <a:rPr lang="en-GB" sz="4000" dirty="0" err="1"/>
              <a:t>Résultats</a:t>
            </a:r>
            <a:r>
              <a:rPr lang="en-GB" sz="4000" dirty="0"/>
              <a:t> (</a:t>
            </a:r>
            <a:r>
              <a:rPr lang="en-GB" sz="4000" dirty="0" err="1"/>
              <a:t>L'étape</a:t>
            </a:r>
            <a:r>
              <a:rPr lang="en-GB" sz="4000" dirty="0"/>
              <a:t> </a:t>
            </a:r>
            <a:r>
              <a:rPr lang="en-GB" sz="4000" dirty="0" err="1"/>
              <a:t>d'entrainement</a:t>
            </a:r>
            <a:r>
              <a:rPr lang="en-GB" sz="4000" dirty="0"/>
              <a:t> et </a:t>
            </a:r>
            <a:r>
              <a:rPr lang="en-GB" sz="4000" dirty="0" err="1"/>
              <a:t>l'étape</a:t>
            </a:r>
            <a:r>
              <a:rPr lang="en-GB" sz="4000" dirty="0"/>
              <a:t> de prediction )</a:t>
            </a:r>
          </a:p>
        </p:txBody>
      </p:sp>
      <p:pic>
        <p:nvPicPr>
          <p:cNvPr id="4" name="Picture 3">
            <a:extLst>
              <a:ext uri="{FF2B5EF4-FFF2-40B4-BE49-F238E27FC236}">
                <a16:creationId xmlns:a16="http://schemas.microsoft.com/office/drawing/2014/main" id="{91858458-4ED4-45AC-8BEB-1ECE0AAD55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549" y="2610195"/>
            <a:ext cx="2513597" cy="2513597"/>
          </a:xfrm>
          <a:prstGeom prst="rect">
            <a:avLst/>
          </a:prstGeom>
        </p:spPr>
      </p:pic>
      <p:sp>
        <p:nvSpPr>
          <p:cNvPr id="11" name="Oval 10">
            <a:extLst>
              <a:ext uri="{FF2B5EF4-FFF2-40B4-BE49-F238E27FC236}">
                <a16:creationId xmlns:a16="http://schemas.microsoft.com/office/drawing/2014/main" id="{4FB07A59-BC80-488D-B20B-E16FDF5B37B0}"/>
              </a:ext>
            </a:extLst>
          </p:cNvPr>
          <p:cNvSpPr/>
          <p:nvPr/>
        </p:nvSpPr>
        <p:spPr>
          <a:xfrm>
            <a:off x="4283810" y="3109246"/>
            <a:ext cx="2083740" cy="15154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2400" dirty="0" err="1">
                <a:solidFill>
                  <a:schemeClr val="tx1"/>
                </a:solidFill>
              </a:rPr>
              <a:t>AlexNet</a:t>
            </a:r>
            <a:endParaRPr lang="fr-CA" sz="2400" dirty="0">
              <a:solidFill>
                <a:schemeClr val="tx1"/>
              </a:solidFill>
            </a:endParaRPr>
          </a:p>
        </p:txBody>
      </p:sp>
      <p:sp>
        <p:nvSpPr>
          <p:cNvPr id="12" name="Arrow: Right 11">
            <a:extLst>
              <a:ext uri="{FF2B5EF4-FFF2-40B4-BE49-F238E27FC236}">
                <a16:creationId xmlns:a16="http://schemas.microsoft.com/office/drawing/2014/main" id="{92D3C7E7-E88A-4DD5-8CCA-8901B50B910C}"/>
              </a:ext>
            </a:extLst>
          </p:cNvPr>
          <p:cNvSpPr/>
          <p:nvPr/>
        </p:nvSpPr>
        <p:spPr>
          <a:xfrm>
            <a:off x="3383213" y="3630082"/>
            <a:ext cx="889529" cy="4198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3" name="Arrow: Right 12">
            <a:extLst>
              <a:ext uri="{FF2B5EF4-FFF2-40B4-BE49-F238E27FC236}">
                <a16:creationId xmlns:a16="http://schemas.microsoft.com/office/drawing/2014/main" id="{29BB8670-9399-47AA-AF20-15191F20E927}"/>
              </a:ext>
            </a:extLst>
          </p:cNvPr>
          <p:cNvSpPr/>
          <p:nvPr/>
        </p:nvSpPr>
        <p:spPr>
          <a:xfrm>
            <a:off x="6378619" y="3630082"/>
            <a:ext cx="1136086" cy="4198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3" name="TextBox 2">
            <a:extLst>
              <a:ext uri="{FF2B5EF4-FFF2-40B4-BE49-F238E27FC236}">
                <a16:creationId xmlns:a16="http://schemas.microsoft.com/office/drawing/2014/main" id="{66B650B7-B61B-4759-8D25-B68F86201B5D}"/>
              </a:ext>
            </a:extLst>
          </p:cNvPr>
          <p:cNvSpPr txBox="1"/>
          <p:nvPr/>
        </p:nvSpPr>
        <p:spPr>
          <a:xfrm>
            <a:off x="728537" y="1434220"/>
            <a:ext cx="8747010" cy="584775"/>
          </a:xfrm>
          <a:prstGeom prst="rect">
            <a:avLst/>
          </a:prstGeom>
          <a:noFill/>
        </p:spPr>
        <p:txBody>
          <a:bodyPr wrap="none" rtlCol="0">
            <a:spAutoFit/>
          </a:bodyPr>
          <a:lstStyle/>
          <a:p>
            <a:r>
              <a:rPr lang="en-GB" sz="3200" dirty="0" err="1"/>
              <a:t>Entraîner</a:t>
            </a:r>
            <a:r>
              <a:rPr lang="en-GB" sz="3200" dirty="0"/>
              <a:t> et  p</a:t>
            </a:r>
            <a:r>
              <a:rPr lang="fr-CA" sz="3200" dirty="0" err="1"/>
              <a:t>rédire</a:t>
            </a:r>
            <a:r>
              <a:rPr lang="fr-CA" sz="3200" dirty="0"/>
              <a:t> la vitesse par apport à l’image:</a:t>
            </a:r>
          </a:p>
        </p:txBody>
      </p:sp>
      <p:sp>
        <p:nvSpPr>
          <p:cNvPr id="14" name="TextBox 13">
            <a:extLst>
              <a:ext uri="{FF2B5EF4-FFF2-40B4-BE49-F238E27FC236}">
                <a16:creationId xmlns:a16="http://schemas.microsoft.com/office/drawing/2014/main" id="{353565C0-849D-44B1-B5AD-378A62CF1AB3}"/>
              </a:ext>
            </a:extLst>
          </p:cNvPr>
          <p:cNvSpPr txBox="1"/>
          <p:nvPr/>
        </p:nvSpPr>
        <p:spPr>
          <a:xfrm>
            <a:off x="7797339" y="2936099"/>
            <a:ext cx="522900" cy="1754326"/>
          </a:xfrm>
          <a:prstGeom prst="rect">
            <a:avLst/>
          </a:prstGeom>
          <a:noFill/>
        </p:spPr>
        <p:txBody>
          <a:bodyPr wrap="none" rtlCol="0">
            <a:spAutoFit/>
          </a:bodyPr>
          <a:lstStyle/>
          <a:p>
            <a:r>
              <a:rPr lang="fr-CA" sz="3600" dirty="0"/>
              <a:t>2 </a:t>
            </a:r>
          </a:p>
          <a:p>
            <a:r>
              <a:rPr lang="fr-CA" sz="3600" dirty="0"/>
              <a:t>1</a:t>
            </a:r>
          </a:p>
          <a:p>
            <a:r>
              <a:rPr lang="fr-CA" sz="3600" dirty="0"/>
              <a:t>5</a:t>
            </a:r>
          </a:p>
        </p:txBody>
      </p:sp>
      <p:sp>
        <p:nvSpPr>
          <p:cNvPr id="15" name="TextBox 14">
            <a:extLst>
              <a:ext uri="{FF2B5EF4-FFF2-40B4-BE49-F238E27FC236}">
                <a16:creationId xmlns:a16="http://schemas.microsoft.com/office/drawing/2014/main" id="{D60D64E5-8F84-4C70-AE83-8FCA86B923F1}"/>
              </a:ext>
            </a:extLst>
          </p:cNvPr>
          <p:cNvSpPr txBox="1"/>
          <p:nvPr/>
        </p:nvSpPr>
        <p:spPr>
          <a:xfrm>
            <a:off x="8367007" y="2967335"/>
            <a:ext cx="3241593" cy="461665"/>
          </a:xfrm>
          <a:prstGeom prst="rect">
            <a:avLst/>
          </a:prstGeom>
          <a:noFill/>
        </p:spPr>
        <p:txBody>
          <a:bodyPr wrap="none" rtlCol="0">
            <a:spAutoFit/>
          </a:bodyPr>
          <a:lstStyle/>
          <a:p>
            <a:r>
              <a:rPr lang="fr-CA" sz="2400" dirty="0"/>
              <a:t>[0, 0, 1, 0, 0, 0, 0, 0, 0, 0]</a:t>
            </a:r>
          </a:p>
        </p:txBody>
      </p:sp>
      <p:sp>
        <p:nvSpPr>
          <p:cNvPr id="16" name="TextBox 15">
            <a:extLst>
              <a:ext uri="{FF2B5EF4-FFF2-40B4-BE49-F238E27FC236}">
                <a16:creationId xmlns:a16="http://schemas.microsoft.com/office/drawing/2014/main" id="{DF6366C9-1FCA-44A3-A1B9-8AD097D3919B}"/>
              </a:ext>
            </a:extLst>
          </p:cNvPr>
          <p:cNvSpPr txBox="1"/>
          <p:nvPr/>
        </p:nvSpPr>
        <p:spPr>
          <a:xfrm>
            <a:off x="8367007" y="3618064"/>
            <a:ext cx="3241593" cy="461665"/>
          </a:xfrm>
          <a:prstGeom prst="rect">
            <a:avLst/>
          </a:prstGeom>
          <a:noFill/>
        </p:spPr>
        <p:txBody>
          <a:bodyPr wrap="none" rtlCol="0">
            <a:spAutoFit/>
          </a:bodyPr>
          <a:lstStyle/>
          <a:p>
            <a:r>
              <a:rPr lang="fr-CA" sz="2400" dirty="0"/>
              <a:t>[0, 1, 0, 0, 0, 0, 0, 0, 0, 0]</a:t>
            </a:r>
          </a:p>
        </p:txBody>
      </p:sp>
      <p:sp>
        <p:nvSpPr>
          <p:cNvPr id="18" name="TextBox 17">
            <a:extLst>
              <a:ext uri="{FF2B5EF4-FFF2-40B4-BE49-F238E27FC236}">
                <a16:creationId xmlns:a16="http://schemas.microsoft.com/office/drawing/2014/main" id="{A1319F63-5107-41CC-A5D6-6491775C08F5}"/>
              </a:ext>
            </a:extLst>
          </p:cNvPr>
          <p:cNvSpPr txBox="1"/>
          <p:nvPr/>
        </p:nvSpPr>
        <p:spPr>
          <a:xfrm>
            <a:off x="8367007" y="4228760"/>
            <a:ext cx="3241593" cy="461665"/>
          </a:xfrm>
          <a:prstGeom prst="rect">
            <a:avLst/>
          </a:prstGeom>
          <a:noFill/>
        </p:spPr>
        <p:txBody>
          <a:bodyPr wrap="none" rtlCol="0">
            <a:spAutoFit/>
          </a:bodyPr>
          <a:lstStyle/>
          <a:p>
            <a:r>
              <a:rPr lang="fr-CA" sz="2400" dirty="0"/>
              <a:t>[0, 0, 0, 0, 0, 1, 0, 0, 0, 0]</a:t>
            </a:r>
          </a:p>
        </p:txBody>
      </p:sp>
    </p:spTree>
    <p:extLst>
      <p:ext uri="{BB962C8B-B14F-4D97-AF65-F5344CB8AC3E}">
        <p14:creationId xmlns:p14="http://schemas.microsoft.com/office/powerpoint/2010/main" val="278397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B3AE517A-78FC-4A1D-8595-20FA1D00A3AC}"/>
              </a:ext>
            </a:extLst>
          </p:cNvPr>
          <p:cNvSpPr>
            <a:spLocks noGrp="1"/>
          </p:cNvSpPr>
          <p:nvPr>
            <p:ph type="ctrTitle"/>
          </p:nvPr>
        </p:nvSpPr>
        <p:spPr>
          <a:xfrm>
            <a:off x="2061029" y="348343"/>
            <a:ext cx="6967274" cy="827816"/>
          </a:xfrm>
        </p:spPr>
        <p:txBody>
          <a:bodyPr>
            <a:normAutofit/>
          </a:bodyPr>
          <a:lstStyle/>
          <a:p>
            <a:r>
              <a:rPr lang="en-GB" sz="4000" dirty="0"/>
              <a:t>Configurations</a:t>
            </a:r>
          </a:p>
        </p:txBody>
      </p:sp>
      <p:cxnSp>
        <p:nvCxnSpPr>
          <p:cNvPr id="20" name="Straight Connector 16">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F3C5B46-248B-4C9E-B371-A64761984B1D}"/>
              </a:ext>
            </a:extLst>
          </p:cNvPr>
          <p:cNvSpPr txBox="1"/>
          <p:nvPr/>
        </p:nvSpPr>
        <p:spPr>
          <a:xfrm>
            <a:off x="1463041" y="1983545"/>
            <a:ext cx="9256542" cy="3323987"/>
          </a:xfrm>
          <a:prstGeom prst="rect">
            <a:avLst/>
          </a:prstGeom>
          <a:noFill/>
        </p:spPr>
        <p:txBody>
          <a:bodyPr wrap="square" rtlCol="0">
            <a:spAutoFit/>
          </a:bodyPr>
          <a:lstStyle/>
          <a:p>
            <a:r>
              <a:rPr lang="pt-BR" sz="2400" dirty="0"/>
              <a:t>4 GPU NVIDIA Tesla K80 avec 60 Gb de mémoire. (Google cloud machine learning)</a:t>
            </a:r>
          </a:p>
          <a:p>
            <a:r>
              <a:rPr lang="pt-BR" sz="2400" dirty="0"/>
              <a:t>Jeux F1 2014</a:t>
            </a:r>
          </a:p>
          <a:p>
            <a:r>
              <a:rPr lang="pt-BR" sz="2400" dirty="0"/>
              <a:t>Dataset = 1400 images (</a:t>
            </a:r>
            <a:r>
              <a:rPr lang="fr-FR" sz="2400" dirty="0"/>
              <a:t>des données équilibrage</a:t>
            </a:r>
            <a:r>
              <a:rPr lang="pt-BR" sz="2400" dirty="0"/>
              <a:t>)</a:t>
            </a:r>
          </a:p>
          <a:p>
            <a:r>
              <a:rPr lang="pt-BR" sz="2400" dirty="0"/>
              <a:t>Epoch = 300</a:t>
            </a:r>
          </a:p>
          <a:p>
            <a:r>
              <a:rPr lang="pt-BR" sz="2400" dirty="0"/>
              <a:t>Batch size = 128</a:t>
            </a:r>
          </a:p>
          <a:p>
            <a:r>
              <a:rPr lang="pt-BR" sz="2400" dirty="0"/>
              <a:t>Temp complet = ~ 2h</a:t>
            </a:r>
          </a:p>
          <a:p>
            <a:r>
              <a:rPr lang="pt-BR" sz="2400" dirty="0"/>
              <a:t>Prix = ~12$</a:t>
            </a:r>
          </a:p>
          <a:p>
            <a:r>
              <a:rPr lang="pt-BR" dirty="0"/>
              <a:t> </a:t>
            </a:r>
            <a:endParaRPr lang="en-GB" dirty="0"/>
          </a:p>
        </p:txBody>
      </p:sp>
    </p:spTree>
    <p:extLst>
      <p:ext uri="{BB962C8B-B14F-4D97-AF65-F5344CB8AC3E}">
        <p14:creationId xmlns:p14="http://schemas.microsoft.com/office/powerpoint/2010/main" val="1558688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B3AE517A-78FC-4A1D-8595-20FA1D00A3AC}"/>
              </a:ext>
            </a:extLst>
          </p:cNvPr>
          <p:cNvSpPr>
            <a:spLocks noGrp="1"/>
          </p:cNvSpPr>
          <p:nvPr>
            <p:ph type="ctrTitle"/>
          </p:nvPr>
        </p:nvSpPr>
        <p:spPr>
          <a:xfrm>
            <a:off x="2061029" y="348343"/>
            <a:ext cx="6967274" cy="827816"/>
          </a:xfrm>
        </p:spPr>
        <p:txBody>
          <a:bodyPr>
            <a:normAutofit/>
          </a:bodyPr>
          <a:lstStyle/>
          <a:p>
            <a:r>
              <a:rPr lang="en-GB" sz="4000" dirty="0" err="1"/>
              <a:t>Résultats</a:t>
            </a:r>
            <a:r>
              <a:rPr lang="en-GB" sz="4000" dirty="0"/>
              <a:t> (</a:t>
            </a:r>
            <a:r>
              <a:rPr lang="en-GB" sz="4000" dirty="0" err="1"/>
              <a:t>AlexNet</a:t>
            </a:r>
            <a:r>
              <a:rPr lang="en-GB" sz="4000" dirty="0"/>
              <a:t>)</a:t>
            </a:r>
          </a:p>
        </p:txBody>
      </p:sp>
      <p:cxnSp>
        <p:nvCxnSpPr>
          <p:cNvPr id="20" name="Straight Connector 16">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3A155914-3A1A-45C7-8108-220DE3F7EE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593" y="1419562"/>
            <a:ext cx="11504814" cy="4848234"/>
          </a:xfrm>
          <a:prstGeom prst="rect">
            <a:avLst/>
          </a:prstGeom>
        </p:spPr>
      </p:pic>
    </p:spTree>
    <p:extLst>
      <p:ext uri="{BB962C8B-B14F-4D97-AF65-F5344CB8AC3E}">
        <p14:creationId xmlns:p14="http://schemas.microsoft.com/office/powerpoint/2010/main" val="2502547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B3AE517A-78FC-4A1D-8595-20FA1D00A3AC}"/>
              </a:ext>
            </a:extLst>
          </p:cNvPr>
          <p:cNvSpPr>
            <a:spLocks noGrp="1"/>
          </p:cNvSpPr>
          <p:nvPr>
            <p:ph type="ctrTitle"/>
          </p:nvPr>
        </p:nvSpPr>
        <p:spPr>
          <a:xfrm>
            <a:off x="2061029" y="348343"/>
            <a:ext cx="6967274" cy="791140"/>
          </a:xfrm>
        </p:spPr>
        <p:txBody>
          <a:bodyPr>
            <a:normAutofit/>
          </a:bodyPr>
          <a:lstStyle/>
          <a:p>
            <a:r>
              <a:rPr lang="fr-CA" sz="4000" dirty="0"/>
              <a:t>Problèmes</a:t>
            </a:r>
            <a:r>
              <a:rPr lang="en-GB" sz="4000" dirty="0"/>
              <a:t> et solutions</a:t>
            </a:r>
          </a:p>
        </p:txBody>
      </p:sp>
      <p:cxnSp>
        <p:nvCxnSpPr>
          <p:cNvPr id="20" name="Straight Connector 16">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graphicFrame>
        <p:nvGraphicFramePr>
          <p:cNvPr id="6" name="Table 5">
            <a:extLst>
              <a:ext uri="{FF2B5EF4-FFF2-40B4-BE49-F238E27FC236}">
                <a16:creationId xmlns:a16="http://schemas.microsoft.com/office/drawing/2014/main" id="{C0485EC0-3416-4773-8047-364F70674B66}"/>
              </a:ext>
            </a:extLst>
          </p:cNvPr>
          <p:cNvGraphicFramePr>
            <a:graphicFrameLocks noGrp="1"/>
          </p:cNvGraphicFramePr>
          <p:nvPr>
            <p:extLst>
              <p:ext uri="{D42A27DB-BD31-4B8C-83A1-F6EECF244321}">
                <p14:modId xmlns:p14="http://schemas.microsoft.com/office/powerpoint/2010/main" val="486711964"/>
              </p:ext>
            </p:extLst>
          </p:nvPr>
        </p:nvGraphicFramePr>
        <p:xfrm>
          <a:off x="1712422" y="1995059"/>
          <a:ext cx="9144001" cy="3657600"/>
        </p:xfrm>
        <a:graphic>
          <a:graphicData uri="http://schemas.openxmlformats.org/drawingml/2006/table">
            <a:tbl>
              <a:tblPr firstRow="1" bandRow="1">
                <a:tableStyleId>{5940675A-B579-460E-94D1-54222C63F5DA}</a:tableStyleId>
              </a:tblPr>
              <a:tblGrid>
                <a:gridCol w="3047917">
                  <a:extLst>
                    <a:ext uri="{9D8B030D-6E8A-4147-A177-3AD203B41FA5}">
                      <a16:colId xmlns:a16="http://schemas.microsoft.com/office/drawing/2014/main" val="3976946910"/>
                    </a:ext>
                  </a:extLst>
                </a:gridCol>
                <a:gridCol w="3048042">
                  <a:extLst>
                    <a:ext uri="{9D8B030D-6E8A-4147-A177-3AD203B41FA5}">
                      <a16:colId xmlns:a16="http://schemas.microsoft.com/office/drawing/2014/main" val="3797860320"/>
                    </a:ext>
                  </a:extLst>
                </a:gridCol>
                <a:gridCol w="3048042">
                  <a:extLst>
                    <a:ext uri="{9D8B030D-6E8A-4147-A177-3AD203B41FA5}">
                      <a16:colId xmlns:a16="http://schemas.microsoft.com/office/drawing/2014/main" val="119331956"/>
                    </a:ext>
                  </a:extLst>
                </a:gridCol>
              </a:tblGrid>
              <a:tr h="799055">
                <a:tc>
                  <a:txBody>
                    <a:bodyPr/>
                    <a:lstStyle/>
                    <a:p>
                      <a:endParaRPr lang="fr-CA" sz="2400" dirty="0"/>
                    </a:p>
                  </a:txBody>
                  <a:tcPr/>
                </a:tc>
                <a:tc>
                  <a:txBody>
                    <a:bodyPr/>
                    <a:lstStyle/>
                    <a:p>
                      <a:r>
                        <a:rPr lang="fr-CA" sz="2400" dirty="0"/>
                        <a:t>L'étape d'entrainement:</a:t>
                      </a:r>
                    </a:p>
                  </a:txBody>
                  <a:tcPr/>
                </a:tc>
                <a:tc>
                  <a:txBody>
                    <a:bodyPr/>
                    <a:lstStyle/>
                    <a:p>
                      <a:r>
                        <a:rPr lang="fr-FR" sz="2400" dirty="0"/>
                        <a:t>L'étape de prédiction ou de test:</a:t>
                      </a:r>
                    </a:p>
                  </a:txBody>
                  <a:tcPr/>
                </a:tc>
                <a:extLst>
                  <a:ext uri="{0D108BD9-81ED-4DB2-BD59-A6C34878D82A}">
                    <a16:rowId xmlns:a16="http://schemas.microsoft.com/office/drawing/2014/main" val="752680269"/>
                  </a:ext>
                </a:extLst>
              </a:tr>
              <a:tr h="1146471">
                <a:tc>
                  <a:txBody>
                    <a:bodyPr/>
                    <a:lstStyle/>
                    <a:p>
                      <a:r>
                        <a:rPr lang="fr-CA" sz="2400" dirty="0"/>
                        <a:t>Actions/image</a:t>
                      </a:r>
                    </a:p>
                    <a:p>
                      <a:r>
                        <a:rPr lang="fr-CA" sz="2400" dirty="0"/>
                        <a:t>avec </a:t>
                      </a:r>
                      <a:r>
                        <a:rPr lang="fr-CA" sz="2400" dirty="0" err="1"/>
                        <a:t>AlexNet</a:t>
                      </a:r>
                      <a:endParaRPr lang="fr-CA" sz="2400" dirty="0"/>
                    </a:p>
                    <a:p>
                      <a:endParaRPr lang="fr-CA" sz="2400" dirty="0"/>
                    </a:p>
                  </a:txBody>
                  <a:tcPr/>
                </a:tc>
                <a:tc>
                  <a:txBody>
                    <a:bodyPr/>
                    <a:lstStyle/>
                    <a:p>
                      <a:endParaRPr lang="fr-CA" sz="2400" dirty="0"/>
                    </a:p>
                  </a:txBody>
                  <a:tcPr/>
                </a:tc>
                <a:tc>
                  <a:txBody>
                    <a:bodyPr/>
                    <a:lstStyle/>
                    <a:p>
                      <a:endParaRPr lang="fr-CA" sz="2400" dirty="0"/>
                    </a:p>
                  </a:txBody>
                  <a:tcPr/>
                </a:tc>
                <a:extLst>
                  <a:ext uri="{0D108BD9-81ED-4DB2-BD59-A6C34878D82A}">
                    <a16:rowId xmlns:a16="http://schemas.microsoft.com/office/drawing/2014/main" val="3408467884"/>
                  </a:ext>
                </a:extLst>
              </a:tr>
              <a:tr h="7990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2400" dirty="0"/>
                        <a:t>Actions/vitesse</a:t>
                      </a:r>
                    </a:p>
                    <a:p>
                      <a:pPr marL="0" marR="0" lvl="0" indent="0" algn="l" defTabSz="914400" rtl="0" eaLnBrk="1" fontAlgn="auto" latinLnBrk="0" hangingPunct="1">
                        <a:lnSpc>
                          <a:spcPct val="100000"/>
                        </a:lnSpc>
                        <a:spcBef>
                          <a:spcPts val="0"/>
                        </a:spcBef>
                        <a:spcAft>
                          <a:spcPts val="0"/>
                        </a:spcAft>
                        <a:buClrTx/>
                        <a:buSzTx/>
                        <a:buFontTx/>
                        <a:buNone/>
                        <a:tabLst/>
                        <a:defRPr/>
                      </a:pPr>
                      <a:r>
                        <a:rPr lang="fr-CA" sz="2400" dirty="0"/>
                        <a:t>avec </a:t>
                      </a:r>
                      <a:r>
                        <a:rPr lang="fr-CA" sz="2400" dirty="0" err="1"/>
                        <a:t>AlexNet</a:t>
                      </a:r>
                      <a:endParaRPr lang="fr-CA" sz="2400" dirty="0"/>
                    </a:p>
                  </a:txBody>
                  <a:tcPr/>
                </a:tc>
                <a:tc>
                  <a:txBody>
                    <a:bodyPr/>
                    <a:lstStyle/>
                    <a:p>
                      <a:endParaRPr lang="fr-CA" sz="2400" dirty="0"/>
                    </a:p>
                  </a:txBody>
                  <a:tcPr/>
                </a:tc>
                <a:tc>
                  <a:txBody>
                    <a:bodyPr/>
                    <a:lstStyle/>
                    <a:p>
                      <a:endParaRPr lang="fr-CA" sz="2400" dirty="0"/>
                    </a:p>
                  </a:txBody>
                  <a:tcPr/>
                </a:tc>
                <a:extLst>
                  <a:ext uri="{0D108BD9-81ED-4DB2-BD59-A6C34878D82A}">
                    <a16:rowId xmlns:a16="http://schemas.microsoft.com/office/drawing/2014/main" val="828930944"/>
                  </a:ext>
                </a:extLst>
              </a:tr>
              <a:tr h="799055">
                <a:tc>
                  <a:txBody>
                    <a:bodyPr/>
                    <a:lstStyle/>
                    <a:p>
                      <a:r>
                        <a:rPr lang="fr-CA" sz="2400" dirty="0"/>
                        <a:t>Vitesse avec K-NN</a:t>
                      </a:r>
                    </a:p>
                    <a:p>
                      <a:endParaRPr lang="fr-CA" sz="2400" dirty="0"/>
                    </a:p>
                  </a:txBody>
                  <a:tcPr/>
                </a:tc>
                <a:tc>
                  <a:txBody>
                    <a:bodyPr/>
                    <a:lstStyle/>
                    <a:p>
                      <a:endParaRPr lang="fr-CA" sz="2400" dirty="0"/>
                    </a:p>
                  </a:txBody>
                  <a:tcPr/>
                </a:tc>
                <a:tc>
                  <a:txBody>
                    <a:bodyPr/>
                    <a:lstStyle/>
                    <a:p>
                      <a:endParaRPr lang="fr-CA" sz="2400" dirty="0"/>
                    </a:p>
                  </a:txBody>
                  <a:tcPr/>
                </a:tc>
                <a:extLst>
                  <a:ext uri="{0D108BD9-81ED-4DB2-BD59-A6C34878D82A}">
                    <a16:rowId xmlns:a16="http://schemas.microsoft.com/office/drawing/2014/main" val="1320613955"/>
                  </a:ext>
                </a:extLst>
              </a:tr>
            </a:tbl>
          </a:graphicData>
        </a:graphic>
      </p:graphicFrame>
      <p:sp>
        <p:nvSpPr>
          <p:cNvPr id="7" name="Smiley Face 6">
            <a:extLst>
              <a:ext uri="{FF2B5EF4-FFF2-40B4-BE49-F238E27FC236}">
                <a16:creationId xmlns:a16="http://schemas.microsoft.com/office/drawing/2014/main" id="{FC9B381B-1AEF-40D8-BC2D-4D96E465B80D}"/>
              </a:ext>
            </a:extLst>
          </p:cNvPr>
          <p:cNvSpPr/>
          <p:nvPr/>
        </p:nvSpPr>
        <p:spPr>
          <a:xfrm>
            <a:off x="5874567" y="3200400"/>
            <a:ext cx="556953" cy="457200"/>
          </a:xfrm>
          <a:prstGeom prst="smileyFac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0" name="Smiley Face 9">
            <a:extLst>
              <a:ext uri="{FF2B5EF4-FFF2-40B4-BE49-F238E27FC236}">
                <a16:creationId xmlns:a16="http://schemas.microsoft.com/office/drawing/2014/main" id="{32A412A7-E250-4C76-8799-AE6BF42319F6}"/>
              </a:ext>
            </a:extLst>
          </p:cNvPr>
          <p:cNvSpPr/>
          <p:nvPr/>
        </p:nvSpPr>
        <p:spPr>
          <a:xfrm>
            <a:off x="5967202" y="4996457"/>
            <a:ext cx="556953" cy="457200"/>
          </a:xfrm>
          <a:prstGeom prst="smileyFac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1" name="Smiley Face 10">
            <a:extLst>
              <a:ext uri="{FF2B5EF4-FFF2-40B4-BE49-F238E27FC236}">
                <a16:creationId xmlns:a16="http://schemas.microsoft.com/office/drawing/2014/main" id="{29D8CD89-C1A8-439C-8CB3-0FEC8793719B}"/>
              </a:ext>
            </a:extLst>
          </p:cNvPr>
          <p:cNvSpPr/>
          <p:nvPr/>
        </p:nvSpPr>
        <p:spPr>
          <a:xfrm>
            <a:off x="8972145" y="4996457"/>
            <a:ext cx="556953" cy="457200"/>
          </a:xfrm>
          <a:prstGeom prst="smileyFac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8" name="&quot;Not Allowed&quot; Symbol 7">
            <a:extLst>
              <a:ext uri="{FF2B5EF4-FFF2-40B4-BE49-F238E27FC236}">
                <a16:creationId xmlns:a16="http://schemas.microsoft.com/office/drawing/2014/main" id="{4C728540-24F7-49F4-963E-85D7B287230C}"/>
              </a:ext>
            </a:extLst>
          </p:cNvPr>
          <p:cNvSpPr/>
          <p:nvPr/>
        </p:nvSpPr>
        <p:spPr>
          <a:xfrm>
            <a:off x="5911258" y="4185166"/>
            <a:ext cx="612897" cy="457200"/>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solidFill>
                <a:schemeClr val="tx1"/>
              </a:solidFill>
            </a:endParaRPr>
          </a:p>
        </p:txBody>
      </p:sp>
      <p:sp>
        <p:nvSpPr>
          <p:cNvPr id="13" name="Smiley Face 12">
            <a:extLst>
              <a:ext uri="{FF2B5EF4-FFF2-40B4-BE49-F238E27FC236}">
                <a16:creationId xmlns:a16="http://schemas.microsoft.com/office/drawing/2014/main" id="{27CAE3EE-1E4E-4D6B-B4EF-43448B0E7DDB}"/>
              </a:ext>
            </a:extLst>
          </p:cNvPr>
          <p:cNvSpPr/>
          <p:nvPr/>
        </p:nvSpPr>
        <p:spPr>
          <a:xfrm>
            <a:off x="8916201" y="3232652"/>
            <a:ext cx="556953" cy="457200"/>
          </a:xfrm>
          <a:prstGeom prst="smileyFac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12" name="Straight Connector 11">
            <a:extLst>
              <a:ext uri="{FF2B5EF4-FFF2-40B4-BE49-F238E27FC236}">
                <a16:creationId xmlns:a16="http://schemas.microsoft.com/office/drawing/2014/main" id="{FD1F7038-F00C-4B18-B03F-33FA68F2AD47}"/>
              </a:ext>
            </a:extLst>
          </p:cNvPr>
          <p:cNvCxnSpPr>
            <a:cxnSpLocks/>
          </p:cNvCxnSpPr>
          <p:nvPr/>
        </p:nvCxnSpPr>
        <p:spPr>
          <a:xfrm>
            <a:off x="7745839" y="3985663"/>
            <a:ext cx="3110584" cy="856206"/>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2216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cxnSp>
        <p:nvCxnSpPr>
          <p:cNvPr id="20" name="Straight Connector 16">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F3C5B46-248B-4C9E-B371-A64761984B1D}"/>
              </a:ext>
            </a:extLst>
          </p:cNvPr>
          <p:cNvSpPr txBox="1"/>
          <p:nvPr/>
        </p:nvSpPr>
        <p:spPr>
          <a:xfrm>
            <a:off x="1463041" y="1983545"/>
            <a:ext cx="9256542" cy="1600438"/>
          </a:xfrm>
          <a:prstGeom prst="rect">
            <a:avLst/>
          </a:prstGeom>
          <a:noFill/>
        </p:spPr>
        <p:txBody>
          <a:bodyPr wrap="square" rtlCol="0">
            <a:spAutoFit/>
          </a:bodyPr>
          <a:lstStyle/>
          <a:p>
            <a:pPr algn="ctr"/>
            <a:r>
              <a:rPr lang="pt-BR" sz="8000" dirty="0"/>
              <a:t>Merci</a:t>
            </a:r>
          </a:p>
          <a:p>
            <a:r>
              <a:rPr lang="pt-BR" dirty="0"/>
              <a:t> </a:t>
            </a:r>
            <a:endParaRPr lang="en-GB" dirty="0"/>
          </a:p>
        </p:txBody>
      </p:sp>
    </p:spTree>
    <p:extLst>
      <p:ext uri="{BB962C8B-B14F-4D97-AF65-F5344CB8AC3E}">
        <p14:creationId xmlns:p14="http://schemas.microsoft.com/office/powerpoint/2010/main" val="225306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21A92-7375-46D9-A28E-3BD60D2B751E}"/>
              </a:ext>
            </a:extLst>
          </p:cNvPr>
          <p:cNvSpPr>
            <a:spLocks noGrp="1"/>
          </p:cNvSpPr>
          <p:nvPr>
            <p:ph type="title"/>
          </p:nvPr>
        </p:nvSpPr>
        <p:spPr>
          <a:xfrm>
            <a:off x="838200" y="365128"/>
            <a:ext cx="10515600" cy="704257"/>
          </a:xfrm>
        </p:spPr>
        <p:txBody>
          <a:bodyPr/>
          <a:lstStyle/>
          <a:p>
            <a:pPr algn="ctr"/>
            <a:r>
              <a:rPr lang="fr-FR" sz="4267" b="1" dirty="0"/>
              <a:t>Sommaire</a:t>
            </a:r>
          </a:p>
        </p:txBody>
      </p:sp>
      <p:sp>
        <p:nvSpPr>
          <p:cNvPr id="3" name="Content Placeholder 2">
            <a:extLst>
              <a:ext uri="{FF2B5EF4-FFF2-40B4-BE49-F238E27FC236}">
                <a16:creationId xmlns:a16="http://schemas.microsoft.com/office/drawing/2014/main" id="{4C0EC690-DF74-4428-8184-0EFE81B73A9B}"/>
              </a:ext>
            </a:extLst>
          </p:cNvPr>
          <p:cNvSpPr>
            <a:spLocks noGrp="1"/>
          </p:cNvSpPr>
          <p:nvPr>
            <p:ph idx="1"/>
          </p:nvPr>
        </p:nvSpPr>
        <p:spPr>
          <a:xfrm>
            <a:off x="838200" y="1394847"/>
            <a:ext cx="10515600" cy="4782116"/>
          </a:xfrm>
        </p:spPr>
        <p:txBody>
          <a:bodyPr/>
          <a:lstStyle/>
          <a:p>
            <a:pPr marL="0" indent="0" algn="ctr">
              <a:buNone/>
            </a:pPr>
            <a:r>
              <a:rPr lang="en-US" sz="3733" dirty="0"/>
              <a:t>1- L</a:t>
            </a:r>
            <a:r>
              <a:rPr lang="fr-FR" sz="3733" dirty="0"/>
              <a:t>’</a:t>
            </a:r>
            <a:r>
              <a:rPr lang="fr-FR" sz="3600" dirty="0"/>
              <a:t>objective</a:t>
            </a:r>
            <a:r>
              <a:rPr lang="fr-FR" sz="3733" dirty="0"/>
              <a:t>.</a:t>
            </a:r>
            <a:endParaRPr lang="en-US" sz="3733" dirty="0"/>
          </a:p>
          <a:p>
            <a:pPr marL="0" indent="0" algn="ctr">
              <a:buNone/>
            </a:pPr>
            <a:r>
              <a:rPr lang="en-US" sz="3733" dirty="0"/>
              <a:t>2- </a:t>
            </a:r>
            <a:r>
              <a:rPr lang="fr-CA" sz="3733" dirty="0"/>
              <a:t>méthodologie de résolution.</a:t>
            </a:r>
          </a:p>
          <a:p>
            <a:pPr marL="0" indent="0" algn="ctr">
              <a:buNone/>
            </a:pPr>
            <a:r>
              <a:rPr lang="en-US" sz="3733" dirty="0"/>
              <a:t>3- </a:t>
            </a:r>
            <a:r>
              <a:rPr lang="fr-CA" sz="3733" dirty="0"/>
              <a:t>les résultats.</a:t>
            </a:r>
            <a:endParaRPr lang="en-US" sz="3733" dirty="0"/>
          </a:p>
        </p:txBody>
      </p:sp>
    </p:spTree>
    <p:extLst>
      <p:ext uri="{BB962C8B-B14F-4D97-AF65-F5344CB8AC3E}">
        <p14:creationId xmlns:p14="http://schemas.microsoft.com/office/powerpoint/2010/main" val="3714308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21A92-7375-46D9-A28E-3BD60D2B751E}"/>
              </a:ext>
            </a:extLst>
          </p:cNvPr>
          <p:cNvSpPr>
            <a:spLocks noGrp="1"/>
          </p:cNvSpPr>
          <p:nvPr>
            <p:ph type="title"/>
          </p:nvPr>
        </p:nvSpPr>
        <p:spPr>
          <a:xfrm>
            <a:off x="838200" y="365128"/>
            <a:ext cx="10515600" cy="704257"/>
          </a:xfrm>
        </p:spPr>
        <p:txBody>
          <a:bodyPr/>
          <a:lstStyle/>
          <a:p>
            <a:pPr algn="ctr"/>
            <a:r>
              <a:rPr lang="fr-FR" sz="4267" b="1" dirty="0"/>
              <a:t>OBJECTIVE</a:t>
            </a:r>
          </a:p>
        </p:txBody>
      </p:sp>
      <p:sp>
        <p:nvSpPr>
          <p:cNvPr id="3" name="Content Placeholder 2">
            <a:extLst>
              <a:ext uri="{FF2B5EF4-FFF2-40B4-BE49-F238E27FC236}">
                <a16:creationId xmlns:a16="http://schemas.microsoft.com/office/drawing/2014/main" id="{4C0EC690-DF74-4428-8184-0EFE81B73A9B}"/>
              </a:ext>
            </a:extLst>
          </p:cNvPr>
          <p:cNvSpPr>
            <a:spLocks noGrp="1"/>
          </p:cNvSpPr>
          <p:nvPr>
            <p:ph idx="1"/>
          </p:nvPr>
        </p:nvSpPr>
        <p:spPr>
          <a:xfrm>
            <a:off x="838200" y="1069385"/>
            <a:ext cx="10515600" cy="5107578"/>
          </a:xfrm>
        </p:spPr>
        <p:txBody>
          <a:bodyPr>
            <a:normAutofit/>
          </a:bodyPr>
          <a:lstStyle/>
          <a:p>
            <a:r>
              <a:rPr lang="fr-FR" sz="4000" dirty="0"/>
              <a:t>L’application a pour objectif de simuler la conduite autonome sur un circuit F1 dans un jeu.</a:t>
            </a:r>
          </a:p>
          <a:p>
            <a:r>
              <a:rPr lang="fr-FR" sz="4000" dirty="0"/>
              <a:t>On peut diviser l’application en deux parties :</a:t>
            </a:r>
          </a:p>
          <a:p>
            <a:pPr marL="742950" indent="-742950">
              <a:buFont typeface="+mj-lt"/>
              <a:buAutoNum type="arabicPeriod"/>
            </a:pPr>
            <a:r>
              <a:rPr lang="fr-FR" sz="4000" dirty="0"/>
              <a:t>Détection des chemins, lignes de route et virages du circuit et;</a:t>
            </a:r>
          </a:p>
          <a:p>
            <a:pPr marL="742950" indent="-742950">
              <a:buFont typeface="+mj-lt"/>
              <a:buAutoNum type="arabicPeriod"/>
            </a:pPr>
            <a:r>
              <a:rPr lang="fr-FR" sz="4000" dirty="0"/>
              <a:t>agir en fonction de chaque cas (ralentissement, virer à droite ou à gauche…..) on utilisant le CNN et le K-NN</a:t>
            </a:r>
          </a:p>
        </p:txBody>
      </p:sp>
    </p:spTree>
    <p:extLst>
      <p:ext uri="{BB962C8B-B14F-4D97-AF65-F5344CB8AC3E}">
        <p14:creationId xmlns:p14="http://schemas.microsoft.com/office/powerpoint/2010/main" val="3404837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21A92-7375-46D9-A28E-3BD60D2B751E}"/>
              </a:ext>
            </a:extLst>
          </p:cNvPr>
          <p:cNvSpPr>
            <a:spLocks noGrp="1"/>
          </p:cNvSpPr>
          <p:nvPr>
            <p:ph type="title"/>
          </p:nvPr>
        </p:nvSpPr>
        <p:spPr>
          <a:xfrm>
            <a:off x="838200" y="365128"/>
            <a:ext cx="10515600" cy="704257"/>
          </a:xfrm>
        </p:spPr>
        <p:txBody>
          <a:bodyPr/>
          <a:lstStyle/>
          <a:p>
            <a:pPr algn="ctr"/>
            <a:r>
              <a:rPr lang="fr-FR" sz="4267" dirty="0"/>
              <a:t>OBJECTIVE</a:t>
            </a:r>
          </a:p>
        </p:txBody>
      </p:sp>
      <p:sp>
        <p:nvSpPr>
          <p:cNvPr id="3" name="Content Placeholder 2">
            <a:extLst>
              <a:ext uri="{FF2B5EF4-FFF2-40B4-BE49-F238E27FC236}">
                <a16:creationId xmlns:a16="http://schemas.microsoft.com/office/drawing/2014/main" id="{4C0EC690-DF74-4428-8184-0EFE81B73A9B}"/>
              </a:ext>
            </a:extLst>
          </p:cNvPr>
          <p:cNvSpPr>
            <a:spLocks noGrp="1"/>
          </p:cNvSpPr>
          <p:nvPr>
            <p:ph idx="1"/>
          </p:nvPr>
        </p:nvSpPr>
        <p:spPr>
          <a:xfrm>
            <a:off x="838200" y="1394847"/>
            <a:ext cx="10515600" cy="4782116"/>
          </a:xfrm>
        </p:spPr>
        <p:txBody>
          <a:bodyPr>
            <a:normAutofit/>
          </a:bodyPr>
          <a:lstStyle/>
          <a:p>
            <a:r>
              <a:rPr lang="fr-FR" sz="3600" dirty="0"/>
              <a:t>Pour la simulation on va profiter de l’enregistrement vidéos du jeu sur plusieurs angles, puis faire interagir notre application en fonction des données extraites de ses vidéos et suivre le processus ( Traitement de données (Images), jeux de données, apprentissage et implémentation)</a:t>
            </a:r>
          </a:p>
        </p:txBody>
      </p:sp>
    </p:spTree>
    <p:extLst>
      <p:ext uri="{BB962C8B-B14F-4D97-AF65-F5344CB8AC3E}">
        <p14:creationId xmlns:p14="http://schemas.microsoft.com/office/powerpoint/2010/main" val="3485125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E517A-78FC-4A1D-8595-20FA1D00A3AC}"/>
              </a:ext>
            </a:extLst>
          </p:cNvPr>
          <p:cNvSpPr>
            <a:spLocks noGrp="1"/>
          </p:cNvSpPr>
          <p:nvPr>
            <p:ph type="ctrTitle"/>
          </p:nvPr>
        </p:nvSpPr>
        <p:spPr>
          <a:xfrm>
            <a:off x="989428" y="433046"/>
            <a:ext cx="9144000" cy="477837"/>
          </a:xfrm>
        </p:spPr>
        <p:txBody>
          <a:bodyPr>
            <a:noAutofit/>
          </a:bodyPr>
          <a:lstStyle/>
          <a:p>
            <a:r>
              <a:rPr lang="en-GB" sz="3600" dirty="0"/>
              <a:t>OBJECTIVE</a:t>
            </a:r>
          </a:p>
        </p:txBody>
      </p:sp>
      <p:sp>
        <p:nvSpPr>
          <p:cNvPr id="3" name="Subtitle 2">
            <a:extLst>
              <a:ext uri="{FF2B5EF4-FFF2-40B4-BE49-F238E27FC236}">
                <a16:creationId xmlns:a16="http://schemas.microsoft.com/office/drawing/2014/main" id="{A771651F-52B4-4D6C-8491-BF9B10ABB278}"/>
              </a:ext>
            </a:extLst>
          </p:cNvPr>
          <p:cNvSpPr>
            <a:spLocks noGrp="1"/>
          </p:cNvSpPr>
          <p:nvPr>
            <p:ph type="subTitle" idx="1"/>
          </p:nvPr>
        </p:nvSpPr>
        <p:spPr>
          <a:xfrm>
            <a:off x="1322363" y="1069145"/>
            <a:ext cx="10002129" cy="4543864"/>
          </a:xfrm>
        </p:spPr>
        <p:txBody>
          <a:bodyPr>
            <a:normAutofit/>
          </a:bodyPr>
          <a:lstStyle/>
          <a:p>
            <a:pPr algn="l"/>
            <a:r>
              <a:rPr lang="en-GB" sz="2800" dirty="0" err="1"/>
              <a:t>L’idée</a:t>
            </a:r>
            <a:r>
              <a:rPr lang="en-GB" sz="2800" dirty="0"/>
              <a:t> </a:t>
            </a:r>
            <a:r>
              <a:rPr lang="en-GB" sz="2800" dirty="0" err="1"/>
              <a:t>générale</a:t>
            </a:r>
            <a:r>
              <a:rPr lang="en-GB" sz="2800" dirty="0"/>
              <a:t>:</a:t>
            </a:r>
          </a:p>
        </p:txBody>
      </p:sp>
      <p:sp>
        <p:nvSpPr>
          <p:cNvPr id="4" name="Rectangle 3">
            <a:extLst>
              <a:ext uri="{FF2B5EF4-FFF2-40B4-BE49-F238E27FC236}">
                <a16:creationId xmlns:a16="http://schemas.microsoft.com/office/drawing/2014/main" id="{274E13B4-9A1D-4319-AF1B-CC0004589E47}"/>
              </a:ext>
            </a:extLst>
          </p:cNvPr>
          <p:cNvSpPr/>
          <p:nvPr/>
        </p:nvSpPr>
        <p:spPr>
          <a:xfrm>
            <a:off x="1927274" y="3010486"/>
            <a:ext cx="1969477" cy="10832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Image sequences</a:t>
            </a:r>
          </a:p>
        </p:txBody>
      </p:sp>
      <p:sp>
        <p:nvSpPr>
          <p:cNvPr id="5" name="Rectangle 4">
            <a:extLst>
              <a:ext uri="{FF2B5EF4-FFF2-40B4-BE49-F238E27FC236}">
                <a16:creationId xmlns:a16="http://schemas.microsoft.com/office/drawing/2014/main" id="{219374B5-3799-4AD1-93B6-0F7629E08AF5}"/>
              </a:ext>
            </a:extLst>
          </p:cNvPr>
          <p:cNvSpPr/>
          <p:nvPr/>
        </p:nvSpPr>
        <p:spPr>
          <a:xfrm>
            <a:off x="8328074" y="3010486"/>
            <a:ext cx="2541563" cy="10832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actions of the car: left, right, accelerate, brake</a:t>
            </a:r>
          </a:p>
        </p:txBody>
      </p:sp>
      <p:sp>
        <p:nvSpPr>
          <p:cNvPr id="6" name="Oval 5">
            <a:extLst>
              <a:ext uri="{FF2B5EF4-FFF2-40B4-BE49-F238E27FC236}">
                <a16:creationId xmlns:a16="http://schemas.microsoft.com/office/drawing/2014/main" id="{EE16A078-35E5-4C05-9C75-692204783D75}"/>
              </a:ext>
            </a:extLst>
          </p:cNvPr>
          <p:cNvSpPr/>
          <p:nvPr/>
        </p:nvSpPr>
        <p:spPr>
          <a:xfrm>
            <a:off x="4785360" y="2616590"/>
            <a:ext cx="2654105" cy="1871003"/>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Deep learning &amp; computer vision methods</a:t>
            </a:r>
          </a:p>
        </p:txBody>
      </p:sp>
      <p:sp>
        <p:nvSpPr>
          <p:cNvPr id="7" name="Arrow: Right 6">
            <a:extLst>
              <a:ext uri="{FF2B5EF4-FFF2-40B4-BE49-F238E27FC236}">
                <a16:creationId xmlns:a16="http://schemas.microsoft.com/office/drawing/2014/main" id="{10E65945-2C60-4745-A075-DFE5F0DCD9FE}"/>
              </a:ext>
            </a:extLst>
          </p:cNvPr>
          <p:cNvSpPr/>
          <p:nvPr/>
        </p:nvSpPr>
        <p:spPr>
          <a:xfrm>
            <a:off x="3896751" y="3372729"/>
            <a:ext cx="886264" cy="3587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Arrow: Right 7">
            <a:extLst>
              <a:ext uri="{FF2B5EF4-FFF2-40B4-BE49-F238E27FC236}">
                <a16:creationId xmlns:a16="http://schemas.microsoft.com/office/drawing/2014/main" id="{DA1155D6-4AE0-41A7-91BA-305DCCADD8CA}"/>
              </a:ext>
            </a:extLst>
          </p:cNvPr>
          <p:cNvSpPr/>
          <p:nvPr/>
        </p:nvSpPr>
        <p:spPr>
          <a:xfrm>
            <a:off x="7439465" y="3371436"/>
            <a:ext cx="888609" cy="3600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89304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21A92-7375-46D9-A28E-3BD60D2B751E}"/>
              </a:ext>
            </a:extLst>
          </p:cNvPr>
          <p:cNvSpPr>
            <a:spLocks noGrp="1"/>
          </p:cNvSpPr>
          <p:nvPr>
            <p:ph type="title"/>
          </p:nvPr>
        </p:nvSpPr>
        <p:spPr>
          <a:xfrm>
            <a:off x="838200" y="365128"/>
            <a:ext cx="10515600" cy="704257"/>
          </a:xfrm>
        </p:spPr>
        <p:txBody>
          <a:bodyPr>
            <a:normAutofit/>
          </a:bodyPr>
          <a:lstStyle/>
          <a:p>
            <a:pPr algn="ctr"/>
            <a:r>
              <a:rPr lang="fr-FR" dirty="0"/>
              <a:t>pré-traitement des données</a:t>
            </a:r>
          </a:p>
        </p:txBody>
      </p:sp>
      <p:sp>
        <p:nvSpPr>
          <p:cNvPr id="3" name="Content Placeholder 2">
            <a:extLst>
              <a:ext uri="{FF2B5EF4-FFF2-40B4-BE49-F238E27FC236}">
                <a16:creationId xmlns:a16="http://schemas.microsoft.com/office/drawing/2014/main" id="{4C0EC690-DF74-4428-8184-0EFE81B73A9B}"/>
              </a:ext>
            </a:extLst>
          </p:cNvPr>
          <p:cNvSpPr>
            <a:spLocks noGrp="1"/>
          </p:cNvSpPr>
          <p:nvPr>
            <p:ph idx="1"/>
          </p:nvPr>
        </p:nvSpPr>
        <p:spPr>
          <a:xfrm>
            <a:off x="838200" y="1394847"/>
            <a:ext cx="10515600" cy="4782116"/>
          </a:xfrm>
        </p:spPr>
        <p:txBody>
          <a:bodyPr>
            <a:normAutofit/>
          </a:bodyPr>
          <a:lstStyle/>
          <a:p>
            <a:r>
              <a:rPr lang="fr-FR" sz="3600" dirty="0"/>
              <a:t>L'équilibrage des données</a:t>
            </a:r>
          </a:p>
          <a:p>
            <a:r>
              <a:rPr lang="fr-FR" sz="3600" dirty="0"/>
              <a:t>Mélanger les données</a:t>
            </a:r>
          </a:p>
          <a:p>
            <a:r>
              <a:rPr lang="fr-FR" sz="3600" dirty="0" err="1"/>
              <a:t>Augmauntation</a:t>
            </a:r>
            <a:r>
              <a:rPr lang="fr-FR" sz="3600" dirty="0"/>
              <a:t> des données</a:t>
            </a:r>
          </a:p>
          <a:p>
            <a:r>
              <a:rPr lang="fr-FR" sz="3600" dirty="0" err="1"/>
              <a:t>Cany</a:t>
            </a:r>
            <a:endParaRPr lang="fr-FR" sz="3600" dirty="0"/>
          </a:p>
          <a:p>
            <a:r>
              <a:rPr lang="fr-FR" sz="3600" dirty="0"/>
              <a:t>…</a:t>
            </a:r>
          </a:p>
        </p:txBody>
      </p:sp>
    </p:spTree>
    <p:extLst>
      <p:ext uri="{BB962C8B-B14F-4D97-AF65-F5344CB8AC3E}">
        <p14:creationId xmlns:p14="http://schemas.microsoft.com/office/powerpoint/2010/main" val="226557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21A92-7375-46D9-A28E-3BD60D2B751E}"/>
              </a:ext>
            </a:extLst>
          </p:cNvPr>
          <p:cNvSpPr>
            <a:spLocks noGrp="1"/>
          </p:cNvSpPr>
          <p:nvPr>
            <p:ph type="title"/>
          </p:nvPr>
        </p:nvSpPr>
        <p:spPr>
          <a:xfrm>
            <a:off x="838200" y="365128"/>
            <a:ext cx="10515600" cy="704257"/>
          </a:xfrm>
        </p:spPr>
        <p:txBody>
          <a:bodyPr/>
          <a:lstStyle/>
          <a:p>
            <a:pPr algn="ctr"/>
            <a:r>
              <a:rPr lang="fr-FR" sz="4267" b="1" dirty="0"/>
              <a:t>La région d'intérêt</a:t>
            </a:r>
          </a:p>
        </p:txBody>
      </p:sp>
      <p:pic>
        <p:nvPicPr>
          <p:cNvPr id="71" name="Content Placeholder 70">
            <a:extLst>
              <a:ext uri="{FF2B5EF4-FFF2-40B4-BE49-F238E27FC236}">
                <a16:creationId xmlns:a16="http://schemas.microsoft.com/office/drawing/2014/main" id="{3E677935-06DE-4BCE-A4C7-DF57CACFE97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778924"/>
            <a:ext cx="4415443" cy="3880467"/>
          </a:xfrm>
        </p:spPr>
      </p:pic>
      <p:pic>
        <p:nvPicPr>
          <p:cNvPr id="73" name="Picture 72">
            <a:extLst>
              <a:ext uri="{FF2B5EF4-FFF2-40B4-BE49-F238E27FC236}">
                <a16:creationId xmlns:a16="http://schemas.microsoft.com/office/drawing/2014/main" id="{DA79B8C8-2E9E-4A3E-A040-E0B4F5FCAB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0851" y="1631014"/>
            <a:ext cx="6376473" cy="4028377"/>
          </a:xfrm>
          <a:prstGeom prst="rect">
            <a:avLst/>
          </a:prstGeom>
        </p:spPr>
      </p:pic>
      <p:sp>
        <p:nvSpPr>
          <p:cNvPr id="3" name="TextBox 2">
            <a:extLst>
              <a:ext uri="{FF2B5EF4-FFF2-40B4-BE49-F238E27FC236}">
                <a16:creationId xmlns:a16="http://schemas.microsoft.com/office/drawing/2014/main" id="{26F5EE85-734B-4CCC-895B-4C4789B0BF9A}"/>
              </a:ext>
            </a:extLst>
          </p:cNvPr>
          <p:cNvSpPr txBox="1"/>
          <p:nvPr/>
        </p:nvSpPr>
        <p:spPr>
          <a:xfrm>
            <a:off x="838200" y="1069385"/>
            <a:ext cx="6346289" cy="707886"/>
          </a:xfrm>
          <a:prstGeom prst="rect">
            <a:avLst/>
          </a:prstGeom>
          <a:noFill/>
        </p:spPr>
        <p:txBody>
          <a:bodyPr wrap="none" rtlCol="0">
            <a:spAutoFit/>
          </a:bodyPr>
          <a:lstStyle/>
          <a:p>
            <a:r>
              <a:rPr lang="fr-CA" sz="4000" dirty="0"/>
              <a:t>Circuit: pour entrainer le CNN</a:t>
            </a:r>
          </a:p>
        </p:txBody>
      </p:sp>
    </p:spTree>
    <p:extLst>
      <p:ext uri="{BB962C8B-B14F-4D97-AF65-F5344CB8AC3E}">
        <p14:creationId xmlns:p14="http://schemas.microsoft.com/office/powerpoint/2010/main" val="4197206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21A92-7375-46D9-A28E-3BD60D2B751E}"/>
              </a:ext>
            </a:extLst>
          </p:cNvPr>
          <p:cNvSpPr>
            <a:spLocks noGrp="1"/>
          </p:cNvSpPr>
          <p:nvPr>
            <p:ph type="title"/>
          </p:nvPr>
        </p:nvSpPr>
        <p:spPr>
          <a:xfrm>
            <a:off x="838200" y="365128"/>
            <a:ext cx="10515600" cy="704257"/>
          </a:xfrm>
        </p:spPr>
        <p:txBody>
          <a:bodyPr/>
          <a:lstStyle/>
          <a:p>
            <a:pPr algn="ctr"/>
            <a:r>
              <a:rPr lang="fr-FR" sz="4267" b="1" dirty="0"/>
              <a:t>La région d'intérêt</a:t>
            </a:r>
          </a:p>
        </p:txBody>
      </p:sp>
      <p:sp>
        <p:nvSpPr>
          <p:cNvPr id="74" name="TextBox 73">
            <a:extLst>
              <a:ext uri="{FF2B5EF4-FFF2-40B4-BE49-F238E27FC236}">
                <a16:creationId xmlns:a16="http://schemas.microsoft.com/office/drawing/2014/main" id="{144188AB-2526-4051-BD85-8A23CFAB4732}"/>
              </a:ext>
            </a:extLst>
          </p:cNvPr>
          <p:cNvSpPr txBox="1"/>
          <p:nvPr/>
        </p:nvSpPr>
        <p:spPr>
          <a:xfrm>
            <a:off x="838200" y="1028610"/>
            <a:ext cx="5962401" cy="646331"/>
          </a:xfrm>
          <a:prstGeom prst="rect">
            <a:avLst/>
          </a:prstGeom>
          <a:noFill/>
        </p:spPr>
        <p:txBody>
          <a:bodyPr wrap="none" rtlCol="0">
            <a:spAutoFit/>
          </a:bodyPr>
          <a:lstStyle/>
          <a:p>
            <a:r>
              <a:rPr lang="fr-CA" sz="3600" dirty="0"/>
              <a:t>Vitesse: pour entrainer le k-NN</a:t>
            </a:r>
          </a:p>
        </p:txBody>
      </p:sp>
      <p:pic>
        <p:nvPicPr>
          <p:cNvPr id="80" name="Picture 79">
            <a:extLst>
              <a:ext uri="{FF2B5EF4-FFF2-40B4-BE49-F238E27FC236}">
                <a16:creationId xmlns:a16="http://schemas.microsoft.com/office/drawing/2014/main" id="{6B56D147-EC6D-41D4-AE61-2A7A797DCE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8374" y="1948878"/>
            <a:ext cx="5921879" cy="4120154"/>
          </a:xfrm>
          <a:prstGeom prst="rect">
            <a:avLst/>
          </a:prstGeom>
        </p:spPr>
      </p:pic>
    </p:spTree>
    <p:extLst>
      <p:ext uri="{BB962C8B-B14F-4D97-AF65-F5344CB8AC3E}">
        <p14:creationId xmlns:p14="http://schemas.microsoft.com/office/powerpoint/2010/main" val="1733014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21A92-7375-46D9-A28E-3BD60D2B751E}"/>
              </a:ext>
            </a:extLst>
          </p:cNvPr>
          <p:cNvSpPr>
            <a:spLocks noGrp="1"/>
          </p:cNvSpPr>
          <p:nvPr>
            <p:ph type="title"/>
          </p:nvPr>
        </p:nvSpPr>
        <p:spPr>
          <a:xfrm>
            <a:off x="838200" y="365128"/>
            <a:ext cx="10515600" cy="704257"/>
          </a:xfrm>
        </p:spPr>
        <p:txBody>
          <a:bodyPr/>
          <a:lstStyle/>
          <a:p>
            <a:pPr algn="ctr"/>
            <a:r>
              <a:rPr lang="fr-FR" sz="4267" b="1" dirty="0" err="1"/>
              <a:t>Examples</a:t>
            </a:r>
            <a:endParaRPr lang="fr-FR" sz="4267" b="1" dirty="0"/>
          </a:p>
        </p:txBody>
      </p:sp>
      <p:pic>
        <p:nvPicPr>
          <p:cNvPr id="5" name="Content Placeholder 4">
            <a:extLst>
              <a:ext uri="{FF2B5EF4-FFF2-40B4-BE49-F238E27FC236}">
                <a16:creationId xmlns:a16="http://schemas.microsoft.com/office/drawing/2014/main" id="{F2B543AB-A338-4AE3-87AA-63E906C1799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6354" y="2148484"/>
            <a:ext cx="3275570" cy="3275570"/>
          </a:xfrm>
        </p:spPr>
      </p:pic>
      <p:pic>
        <p:nvPicPr>
          <p:cNvPr id="7" name="Picture 6">
            <a:extLst>
              <a:ext uri="{FF2B5EF4-FFF2-40B4-BE49-F238E27FC236}">
                <a16:creationId xmlns:a16="http://schemas.microsoft.com/office/drawing/2014/main" id="{4B115ABD-7830-406E-BB9F-A3AEFD01E8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8215" y="2148484"/>
            <a:ext cx="3275569" cy="3275570"/>
          </a:xfrm>
          <a:prstGeom prst="rect">
            <a:avLst/>
          </a:prstGeom>
        </p:spPr>
      </p:pic>
      <p:pic>
        <p:nvPicPr>
          <p:cNvPr id="9" name="Picture 8">
            <a:extLst>
              <a:ext uri="{FF2B5EF4-FFF2-40B4-BE49-F238E27FC236}">
                <a16:creationId xmlns:a16="http://schemas.microsoft.com/office/drawing/2014/main" id="{ECAECDAF-FAE7-4803-9B83-5A18369300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50077" y="2148484"/>
            <a:ext cx="3275569" cy="3275570"/>
          </a:xfrm>
          <a:prstGeom prst="rect">
            <a:avLst/>
          </a:prstGeom>
        </p:spPr>
      </p:pic>
    </p:spTree>
    <p:extLst>
      <p:ext uri="{BB962C8B-B14F-4D97-AF65-F5344CB8AC3E}">
        <p14:creationId xmlns:p14="http://schemas.microsoft.com/office/powerpoint/2010/main" val="4182766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856</TotalTime>
  <Words>651</Words>
  <Application>Microsoft Office PowerPoint</Application>
  <PresentationFormat>Widescreen</PresentationFormat>
  <Paragraphs>94</Paragraphs>
  <Slides>19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Simulation d’une conduite autonome sur un circuit Formula 1  Lahcene Zinnour  UQTR 2019 PIF6004</vt:lpstr>
      <vt:lpstr>Sommaire</vt:lpstr>
      <vt:lpstr>OBJECTIVE</vt:lpstr>
      <vt:lpstr>OBJECTIVE</vt:lpstr>
      <vt:lpstr>OBJECTIVE</vt:lpstr>
      <vt:lpstr>pré-traitement des données</vt:lpstr>
      <vt:lpstr>La région d'intérêt</vt:lpstr>
      <vt:lpstr>La région d'intérêt</vt:lpstr>
      <vt:lpstr>Examples</vt:lpstr>
      <vt:lpstr>Résultats</vt:lpstr>
      <vt:lpstr>AlexNet</vt:lpstr>
      <vt:lpstr>AlexNet</vt:lpstr>
      <vt:lpstr>Résultats (L'étape d'entrainement et l'étape de prediction )</vt:lpstr>
      <vt:lpstr>Résultats (L'étape d'entrainement et l'étape de prediction )</vt:lpstr>
      <vt:lpstr>Résultats (L'étape d'entrainement et l'étape de prediction )</vt:lpstr>
      <vt:lpstr>Configurations</vt:lpstr>
      <vt:lpstr>Résultats (AlexNet)</vt:lpstr>
      <vt:lpstr>Problèmes et solutions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35</cp:revision>
  <dcterms:created xsi:type="dcterms:W3CDTF">2019-07-02T13:13:17Z</dcterms:created>
  <dcterms:modified xsi:type="dcterms:W3CDTF">2019-07-06T03:38:47Z</dcterms:modified>
</cp:coreProperties>
</file>