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7" r:id="rId4"/>
    <p:sldId id="258" r:id="rId5"/>
    <p:sldId id="259" r:id="rId6"/>
    <p:sldId id="268" r:id="rId7"/>
    <p:sldId id="269" r:id="rId8"/>
    <p:sldId id="270" r:id="rId9"/>
    <p:sldId id="261" r:id="rId10"/>
    <p:sldId id="271" r:id="rId11"/>
    <p:sldId id="263" r:id="rId12"/>
    <p:sldId id="265" r:id="rId13"/>
    <p:sldId id="266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6649" autoAdjust="0"/>
  </p:normalViewPr>
  <p:slideViewPr>
    <p:cSldViewPr snapToGrid="0">
      <p:cViewPr varScale="1">
        <p:scale>
          <a:sx n="57" d="100"/>
          <a:sy n="57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474F8-91BE-4D8E-9639-09142C3365A3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2FFCD-A9DF-4AC7-B3B3-E8060E0B73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782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C932-438B-40ED-9967-FC9FB4B02D6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897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C932-438B-40ED-9967-FC9FB4B02D6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718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C932-438B-40ED-9967-FC9FB4B02D6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064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C932-438B-40ED-9967-FC9FB4B02D6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622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C932-438B-40ED-9967-FC9FB4B02D6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292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C932-438B-40ED-9967-FC9FB4B02D6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130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C932-438B-40ED-9967-FC9FB4B02D6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714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C932-438B-40ED-9967-FC9FB4B02D6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810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C932-438B-40ED-9967-FC9FB4B02D6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692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C932-438B-40ED-9967-FC9FB4B02D6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813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C932-438B-40ED-9967-FC9FB4B02D6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951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C932-438B-40ED-9967-FC9FB4B02D6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95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2572D5-0EBC-CA6B-5426-64A333729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CFF5DC-7D0C-88CE-C5D2-EE531832D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DFCEBF-3583-FB83-E881-1A74CEA92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37B9-BF2F-467E-86AE-6A1EE481C4A6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076656-7F55-CBE2-3EAC-D466ACAB6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6C73CA-26FE-B8C5-558B-5C9922EE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9EDE-2CE3-44CF-B54E-20606E8C1D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15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685BD1-A9D6-3A26-2F5D-3A378EE6E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613620-40D6-0CA3-7E8F-85A6DA4AB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73C770-0CA1-867A-4523-20C573482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37B9-BF2F-467E-86AE-6A1EE481C4A6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E43EFB-BB89-2E1D-0ADF-19887766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359662-0066-8246-4AD9-83C921D7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9EDE-2CE3-44CF-B54E-20606E8C1D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584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C69A37B-DA87-03CA-96CF-256AA1662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2835F94-5A5F-A7E0-FCC4-6893DC986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2EC4AF-03FF-E1C0-3814-7DB27FFB0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37B9-BF2F-467E-86AE-6A1EE481C4A6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06AE67-75F7-4AE8-11A8-A1C9417E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8AB232-04D4-AED6-AB1D-B3CCC84CE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9EDE-2CE3-44CF-B54E-20606E8C1D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0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225121-38F6-19E8-C3E5-5D52CFD47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BF69D8-2290-BEEC-C56A-E40578A6B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2170C9-E669-DFDD-48B5-C6C513A3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37B9-BF2F-467E-86AE-6A1EE481C4A6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445789-1D34-16A1-0DE6-1E215752E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AE9487-79E8-04E3-97D6-C38D603FF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9EDE-2CE3-44CF-B54E-20606E8C1D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27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69F720-8904-D87B-8EC1-3513E7A12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0B15C0-13D6-3D18-52F8-EE1A243CB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3082D5-9CDB-7FA9-86E4-50212B1BE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37B9-BF2F-467E-86AE-6A1EE481C4A6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668A57-CE7A-AED5-0516-0AFED341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2EA6DB-D401-CF75-42E5-0F1A6045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9EDE-2CE3-44CF-B54E-20606E8C1D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58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8B875E-44AB-CBDF-221F-5D6457EE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555EA7-DCC1-85E0-2C08-287FF6DCC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179DAE-4645-0AD3-E549-2F54935F3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7BF4E3-CF63-691C-220F-AB8549C7F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37B9-BF2F-467E-86AE-6A1EE481C4A6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83C659-CBC5-B8B8-14BF-5B16029CC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197156-0C0F-5821-40A1-30ED4ACD0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9EDE-2CE3-44CF-B54E-20606E8C1D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17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FFEF0D-0DDC-ABDD-60A5-665741C5E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8C887D-B817-6363-5F63-1A466B18C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8490F6F-644B-223F-FFF8-6D488E082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BCC2E53-50AF-4599-42A2-F0DFEE036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E094EA3-995C-4F83-AD3F-0B8F95143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B45A62C-4D10-F011-3A63-741AECAA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37B9-BF2F-467E-86AE-6A1EE481C4A6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2C11BA5-FAB6-5CEF-914C-C31C2AAD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8E1AE06-5127-A24F-C52B-A14F8E8B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9EDE-2CE3-44CF-B54E-20606E8C1D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27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0AAE9E-6034-2490-6E28-EB33D7D3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60A4B82-F50C-39B4-9D4B-54BA9226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37B9-BF2F-467E-86AE-6A1EE481C4A6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F93F5F-E08A-41AB-14BB-15540F3D9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A7CB10-E5B6-9A53-E3BE-43AC80BC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9EDE-2CE3-44CF-B54E-20606E8C1D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97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10195A1-F7F6-3C2C-C6BA-962D07249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37B9-BF2F-467E-86AE-6A1EE481C4A6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FDABE86-5ECC-5283-B956-605285F5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E41E91-6B0D-42C9-446D-F8D1847A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9EDE-2CE3-44CF-B54E-20606E8C1D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44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2FCDDE-B1F8-6B47-333D-2F689B9D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B17F9F-4343-AE18-4A8D-D544265DA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262D02-DD5C-D54D-5B7C-6097C9495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C1268C-7334-0B55-9B03-B6D8A0ECC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37B9-BF2F-467E-86AE-6A1EE481C4A6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422EED-929B-6AD2-C7A5-B0641E58C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1A5F8E-5BDC-965B-D2C2-96648F2C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9EDE-2CE3-44CF-B54E-20606E8C1D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80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21E985-6912-2743-7245-AF4E62B0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6AB292-352A-8679-B3A0-89860192A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F14F08-8CFC-0069-8371-92FDFA63F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D2016D-E5DB-EAC0-156B-5FC0F135F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37B9-BF2F-467E-86AE-6A1EE481C4A6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BB6CA2-5CFF-B607-07EE-E3D5592E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699E86-1DAE-A511-0D3A-63FB4CCC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9EDE-2CE3-44CF-B54E-20606E8C1D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148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A0454D9-4B8F-4ADE-C2E6-1607E9A00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547346-3EC4-DD1B-BB33-1C2005549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C98707-BCE3-1322-B156-262B10422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B37B9-BF2F-467E-86AE-6A1EE481C4A6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199783-9E56-454C-698A-738F442BC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6BE1EC-7344-369A-94E9-FC2F21F81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99EDE-2CE3-44CF-B54E-20606E8C1D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93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871495CE-5030-4986-B410-C8F9E3F3E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28445"/>
            <a:ext cx="12192000" cy="1655762"/>
          </a:xfrm>
        </p:spPr>
        <p:txBody>
          <a:bodyPr>
            <a:normAutofit/>
          </a:bodyPr>
          <a:lstStyle/>
          <a:p>
            <a:r>
              <a:rPr lang="fr-FR" sz="3600" dirty="0">
                <a:latin typeface="Arial" panose="020B0604020202020204" pitchFamily="34" charset="0"/>
                <a:cs typeface="Arial" panose="020B0604020202020204" pitchFamily="34" charset="0"/>
              </a:rPr>
              <a:t>Conception et réalisation d'un système de   recommandation pour la recherche et/ou l’offre des postes de travail</a:t>
            </a:r>
            <a:endParaRPr lang="fr-FR" sz="3600" dirty="0"/>
          </a:p>
        </p:txBody>
      </p:sp>
      <p:sp>
        <p:nvSpPr>
          <p:cNvPr id="8" name="Sous-titre 7">
            <a:extLst>
              <a:ext uri="{FF2B5EF4-FFF2-40B4-BE49-F238E27FC236}">
                <a16:creationId xmlns:a16="http://schemas.microsoft.com/office/drawing/2014/main" id="{C244C350-7481-4468-B971-4C578B32E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600" y="4832906"/>
            <a:ext cx="4800232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fr-FR" b="1" dirty="0"/>
              <a:t>Présenter par :</a:t>
            </a:r>
          </a:p>
          <a:p>
            <a:pPr algn="l"/>
            <a:r>
              <a:rPr lang="fr-FR" dirty="0"/>
              <a:t>AIT-BENALI Fayçal </a:t>
            </a:r>
          </a:p>
          <a:p>
            <a:pPr algn="l"/>
            <a:r>
              <a:rPr lang="fr-FR" dirty="0"/>
              <a:t>BOUCHACHIA Ayoub </a:t>
            </a:r>
          </a:p>
          <a:p>
            <a:pPr algn="l"/>
            <a:r>
              <a:rPr lang="fr-FR" dirty="0"/>
              <a:t>BOUCHERIR Mohamed </a:t>
            </a:r>
            <a:r>
              <a:rPr lang="fr-FR" dirty="0" err="1"/>
              <a:t>Zineddine</a:t>
            </a:r>
            <a:r>
              <a:rPr lang="fr-FR" dirty="0"/>
              <a:t>	</a:t>
            </a:r>
          </a:p>
          <a:p>
            <a:pPr algn="l"/>
            <a:endParaRPr lang="fr-FR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30BAAF5-9116-448C-8DE3-E79AD78A87C8}"/>
              </a:ext>
            </a:extLst>
          </p:cNvPr>
          <p:cNvSpPr txBox="1"/>
          <p:nvPr/>
        </p:nvSpPr>
        <p:spPr>
          <a:xfrm>
            <a:off x="8989713" y="6488668"/>
            <a:ext cx="3202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Année universitaire : 2021/2022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0BF3993-A616-4829-B0DE-D1CFBBA936BD}"/>
              </a:ext>
            </a:extLst>
          </p:cNvPr>
          <p:cNvSpPr txBox="1"/>
          <p:nvPr/>
        </p:nvSpPr>
        <p:spPr>
          <a:xfrm>
            <a:off x="3579125" y="1489808"/>
            <a:ext cx="5033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Projet de programmation</a:t>
            </a:r>
          </a:p>
        </p:txBody>
      </p: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3CFB1CBF-C89B-0F5B-96B1-F0F1ED730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88" y="117811"/>
            <a:ext cx="2679716" cy="102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8902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ZoneTexte 45">
            <a:extLst>
              <a:ext uri="{FF2B5EF4-FFF2-40B4-BE49-F238E27FC236}">
                <a16:creationId xmlns:a16="http://schemas.microsoft.com/office/drawing/2014/main" id="{FC3802A7-C14A-4832-A7E4-9F3A6163D51B}"/>
              </a:ext>
            </a:extLst>
          </p:cNvPr>
          <p:cNvSpPr txBox="1"/>
          <p:nvPr/>
        </p:nvSpPr>
        <p:spPr>
          <a:xfrm>
            <a:off x="326325" y="212034"/>
            <a:ext cx="4003019" cy="52322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altLang="fr-FR" sz="2800" dirty="0">
                <a:solidFill>
                  <a:srgbClr val="003399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Classification de texte</a:t>
            </a:r>
            <a:endParaRPr lang="fr-FR" sz="2800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B3270A4-B18B-40DF-AA22-DB096C46E969}"/>
              </a:ext>
            </a:extLst>
          </p:cNvPr>
          <p:cNvSpPr txBox="1"/>
          <p:nvPr/>
        </p:nvSpPr>
        <p:spPr>
          <a:xfrm>
            <a:off x="774549" y="1100436"/>
            <a:ext cx="7489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Classificateur Naïve Bayes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0C14AFA-9655-388C-8DCE-C13BCB67D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" y="2383544"/>
            <a:ext cx="6411982" cy="337402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3CD747B-EA25-C273-5A4D-729F626603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8" y="1860054"/>
            <a:ext cx="4439966" cy="371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587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E360C2F-81DD-40BD-BE21-043932B5EAA4}"/>
              </a:ext>
            </a:extLst>
          </p:cNvPr>
          <p:cNvSpPr txBox="1"/>
          <p:nvPr/>
        </p:nvSpPr>
        <p:spPr>
          <a:xfrm>
            <a:off x="310517" y="212034"/>
            <a:ext cx="5610831" cy="52322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altLang="fr-FR" sz="2800" dirty="0">
                <a:solidFill>
                  <a:srgbClr val="003399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Calcule de similarité entre mots</a:t>
            </a:r>
            <a:endParaRPr lang="fr-FR" sz="28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F3C573-7641-4C36-82FE-99E73632C384}"/>
              </a:ext>
            </a:extLst>
          </p:cNvPr>
          <p:cNvSpPr txBox="1"/>
          <p:nvPr/>
        </p:nvSpPr>
        <p:spPr>
          <a:xfrm>
            <a:off x="559559" y="1241946"/>
            <a:ext cx="813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Cette étape est pour but de savoir la distance entre les </a:t>
            </a:r>
            <a:r>
              <a:rPr lang="fr-FR" dirty="0" err="1"/>
              <a:t>CVs</a:t>
            </a:r>
            <a:r>
              <a:rPr lang="fr-FR" dirty="0"/>
              <a:t> et les offres d’emplois.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F78FF38-FA5A-48B4-A2A1-D1F5606521F8}"/>
              </a:ext>
            </a:extLst>
          </p:cNvPr>
          <p:cNvSpPr txBox="1"/>
          <p:nvPr/>
        </p:nvSpPr>
        <p:spPr>
          <a:xfrm>
            <a:off x="559558" y="2458845"/>
            <a:ext cx="218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Similarité Cosinus 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0030706-59D1-47A8-A738-64A414309B6A}"/>
              </a:ext>
            </a:extLst>
          </p:cNvPr>
          <p:cNvSpPr txBox="1"/>
          <p:nvPr/>
        </p:nvSpPr>
        <p:spPr>
          <a:xfrm>
            <a:off x="1042113" y="3281021"/>
            <a:ext cx="4760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Nettoyage du texte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EA58C60-D2B8-4937-872A-76BF5E2732A1}"/>
              </a:ext>
            </a:extLst>
          </p:cNvPr>
          <p:cNvSpPr/>
          <p:nvPr/>
        </p:nvSpPr>
        <p:spPr>
          <a:xfrm>
            <a:off x="822513" y="3383712"/>
            <a:ext cx="219600" cy="22047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406400" h="2222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	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D063CF5-2837-4286-AE4D-CDA081A5D529}"/>
              </a:ext>
            </a:extLst>
          </p:cNvPr>
          <p:cNvSpPr txBox="1"/>
          <p:nvPr/>
        </p:nvSpPr>
        <p:spPr>
          <a:xfrm>
            <a:off x="1042113" y="3841561"/>
            <a:ext cx="4760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L’indexation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0316DE9-859C-432E-8690-0B2E900ABF65}"/>
              </a:ext>
            </a:extLst>
          </p:cNvPr>
          <p:cNvSpPr/>
          <p:nvPr/>
        </p:nvSpPr>
        <p:spPr>
          <a:xfrm>
            <a:off x="822513" y="3937280"/>
            <a:ext cx="219600" cy="22047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406400" h="2222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	</a:t>
            </a:r>
          </a:p>
        </p:txBody>
      </p:sp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B4058CA6-9D34-0CAF-76EB-7114124BC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5" y="1668779"/>
            <a:ext cx="5505450" cy="2000250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440BD2D4-89AD-6B4C-31BE-986D851599D1}"/>
              </a:ext>
            </a:extLst>
          </p:cNvPr>
          <p:cNvSpPr/>
          <p:nvPr/>
        </p:nvSpPr>
        <p:spPr>
          <a:xfrm>
            <a:off x="823491" y="4488812"/>
            <a:ext cx="219600" cy="22047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406400" h="2222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	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AEF7379-3038-698A-5CD2-27D9C22AFA37}"/>
              </a:ext>
            </a:extLst>
          </p:cNvPr>
          <p:cNvSpPr txBox="1"/>
          <p:nvPr/>
        </p:nvSpPr>
        <p:spPr>
          <a:xfrm>
            <a:off x="1092914" y="4383425"/>
            <a:ext cx="4760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Calcul de la similarité </a:t>
            </a:r>
          </a:p>
        </p:txBody>
      </p:sp>
      <p:pic>
        <p:nvPicPr>
          <p:cNvPr id="13" name="Image 12" descr="Une image contenant table&#10;&#10;Description générée automatiquement">
            <a:extLst>
              <a:ext uri="{FF2B5EF4-FFF2-40B4-BE49-F238E27FC236}">
                <a16:creationId xmlns:a16="http://schemas.microsoft.com/office/drawing/2014/main" id="{6F6E243A-DE6E-7AEE-A6E0-2908FD8542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3726530"/>
            <a:ext cx="3707156" cy="294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557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/>
      <p:bldP spid="8" grpId="0"/>
      <p:bldP spid="9" grpId="0" animBg="1"/>
      <p:bldP spid="10" grpId="0"/>
      <p:bldP spid="11" grpId="0" animBg="1"/>
      <p:bldP spid="14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0048118-462E-457B-9D11-082C452B8FA6}"/>
              </a:ext>
            </a:extLst>
          </p:cNvPr>
          <p:cNvSpPr txBox="1"/>
          <p:nvPr/>
        </p:nvSpPr>
        <p:spPr>
          <a:xfrm>
            <a:off x="310517" y="212034"/>
            <a:ext cx="4604146" cy="52322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003399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Conclusion et Perspectives</a:t>
            </a:r>
            <a:endParaRPr lang="fr-FR" sz="28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8DC6242-BF88-496C-B68F-596543166172}"/>
              </a:ext>
            </a:extLst>
          </p:cNvPr>
          <p:cNvSpPr txBox="1"/>
          <p:nvPr/>
        </p:nvSpPr>
        <p:spPr>
          <a:xfrm>
            <a:off x="693124" y="1542335"/>
            <a:ext cx="11551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On a utilisé une approche basée sur le contenu des CVS et des offres d'emploi pour concevoir notre système. 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495E19BA-4CB3-4C49-99D8-E31601FE52D7}"/>
              </a:ext>
            </a:extLst>
          </p:cNvPr>
          <p:cNvSpPr/>
          <p:nvPr/>
        </p:nvSpPr>
        <p:spPr>
          <a:xfrm>
            <a:off x="477348" y="1669958"/>
            <a:ext cx="219600" cy="22047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406400" h="2222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 	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D752F6B-462B-4553-B49A-3CF33320583A}"/>
              </a:ext>
            </a:extLst>
          </p:cNvPr>
          <p:cNvSpPr txBox="1"/>
          <p:nvPr/>
        </p:nvSpPr>
        <p:spPr>
          <a:xfrm>
            <a:off x="693124" y="2127310"/>
            <a:ext cx="10479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Un modèle de classification de textes a été entraîné qui permet de mieux segmenter le CV et l’offres d’emploi selon la catégorie des informations qu’ils présentent.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C4E8F68-F754-4E5E-84F2-C42E0C3665EC}"/>
              </a:ext>
            </a:extLst>
          </p:cNvPr>
          <p:cNvSpPr/>
          <p:nvPr/>
        </p:nvSpPr>
        <p:spPr>
          <a:xfrm>
            <a:off x="458971" y="2238004"/>
            <a:ext cx="219600" cy="22047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406400" h="2222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 	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70C299E-DA64-4A69-AFD4-CFACC8CD81B0}"/>
              </a:ext>
            </a:extLst>
          </p:cNvPr>
          <p:cNvSpPr txBox="1"/>
          <p:nvPr/>
        </p:nvSpPr>
        <p:spPr>
          <a:xfrm>
            <a:off x="693124" y="2922499"/>
            <a:ext cx="10479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On a utilisé les différentes techniques du TALN afin d'extraire les informations pertinentes à partir des CVS et les offres d'emploi tels que les compétences et la formation.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A5FD219-7074-4662-B6EA-0D3E21B1135D}"/>
              </a:ext>
            </a:extLst>
          </p:cNvPr>
          <p:cNvSpPr/>
          <p:nvPr/>
        </p:nvSpPr>
        <p:spPr>
          <a:xfrm>
            <a:off x="473524" y="3015556"/>
            <a:ext cx="219600" cy="22047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406400" h="2222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 	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0C997B5-7F68-4D34-82F7-FFC85C07FA06}"/>
              </a:ext>
            </a:extLst>
          </p:cNvPr>
          <p:cNvSpPr txBox="1"/>
          <p:nvPr/>
        </p:nvSpPr>
        <p:spPr>
          <a:xfrm>
            <a:off x="733378" y="3715208"/>
            <a:ext cx="10080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Un modèle de similarité a été crée en utilisant la formule de similarité cosinus qui permet de faire la correspondance entre les CVS et les offres d'emploi.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131D2AB-FC74-49D4-B114-30F26F4D051C}"/>
              </a:ext>
            </a:extLst>
          </p:cNvPr>
          <p:cNvSpPr/>
          <p:nvPr/>
        </p:nvSpPr>
        <p:spPr>
          <a:xfrm>
            <a:off x="513778" y="3808000"/>
            <a:ext cx="219600" cy="22047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406400" h="2222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 	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3DC5619-7EFF-46C5-B270-FF179366C150}"/>
              </a:ext>
            </a:extLst>
          </p:cNvPr>
          <p:cNvSpPr txBox="1"/>
          <p:nvPr/>
        </p:nvSpPr>
        <p:spPr>
          <a:xfrm>
            <a:off x="348839" y="907962"/>
            <a:ext cx="1729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Conclusion :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61C6FD7-4EFB-4D6C-A847-18091373D5DB}"/>
              </a:ext>
            </a:extLst>
          </p:cNvPr>
          <p:cNvSpPr txBox="1"/>
          <p:nvPr/>
        </p:nvSpPr>
        <p:spPr>
          <a:xfrm>
            <a:off x="348839" y="4896851"/>
            <a:ext cx="1934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Perspectives :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5C4A76A-545C-4D88-BCC8-3049372AC03F}"/>
              </a:ext>
            </a:extLst>
          </p:cNvPr>
          <p:cNvSpPr txBox="1"/>
          <p:nvPr/>
        </p:nvSpPr>
        <p:spPr>
          <a:xfrm>
            <a:off x="912724" y="5371390"/>
            <a:ext cx="10080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Ajouter un questionnaire personnalisé selon le CV, pour évaluer les compétences du candidat.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541AB371-24A8-432E-9124-A102FAE2CCD8}"/>
              </a:ext>
            </a:extLst>
          </p:cNvPr>
          <p:cNvSpPr/>
          <p:nvPr/>
        </p:nvSpPr>
        <p:spPr>
          <a:xfrm>
            <a:off x="693124" y="5445819"/>
            <a:ext cx="219600" cy="22047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406400" h="2222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 	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D94BE9C-081D-4DBC-975F-4EF516FD4D65}"/>
              </a:ext>
            </a:extLst>
          </p:cNvPr>
          <p:cNvSpPr txBox="1"/>
          <p:nvPr/>
        </p:nvSpPr>
        <p:spPr>
          <a:xfrm>
            <a:off x="912724" y="5955984"/>
            <a:ext cx="10080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Automatiser l'ajout de nouveaux domaines de travail et l'entraînement des modèles de classification et de similarité selon les données de ce domaine.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4478BB1-B058-4E6F-981D-35B735E3410B}"/>
              </a:ext>
            </a:extLst>
          </p:cNvPr>
          <p:cNvSpPr/>
          <p:nvPr/>
        </p:nvSpPr>
        <p:spPr>
          <a:xfrm>
            <a:off x="693124" y="6030413"/>
            <a:ext cx="219600" cy="22047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406400" h="2222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10200351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5" grpId="0"/>
      <p:bldP spid="16" grpId="0"/>
      <p:bldP spid="17" grpId="0"/>
      <p:bldP spid="18" grpId="0" animBg="1"/>
      <p:bldP spid="21" grpId="0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39A784-91E1-4731-AC98-9B536CC0F4C9}"/>
              </a:ext>
            </a:extLst>
          </p:cNvPr>
          <p:cNvSpPr/>
          <p:nvPr/>
        </p:nvSpPr>
        <p:spPr>
          <a:xfrm>
            <a:off x="1989587" y="2636030"/>
            <a:ext cx="82128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altLang="fr-FR" sz="5400" b="1" i="1" cap="none" spc="0" dirty="0">
                <a:ln/>
                <a:solidFill>
                  <a:schemeClr val="accent4"/>
                </a:solidFill>
                <a:effectLst/>
              </a:rPr>
              <a:t>Merci pour votre attention !</a:t>
            </a:r>
            <a:endParaRPr lang="fr-FR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171910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E7A1737-3DBF-439F-86DB-FF4257398628}"/>
              </a:ext>
            </a:extLst>
          </p:cNvPr>
          <p:cNvSpPr txBox="1"/>
          <p:nvPr/>
        </p:nvSpPr>
        <p:spPr>
          <a:xfrm>
            <a:off x="0" y="369332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fr-FR" sz="4800" dirty="0">
                <a:solidFill>
                  <a:srgbClr val="000066"/>
                </a:solidFill>
                <a:latin typeface="Comic Sans MS" panose="030F0702030302020204" pitchFamily="66" charset="0"/>
              </a:rPr>
              <a:t>Plan</a:t>
            </a:r>
            <a:endParaRPr lang="fr-FR" sz="4800" dirty="0">
              <a:latin typeface="Arial Rounded MT Bold" panose="020F070403050403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81B4553-13E2-4C5C-A2DC-0EA242BD3CA2}"/>
              </a:ext>
            </a:extLst>
          </p:cNvPr>
          <p:cNvSpPr txBox="1"/>
          <p:nvPr/>
        </p:nvSpPr>
        <p:spPr>
          <a:xfrm>
            <a:off x="689113" y="1763403"/>
            <a:ext cx="359394" cy="369332"/>
          </a:xfrm>
          <a:prstGeom prst="rect">
            <a:avLst/>
          </a:prstGeom>
          <a:solidFill>
            <a:srgbClr val="6600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1.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5096A0C-0DA0-4848-9963-E1452F7A69E9}"/>
              </a:ext>
            </a:extLst>
          </p:cNvPr>
          <p:cNvSpPr txBox="1"/>
          <p:nvPr/>
        </p:nvSpPr>
        <p:spPr>
          <a:xfrm>
            <a:off x="689113" y="2325756"/>
            <a:ext cx="359394" cy="369332"/>
          </a:xfrm>
          <a:prstGeom prst="rect">
            <a:avLst/>
          </a:prstGeom>
          <a:solidFill>
            <a:srgbClr val="6600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2.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87E7B26-9505-4176-980C-E1E6CA627A15}"/>
              </a:ext>
            </a:extLst>
          </p:cNvPr>
          <p:cNvSpPr txBox="1"/>
          <p:nvPr/>
        </p:nvSpPr>
        <p:spPr>
          <a:xfrm>
            <a:off x="689113" y="2888109"/>
            <a:ext cx="359394" cy="369332"/>
          </a:xfrm>
          <a:prstGeom prst="rect">
            <a:avLst/>
          </a:prstGeom>
          <a:solidFill>
            <a:srgbClr val="6600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3.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D672F1D-8460-4CE4-A46F-26DE6AD18377}"/>
              </a:ext>
            </a:extLst>
          </p:cNvPr>
          <p:cNvSpPr txBox="1"/>
          <p:nvPr/>
        </p:nvSpPr>
        <p:spPr>
          <a:xfrm>
            <a:off x="689113" y="3450462"/>
            <a:ext cx="359394" cy="369332"/>
          </a:xfrm>
          <a:prstGeom prst="rect">
            <a:avLst/>
          </a:prstGeom>
          <a:solidFill>
            <a:srgbClr val="6600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4.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4E200D-D4E3-449D-BE57-EFB1789022E3}"/>
              </a:ext>
            </a:extLst>
          </p:cNvPr>
          <p:cNvSpPr txBox="1"/>
          <p:nvPr/>
        </p:nvSpPr>
        <p:spPr>
          <a:xfrm>
            <a:off x="689113" y="4012815"/>
            <a:ext cx="359394" cy="369332"/>
          </a:xfrm>
          <a:prstGeom prst="rect">
            <a:avLst/>
          </a:prstGeom>
          <a:solidFill>
            <a:srgbClr val="6600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5.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139260F-AA04-4604-A27C-E89F7E65835E}"/>
              </a:ext>
            </a:extLst>
          </p:cNvPr>
          <p:cNvSpPr txBox="1"/>
          <p:nvPr/>
        </p:nvSpPr>
        <p:spPr>
          <a:xfrm>
            <a:off x="1258956" y="1761315"/>
            <a:ext cx="3419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fr-FR" sz="2400" dirty="0">
                <a:solidFill>
                  <a:srgbClr val="003399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Contexte et objectifs</a:t>
            </a:r>
            <a:endParaRPr lang="fr-FR" sz="24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E699687-ABC9-478D-8226-6A33A52848C7}"/>
              </a:ext>
            </a:extLst>
          </p:cNvPr>
          <p:cNvSpPr txBox="1"/>
          <p:nvPr/>
        </p:nvSpPr>
        <p:spPr>
          <a:xfrm>
            <a:off x="1238117" y="4012815"/>
            <a:ext cx="5113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fr-FR" sz="2400" dirty="0">
                <a:solidFill>
                  <a:srgbClr val="003399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Les Etapes de la recommandation </a:t>
            </a:r>
            <a:endParaRPr lang="fr-FR" sz="24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CC341F6-8241-439A-9F51-CFDA53F5FB50}"/>
              </a:ext>
            </a:extLst>
          </p:cNvPr>
          <p:cNvSpPr txBox="1"/>
          <p:nvPr/>
        </p:nvSpPr>
        <p:spPr>
          <a:xfrm>
            <a:off x="1258956" y="2325756"/>
            <a:ext cx="5178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fr-FR" sz="2400" dirty="0">
                <a:solidFill>
                  <a:srgbClr val="003399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Les  systèmes de Recommandation</a:t>
            </a:r>
            <a:endParaRPr lang="fr-FR" sz="24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94F3694-55AF-4476-9132-21E7761315E8}"/>
              </a:ext>
            </a:extLst>
          </p:cNvPr>
          <p:cNvSpPr txBox="1"/>
          <p:nvPr/>
        </p:nvSpPr>
        <p:spPr>
          <a:xfrm>
            <a:off x="1238117" y="4583523"/>
            <a:ext cx="4059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fr-FR" sz="2400" dirty="0">
                <a:solidFill>
                  <a:srgbClr val="003399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Conclusion et Perspectives</a:t>
            </a:r>
            <a:endParaRPr lang="fr-FR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968CAD-3090-4B3B-AD33-62B5263ADB78}"/>
              </a:ext>
            </a:extLst>
          </p:cNvPr>
          <p:cNvSpPr/>
          <p:nvPr/>
        </p:nvSpPr>
        <p:spPr>
          <a:xfrm>
            <a:off x="1210866" y="2888109"/>
            <a:ext cx="3118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altLang="fr-FR" sz="2400" dirty="0">
                <a:solidFill>
                  <a:srgbClr val="003399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Collecte de données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9F0444-3342-494D-9B48-86ABD59D70BA}"/>
              </a:ext>
            </a:extLst>
          </p:cNvPr>
          <p:cNvSpPr/>
          <p:nvPr/>
        </p:nvSpPr>
        <p:spPr>
          <a:xfrm>
            <a:off x="1210866" y="3454639"/>
            <a:ext cx="47484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altLang="fr-FR" sz="2400" dirty="0">
                <a:solidFill>
                  <a:srgbClr val="003399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Architecture de notre système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BC509A9-D7BB-4DD8-BD30-F61C2E8F8BE8}"/>
              </a:ext>
            </a:extLst>
          </p:cNvPr>
          <p:cNvSpPr txBox="1"/>
          <p:nvPr/>
        </p:nvSpPr>
        <p:spPr>
          <a:xfrm>
            <a:off x="689113" y="4583523"/>
            <a:ext cx="359394" cy="369332"/>
          </a:xfrm>
          <a:prstGeom prst="rect">
            <a:avLst/>
          </a:prstGeom>
          <a:solidFill>
            <a:srgbClr val="6600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33086235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7" grpId="0" animBg="1"/>
      <p:bldP spid="9" grpId="0"/>
      <p:bldP spid="10" grpId="0"/>
      <p:bldP spid="13" grpId="0"/>
      <p:bldP spid="14" grpId="0"/>
      <p:bldP spid="15" grpId="0"/>
      <p:bldP spid="17" grpId="0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9E1FAE7-5E9D-4788-8068-1D41D4103103}"/>
              </a:ext>
            </a:extLst>
          </p:cNvPr>
          <p:cNvSpPr txBox="1"/>
          <p:nvPr/>
        </p:nvSpPr>
        <p:spPr>
          <a:xfrm>
            <a:off x="396849" y="212034"/>
            <a:ext cx="3861956" cy="52322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altLang="fr-FR" sz="2800" dirty="0">
                <a:solidFill>
                  <a:srgbClr val="003399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Contexte et objectifs</a:t>
            </a:r>
            <a:endParaRPr lang="fr-FR" sz="28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56861CD-3212-4A57-AEEA-8AE987A68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49" y="1537831"/>
            <a:ext cx="2513414" cy="1662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AAA2B70-28E5-43B5-8657-4F5CE6BB8F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266" y="4158233"/>
            <a:ext cx="6687491" cy="2437991"/>
          </a:xfrm>
          <a:prstGeom prst="rect">
            <a:avLst/>
          </a:prstGeom>
        </p:spPr>
      </p:pic>
      <p:pic>
        <p:nvPicPr>
          <p:cNvPr id="12" name="Image 11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0B4F6CD0-EBEC-4AD6-9F5D-4304EFDDA3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11" y="4849466"/>
            <a:ext cx="2513414" cy="1055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 1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E588915-0DF0-4939-8146-75FBDE3F4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266" y="766965"/>
            <a:ext cx="7210951" cy="283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042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6ACC43A-4BAA-42AE-A5DE-42E54E8730C5}"/>
              </a:ext>
            </a:extLst>
          </p:cNvPr>
          <p:cNvSpPr txBox="1"/>
          <p:nvPr/>
        </p:nvSpPr>
        <p:spPr>
          <a:xfrm>
            <a:off x="396849" y="212034"/>
            <a:ext cx="3861956" cy="52322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altLang="fr-FR" sz="2800" dirty="0">
                <a:solidFill>
                  <a:srgbClr val="003399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Contexte et objectifs</a:t>
            </a:r>
            <a:endParaRPr lang="fr-FR" sz="28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9381141-C6A9-4486-873F-DC472CC66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296" y="3982122"/>
            <a:ext cx="2143125" cy="1896274"/>
          </a:xfrm>
          <a:prstGeom prst="rect">
            <a:avLst/>
          </a:prstGeom>
        </p:spPr>
      </p:pic>
      <p:pic>
        <p:nvPicPr>
          <p:cNvPr id="12" name="Image 11" descr="Une image contenant objet, intérieur&#10;&#10;Description générée automatiquement">
            <a:extLst>
              <a:ext uri="{FF2B5EF4-FFF2-40B4-BE49-F238E27FC236}">
                <a16:creationId xmlns:a16="http://schemas.microsoft.com/office/drawing/2014/main" id="{6A328B2B-2D8D-470F-AF0C-6F586E9C5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248" y="3982122"/>
            <a:ext cx="2143125" cy="21431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7F6158D-6E7E-43BF-9D1C-206339FDBF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804" y="3954346"/>
            <a:ext cx="2619375" cy="192405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89154E1-776F-4C25-A918-486C190E99B2}"/>
              </a:ext>
            </a:extLst>
          </p:cNvPr>
          <p:cNvSpPr txBox="1"/>
          <p:nvPr/>
        </p:nvSpPr>
        <p:spPr>
          <a:xfrm>
            <a:off x="677587" y="1021892"/>
            <a:ext cx="6406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Les problèmes du marché d’emploi :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9DC514E-0E4E-4B31-96B5-8F4120737023}"/>
              </a:ext>
            </a:extLst>
          </p:cNvPr>
          <p:cNvSpPr txBox="1"/>
          <p:nvPr/>
        </p:nvSpPr>
        <p:spPr>
          <a:xfrm>
            <a:off x="1312404" y="1694806"/>
            <a:ext cx="4292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L’augmentation de données.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7B97207-D68F-42AB-98A2-05FD9F1183B5}"/>
              </a:ext>
            </a:extLst>
          </p:cNvPr>
          <p:cNvSpPr/>
          <p:nvPr/>
        </p:nvSpPr>
        <p:spPr>
          <a:xfrm>
            <a:off x="831024" y="1814282"/>
            <a:ext cx="320920" cy="33115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406400" h="2222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	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DDCA6E6-8A35-480E-9542-95477434711A}"/>
              </a:ext>
            </a:extLst>
          </p:cNvPr>
          <p:cNvSpPr txBox="1"/>
          <p:nvPr/>
        </p:nvSpPr>
        <p:spPr>
          <a:xfrm>
            <a:off x="1319523" y="2292839"/>
            <a:ext cx="461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Les difficultés de recrutement.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6CCDAB0-1695-4D1D-9735-52623E1AA8BE}"/>
              </a:ext>
            </a:extLst>
          </p:cNvPr>
          <p:cNvSpPr/>
          <p:nvPr/>
        </p:nvSpPr>
        <p:spPr>
          <a:xfrm>
            <a:off x="831024" y="2419245"/>
            <a:ext cx="320920" cy="33115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406400" h="2222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	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309005B-B433-4FC9-AC8B-A4A58842C1B4}"/>
              </a:ext>
            </a:extLst>
          </p:cNvPr>
          <p:cNvSpPr txBox="1"/>
          <p:nvPr/>
        </p:nvSpPr>
        <p:spPr>
          <a:xfrm>
            <a:off x="1319523" y="2860869"/>
            <a:ext cx="5582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Les difficultés de recherche d’emploi.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D9526B37-5285-4111-8952-C194124DB4C5}"/>
              </a:ext>
            </a:extLst>
          </p:cNvPr>
          <p:cNvSpPr/>
          <p:nvPr/>
        </p:nvSpPr>
        <p:spPr>
          <a:xfrm>
            <a:off x="839851" y="2997219"/>
            <a:ext cx="320920" cy="33115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406400" h="2222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15150546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2" grpId="0"/>
      <p:bldP spid="11" grpId="0" animBg="1"/>
      <p:bldP spid="13" grpId="0"/>
      <p:bldP spid="15" grpId="0" animBg="1"/>
      <p:bldP spid="16" grpId="0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10453D0-BBC7-40A9-B583-E05AB4784F60}"/>
              </a:ext>
            </a:extLst>
          </p:cNvPr>
          <p:cNvSpPr txBox="1"/>
          <p:nvPr/>
        </p:nvSpPr>
        <p:spPr>
          <a:xfrm>
            <a:off x="396849" y="212034"/>
            <a:ext cx="3861956" cy="52322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altLang="fr-FR" sz="2800" dirty="0">
                <a:solidFill>
                  <a:srgbClr val="003399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Contexte et objectifs</a:t>
            </a:r>
            <a:endParaRPr lang="fr-FR" sz="28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AE09D40-84D9-45B0-AF21-70243379F7F2}"/>
              </a:ext>
            </a:extLst>
          </p:cNvPr>
          <p:cNvSpPr txBox="1"/>
          <p:nvPr/>
        </p:nvSpPr>
        <p:spPr>
          <a:xfrm>
            <a:off x="396849" y="1866522"/>
            <a:ext cx="9611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  Création d’un système de recommandation pour les offres d’emploi et les CVS.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CFB8A00-3510-4AEC-A7B4-B5DD83B77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535" y="3124719"/>
            <a:ext cx="3839361" cy="265804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49CA214-A2A2-4F32-8958-1CFF09A4C5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29" y="3124719"/>
            <a:ext cx="4519707" cy="3048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D5290C7-25FB-4CDC-B6E4-5527C1D8FA37}"/>
              </a:ext>
            </a:extLst>
          </p:cNvPr>
          <p:cNvSpPr txBox="1"/>
          <p:nvPr/>
        </p:nvSpPr>
        <p:spPr>
          <a:xfrm>
            <a:off x="396849" y="1069991"/>
            <a:ext cx="1811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Solution :</a:t>
            </a:r>
          </a:p>
        </p:txBody>
      </p:sp>
      <p:pic>
        <p:nvPicPr>
          <p:cNvPr id="7" name="Graphique 6" descr="Flèche : courbe légère">
            <a:extLst>
              <a:ext uri="{FF2B5EF4-FFF2-40B4-BE49-F238E27FC236}">
                <a16:creationId xmlns:a16="http://schemas.microsoft.com/office/drawing/2014/main" id="{DF6CE5F7-0EC2-4869-8534-8DB584A856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82011" y="4626046"/>
            <a:ext cx="239444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118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79B0921-64EA-4E23-9AB3-BC163FFEA843}"/>
              </a:ext>
            </a:extLst>
          </p:cNvPr>
          <p:cNvSpPr txBox="1"/>
          <p:nvPr/>
        </p:nvSpPr>
        <p:spPr>
          <a:xfrm>
            <a:off x="227239" y="238538"/>
            <a:ext cx="5261377" cy="52322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altLang="fr-FR" sz="2800" dirty="0">
                <a:solidFill>
                  <a:srgbClr val="003399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Systèmes  de recommandation</a:t>
            </a: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2DAAE1FD-7064-4134-BB6D-236B2B811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712" y="493731"/>
            <a:ext cx="5096729" cy="315589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5A67EFA-65CD-4DD4-8F2B-A5AAA0ADC2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479" y="3649623"/>
            <a:ext cx="5216962" cy="300368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72CAB7E-0EC4-470C-9669-7E321CE01A31}"/>
              </a:ext>
            </a:extLst>
          </p:cNvPr>
          <p:cNvSpPr txBox="1"/>
          <p:nvPr/>
        </p:nvSpPr>
        <p:spPr>
          <a:xfrm>
            <a:off x="227239" y="1372104"/>
            <a:ext cx="6733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C’est quoi un système de recommandation ?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934CACB-00BB-4C23-83A6-579790DB3ED3}"/>
              </a:ext>
            </a:extLst>
          </p:cNvPr>
          <p:cNvSpPr txBox="1"/>
          <p:nvPr/>
        </p:nvSpPr>
        <p:spPr>
          <a:xfrm>
            <a:off x="844614" y="3762441"/>
            <a:ext cx="6390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Processus de filtrage basé sur le contenu.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C231C09-A084-4225-BB06-762446302531}"/>
              </a:ext>
            </a:extLst>
          </p:cNvPr>
          <p:cNvSpPr txBox="1"/>
          <p:nvPr/>
        </p:nvSpPr>
        <p:spPr>
          <a:xfrm>
            <a:off x="844614" y="4277967"/>
            <a:ext cx="5102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Processus de filtrage collaboratif.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D2682E-959A-4C65-90D4-5E60AA047375}"/>
              </a:ext>
            </a:extLst>
          </p:cNvPr>
          <p:cNvSpPr txBox="1"/>
          <p:nvPr/>
        </p:nvSpPr>
        <p:spPr>
          <a:xfrm>
            <a:off x="312559" y="2430990"/>
            <a:ext cx="6215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Les techniques de filtrage de la Recommandation :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98C0BA9-D3D9-4B62-88B3-44973B257204}"/>
              </a:ext>
            </a:extLst>
          </p:cNvPr>
          <p:cNvSpPr/>
          <p:nvPr/>
        </p:nvSpPr>
        <p:spPr>
          <a:xfrm>
            <a:off x="592614" y="3898051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406400" h="2222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	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E93ADE6-5795-48FC-A023-00DCE269AE1E}"/>
              </a:ext>
            </a:extLst>
          </p:cNvPr>
          <p:cNvSpPr/>
          <p:nvPr/>
        </p:nvSpPr>
        <p:spPr>
          <a:xfrm>
            <a:off x="592614" y="4413577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406400" h="2222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	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DB6CBA9-DB7E-4269-8024-B251D67D3873}"/>
              </a:ext>
            </a:extLst>
          </p:cNvPr>
          <p:cNvSpPr txBox="1"/>
          <p:nvPr/>
        </p:nvSpPr>
        <p:spPr>
          <a:xfrm>
            <a:off x="844614" y="4800443"/>
            <a:ext cx="4457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Processus de filtrage hybride.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FBE3460-1BCA-49DB-9D54-2E6A27047B6D}"/>
              </a:ext>
            </a:extLst>
          </p:cNvPr>
          <p:cNvSpPr/>
          <p:nvPr/>
        </p:nvSpPr>
        <p:spPr>
          <a:xfrm>
            <a:off x="592614" y="4936053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406400" h="2222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38257654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/>
      <p:bldP spid="7" grpId="0"/>
      <p:bldP spid="8" grpId="0"/>
      <p:bldP spid="9" grpId="0" animBg="1"/>
      <p:bldP spid="10" grpId="0" animBg="1"/>
      <p:bldP spid="11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E48074E-6EBD-4FF1-991D-F9BE451DD0AD}"/>
              </a:ext>
            </a:extLst>
          </p:cNvPr>
          <p:cNvSpPr txBox="1"/>
          <p:nvPr/>
        </p:nvSpPr>
        <p:spPr>
          <a:xfrm>
            <a:off x="245097" y="225286"/>
            <a:ext cx="3502882" cy="52322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altLang="fr-FR" sz="2800" dirty="0">
                <a:solidFill>
                  <a:srgbClr val="003399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Collecte de données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70C390B-F963-492A-91A3-D8A03B1FD288}"/>
              </a:ext>
            </a:extLst>
          </p:cNvPr>
          <p:cNvSpPr txBox="1"/>
          <p:nvPr/>
        </p:nvSpPr>
        <p:spPr>
          <a:xfrm>
            <a:off x="419088" y="1319249"/>
            <a:ext cx="9007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Pour concevoir ce système, on a besoin d’un  jeu de donnée.</a:t>
            </a:r>
          </a:p>
        </p:txBody>
      </p:sp>
      <p:pic>
        <p:nvPicPr>
          <p:cNvPr id="6" name="Image 5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ED45C99B-5884-4B01-BB0A-67441222C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04" y="3135130"/>
            <a:ext cx="4238625" cy="14382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Graphique 9" descr="Document">
            <a:extLst>
              <a:ext uri="{FF2B5EF4-FFF2-40B4-BE49-F238E27FC236}">
                <a16:creationId xmlns:a16="http://schemas.microsoft.com/office/drawing/2014/main" id="{F00E0FDE-36E1-4BF6-8102-7A1C8DB9E0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1216" y="3308866"/>
            <a:ext cx="914400" cy="914400"/>
          </a:xfrm>
          <a:prstGeom prst="rect">
            <a:avLst/>
          </a:prstGeom>
        </p:spPr>
      </p:pic>
      <p:pic>
        <p:nvPicPr>
          <p:cNvPr id="12" name="Graphique 11" descr="Flèche : courbe légère">
            <a:extLst>
              <a:ext uri="{FF2B5EF4-FFF2-40B4-BE49-F238E27FC236}">
                <a16:creationId xmlns:a16="http://schemas.microsoft.com/office/drawing/2014/main" id="{C48656B9-2A71-4E86-A9D3-5F62434442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39916" y="3458375"/>
            <a:ext cx="17413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4340D0E9-8409-493A-92FE-5FCF175438DC}"/>
              </a:ext>
            </a:extLst>
          </p:cNvPr>
          <p:cNvSpPr txBox="1"/>
          <p:nvPr/>
        </p:nvSpPr>
        <p:spPr>
          <a:xfrm>
            <a:off x="9426633" y="3581400"/>
            <a:ext cx="543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CVS</a:t>
            </a:r>
          </a:p>
        </p:txBody>
      </p:sp>
    </p:spTree>
    <p:extLst>
      <p:ext uri="{BB962C8B-B14F-4D97-AF65-F5344CB8AC3E}">
        <p14:creationId xmlns:p14="http://schemas.microsoft.com/office/powerpoint/2010/main" val="4118898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4434FEA-7084-4397-8418-C521619FFA33}"/>
              </a:ext>
            </a:extLst>
          </p:cNvPr>
          <p:cNvSpPr txBox="1"/>
          <p:nvPr/>
        </p:nvSpPr>
        <p:spPr>
          <a:xfrm>
            <a:off x="233612" y="278295"/>
            <a:ext cx="5593198" cy="52322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altLang="fr-FR" sz="2800" dirty="0">
                <a:solidFill>
                  <a:srgbClr val="003399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Architecture de notre système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825EBF4-6C2B-347B-8A95-DD91373419CD}"/>
              </a:ext>
            </a:extLst>
          </p:cNvPr>
          <p:cNvSpPr/>
          <p:nvPr/>
        </p:nvSpPr>
        <p:spPr>
          <a:xfrm>
            <a:off x="777190" y="931334"/>
            <a:ext cx="2101476" cy="628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Candidat</a:t>
            </a:r>
          </a:p>
        </p:txBody>
      </p:sp>
      <p:pic>
        <p:nvPicPr>
          <p:cNvPr id="11" name="Graphique 10" descr="Liste de contrôle contour">
            <a:extLst>
              <a:ext uri="{FF2B5EF4-FFF2-40B4-BE49-F238E27FC236}">
                <a16:creationId xmlns:a16="http://schemas.microsoft.com/office/drawing/2014/main" id="{EB95B985-E1D0-6D26-53B9-9AD9047CF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67738" y="1617132"/>
            <a:ext cx="1405468" cy="1405468"/>
          </a:xfrm>
          <a:prstGeom prst="rect">
            <a:avLst/>
          </a:prstGeom>
        </p:spPr>
      </p:pic>
      <p:cxnSp>
        <p:nvCxnSpPr>
          <p:cNvPr id="16" name="Connecteur : en arc 15">
            <a:extLst>
              <a:ext uri="{FF2B5EF4-FFF2-40B4-BE49-F238E27FC236}">
                <a16:creationId xmlns:a16="http://schemas.microsoft.com/office/drawing/2014/main" id="{76524F3D-C476-4FD3-4447-133D76E33F3B}"/>
              </a:ext>
            </a:extLst>
          </p:cNvPr>
          <p:cNvCxnSpPr>
            <a:cxnSpLocks/>
          </p:cNvCxnSpPr>
          <p:nvPr/>
        </p:nvCxnSpPr>
        <p:spPr>
          <a:xfrm>
            <a:off x="2182658" y="2319866"/>
            <a:ext cx="602004" cy="747885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3A012C66-04B8-1E95-191A-C418DED13786}"/>
              </a:ext>
            </a:extLst>
          </p:cNvPr>
          <p:cNvSpPr txBox="1"/>
          <p:nvPr/>
        </p:nvSpPr>
        <p:spPr>
          <a:xfrm>
            <a:off x="1216668" y="3202114"/>
            <a:ext cx="3135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Segmentation de CV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1F6E27C-2F75-1435-D044-58BDB440C63A}"/>
              </a:ext>
            </a:extLst>
          </p:cNvPr>
          <p:cNvSpPr txBox="1"/>
          <p:nvPr/>
        </p:nvSpPr>
        <p:spPr>
          <a:xfrm>
            <a:off x="1050853" y="4194428"/>
            <a:ext cx="3467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Nettoyage de données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94D4AAC9-A569-0B59-749B-091DF7827CAA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flipH="1">
            <a:off x="2784661" y="3725334"/>
            <a:ext cx="1" cy="4690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2148453E-D68C-B04B-80C4-C395383A6D04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V="1">
            <a:off x="9448800" y="2319865"/>
            <a:ext cx="618938" cy="778929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E2FDE652-3798-56E5-47C1-76867C039E7A}"/>
              </a:ext>
            </a:extLst>
          </p:cNvPr>
          <p:cNvSpPr/>
          <p:nvPr/>
        </p:nvSpPr>
        <p:spPr>
          <a:xfrm>
            <a:off x="9074524" y="931334"/>
            <a:ext cx="2101476" cy="628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Recruteur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7427A8B-687B-CB86-CDAB-CA7372EAF3BD}"/>
              </a:ext>
            </a:extLst>
          </p:cNvPr>
          <p:cNvSpPr txBox="1"/>
          <p:nvPr/>
        </p:nvSpPr>
        <p:spPr>
          <a:xfrm>
            <a:off x="7699251" y="3067751"/>
            <a:ext cx="3589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Segmentation de l’offre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7EE6B9C-D3E8-7798-14BB-FAD2929B4A48}"/>
              </a:ext>
            </a:extLst>
          </p:cNvPr>
          <p:cNvSpPr txBox="1"/>
          <p:nvPr/>
        </p:nvSpPr>
        <p:spPr>
          <a:xfrm>
            <a:off x="7759973" y="4153802"/>
            <a:ext cx="3467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Nettoyage de données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A48A8921-E496-AD5D-9349-A5ACE351D1C7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9493781" y="3684708"/>
            <a:ext cx="1" cy="4690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698C9699-06DA-0D6C-DD40-E38DBE339B47}"/>
              </a:ext>
            </a:extLst>
          </p:cNvPr>
          <p:cNvSpPr txBox="1"/>
          <p:nvPr/>
        </p:nvSpPr>
        <p:spPr>
          <a:xfrm>
            <a:off x="4629821" y="4963761"/>
            <a:ext cx="3069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Calcul de similarités</a:t>
            </a:r>
          </a:p>
        </p:txBody>
      </p: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0ECDE382-DEA7-3B19-A994-8D6626D6BC06}"/>
              </a:ext>
            </a:extLst>
          </p:cNvPr>
          <p:cNvCxnSpPr>
            <a:cxnSpLocks/>
            <a:stCxn id="24" idx="2"/>
            <a:endCxn id="38" idx="1"/>
          </p:cNvCxnSpPr>
          <p:nvPr/>
        </p:nvCxnSpPr>
        <p:spPr>
          <a:xfrm rot="16200000" flipH="1">
            <a:off x="3453380" y="4048929"/>
            <a:ext cx="507723" cy="1845160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rc 41">
            <a:extLst>
              <a:ext uri="{FF2B5EF4-FFF2-40B4-BE49-F238E27FC236}">
                <a16:creationId xmlns:a16="http://schemas.microsoft.com/office/drawing/2014/main" id="{3E94D082-3120-5E57-4F28-17FC705A512F}"/>
              </a:ext>
            </a:extLst>
          </p:cNvPr>
          <p:cNvCxnSpPr>
            <a:cxnSpLocks/>
            <a:stCxn id="36" idx="2"/>
            <a:endCxn id="38" idx="3"/>
          </p:cNvCxnSpPr>
          <p:nvPr/>
        </p:nvCxnSpPr>
        <p:spPr>
          <a:xfrm rot="5400000">
            <a:off x="8322342" y="4053931"/>
            <a:ext cx="548349" cy="1794530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que 48" descr="Liste de contrôle contour">
            <a:extLst>
              <a:ext uri="{FF2B5EF4-FFF2-40B4-BE49-F238E27FC236}">
                <a16:creationId xmlns:a16="http://schemas.microsoft.com/office/drawing/2014/main" id="{17C773A7-8BD0-EBDB-0D2B-B99C42199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7677" y="5891518"/>
            <a:ext cx="934761" cy="863599"/>
          </a:xfrm>
          <a:prstGeom prst="rect">
            <a:avLst/>
          </a:prstGeom>
        </p:spPr>
      </p:pic>
      <p:pic>
        <p:nvPicPr>
          <p:cNvPr id="50" name="Graphique 49" descr="Liste de contrôle contour">
            <a:extLst>
              <a:ext uri="{FF2B5EF4-FFF2-40B4-BE49-F238E27FC236}">
                <a16:creationId xmlns:a16="http://schemas.microsoft.com/office/drawing/2014/main" id="{24F35796-435D-56D6-FFC2-227F69621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21179" y="5637516"/>
            <a:ext cx="934761" cy="863599"/>
          </a:xfrm>
          <a:prstGeom prst="rect">
            <a:avLst/>
          </a:prstGeom>
        </p:spPr>
      </p:pic>
      <p:pic>
        <p:nvPicPr>
          <p:cNvPr id="1035" name="Graphique 1034" descr="Document contour">
            <a:extLst>
              <a:ext uri="{FF2B5EF4-FFF2-40B4-BE49-F238E27FC236}">
                <a16:creationId xmlns:a16="http://schemas.microsoft.com/office/drawing/2014/main" id="{07C92A3C-CD56-CF0F-A5EC-DEC8824E2E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0029" y="1579085"/>
            <a:ext cx="1405467" cy="1405467"/>
          </a:xfrm>
          <a:prstGeom prst="rect">
            <a:avLst/>
          </a:prstGeom>
        </p:spPr>
      </p:pic>
      <p:pic>
        <p:nvPicPr>
          <p:cNvPr id="53" name="Graphique 52" descr="Document contour">
            <a:extLst>
              <a:ext uri="{FF2B5EF4-FFF2-40B4-BE49-F238E27FC236}">
                <a16:creationId xmlns:a16="http://schemas.microsoft.com/office/drawing/2014/main" id="{624C0E41-B29C-8332-3C5B-CA78FF5E31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28606" y="5590827"/>
            <a:ext cx="910288" cy="910288"/>
          </a:xfrm>
          <a:prstGeom prst="rect">
            <a:avLst/>
          </a:prstGeom>
        </p:spPr>
      </p:pic>
      <p:pic>
        <p:nvPicPr>
          <p:cNvPr id="54" name="Graphique 53" descr="Document contour">
            <a:extLst>
              <a:ext uri="{FF2B5EF4-FFF2-40B4-BE49-F238E27FC236}">
                <a16:creationId xmlns:a16="http://schemas.microsoft.com/office/drawing/2014/main" id="{16D8BE67-572E-8E92-DD63-BFEAF86A89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88823" y="5776255"/>
            <a:ext cx="934761" cy="934761"/>
          </a:xfrm>
          <a:prstGeom prst="rect">
            <a:avLst/>
          </a:prstGeom>
        </p:spPr>
      </p:pic>
      <p:cxnSp>
        <p:nvCxnSpPr>
          <p:cNvPr id="67" name="Connecteur : en arc 66">
            <a:extLst>
              <a:ext uri="{FF2B5EF4-FFF2-40B4-BE49-F238E27FC236}">
                <a16:creationId xmlns:a16="http://schemas.microsoft.com/office/drawing/2014/main" id="{849806FD-9A28-3362-52E9-67B138540B2A}"/>
              </a:ext>
            </a:extLst>
          </p:cNvPr>
          <p:cNvCxnSpPr>
            <a:cxnSpLocks/>
          </p:cNvCxnSpPr>
          <p:nvPr/>
        </p:nvCxnSpPr>
        <p:spPr>
          <a:xfrm>
            <a:off x="6629515" y="5590827"/>
            <a:ext cx="2160474" cy="652810"/>
          </a:xfrm>
          <a:prstGeom prst="curvedConnector3">
            <a:avLst>
              <a:gd name="adj1" fmla="val 5325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 : en arc 70">
            <a:extLst>
              <a:ext uri="{FF2B5EF4-FFF2-40B4-BE49-F238E27FC236}">
                <a16:creationId xmlns:a16="http://schemas.microsoft.com/office/drawing/2014/main" id="{B9E19ADF-3432-C6C9-1CE9-EA24C88E1157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27178" y="5590827"/>
            <a:ext cx="2035265" cy="636982"/>
          </a:xfrm>
          <a:prstGeom prst="curvedConnector3">
            <a:avLst>
              <a:gd name="adj1" fmla="val 84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85">
            <a:extLst>
              <a:ext uri="{FF2B5EF4-FFF2-40B4-BE49-F238E27FC236}">
                <a16:creationId xmlns:a16="http://schemas.microsoft.com/office/drawing/2014/main" id="{314B0D42-02CC-CBBE-52E3-585896B8D399}"/>
              </a:ext>
            </a:extLst>
          </p:cNvPr>
          <p:cNvSpPr txBox="1"/>
          <p:nvPr/>
        </p:nvSpPr>
        <p:spPr>
          <a:xfrm>
            <a:off x="398686" y="6005703"/>
            <a:ext cx="19194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O</a:t>
            </a:r>
            <a:r>
              <a:rPr lang="fr-FR" sz="1800" dirty="0"/>
              <a:t>ffres d’emploi recommandées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81693F9F-6AB4-4AF4-B3EA-94D1C4FE2CEE}"/>
              </a:ext>
            </a:extLst>
          </p:cNvPr>
          <p:cNvSpPr txBox="1"/>
          <p:nvPr/>
        </p:nvSpPr>
        <p:spPr>
          <a:xfrm>
            <a:off x="10038894" y="5973825"/>
            <a:ext cx="19194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Profils </a:t>
            </a:r>
            <a:r>
              <a:rPr lang="fr-FR" sz="1800" dirty="0"/>
              <a:t>recommandées</a:t>
            </a:r>
          </a:p>
        </p:txBody>
      </p:sp>
    </p:spTree>
    <p:extLst>
      <p:ext uri="{BB962C8B-B14F-4D97-AF65-F5344CB8AC3E}">
        <p14:creationId xmlns:p14="http://schemas.microsoft.com/office/powerpoint/2010/main" val="4297700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ZoneTexte 50">
            <a:extLst>
              <a:ext uri="{FF2B5EF4-FFF2-40B4-BE49-F238E27FC236}">
                <a16:creationId xmlns:a16="http://schemas.microsoft.com/office/drawing/2014/main" id="{65693456-2C9C-45A1-A228-509CECC5A5D1}"/>
              </a:ext>
            </a:extLst>
          </p:cNvPr>
          <p:cNvSpPr txBox="1"/>
          <p:nvPr/>
        </p:nvSpPr>
        <p:spPr>
          <a:xfrm>
            <a:off x="385553" y="264317"/>
            <a:ext cx="3469219" cy="52322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altLang="fr-FR" sz="2800" dirty="0">
                <a:solidFill>
                  <a:srgbClr val="003399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Segmentation de cv</a:t>
            </a:r>
            <a:endParaRPr lang="fr-FR" sz="2800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7B4F1D44-6026-4055-8ADA-D59E82339EC3}"/>
              </a:ext>
            </a:extLst>
          </p:cNvPr>
          <p:cNvSpPr txBox="1"/>
          <p:nvPr/>
        </p:nvSpPr>
        <p:spPr>
          <a:xfrm>
            <a:off x="326326" y="904010"/>
            <a:ext cx="62785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  Dans cette étape, on veut attribuer une catégorie (étiquette) pour chaque partie (paragraphe) de CV en fonction de son contenu.</a:t>
            </a:r>
          </a:p>
        </p:txBody>
      </p:sp>
      <p:pic>
        <p:nvPicPr>
          <p:cNvPr id="54" name="Image 53" descr="Une image contenant objet, peigne&#10;&#10;Description générée automatiquement">
            <a:extLst>
              <a:ext uri="{FF2B5EF4-FFF2-40B4-BE49-F238E27FC236}">
                <a16:creationId xmlns:a16="http://schemas.microsoft.com/office/drawing/2014/main" id="{83A44AE9-BEFE-4142-ACE2-0BBAA60E9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63" y="2730482"/>
            <a:ext cx="2812309" cy="3771624"/>
          </a:xfrm>
          <a:prstGeom prst="rect">
            <a:avLst/>
          </a:prstGeom>
        </p:spPr>
      </p:pic>
      <p:sp>
        <p:nvSpPr>
          <p:cNvPr id="55" name="Flèche : droite 54">
            <a:extLst>
              <a:ext uri="{FF2B5EF4-FFF2-40B4-BE49-F238E27FC236}">
                <a16:creationId xmlns:a16="http://schemas.microsoft.com/office/drawing/2014/main" id="{0BE0E961-C729-43A0-AAE2-F4C23DA130BF}"/>
              </a:ext>
            </a:extLst>
          </p:cNvPr>
          <p:cNvSpPr/>
          <p:nvPr/>
        </p:nvSpPr>
        <p:spPr>
          <a:xfrm>
            <a:off x="2263913" y="3042292"/>
            <a:ext cx="1261085" cy="33619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18AF3658-D4A5-4EE3-AC51-12D2F8AE6DA7}"/>
              </a:ext>
            </a:extLst>
          </p:cNvPr>
          <p:cNvSpPr/>
          <p:nvPr/>
        </p:nvSpPr>
        <p:spPr>
          <a:xfrm>
            <a:off x="712689" y="2931772"/>
            <a:ext cx="1386766" cy="6318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BEFA146A-056C-44DD-B446-9A8D3B44CF3B}"/>
              </a:ext>
            </a:extLst>
          </p:cNvPr>
          <p:cNvSpPr/>
          <p:nvPr/>
        </p:nvSpPr>
        <p:spPr>
          <a:xfrm>
            <a:off x="712689" y="3690296"/>
            <a:ext cx="2106321" cy="925998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F6FCCE0F-5B04-4DF3-AF7E-88CE091B3545}"/>
              </a:ext>
            </a:extLst>
          </p:cNvPr>
          <p:cNvSpPr/>
          <p:nvPr/>
        </p:nvSpPr>
        <p:spPr>
          <a:xfrm>
            <a:off x="712689" y="4725654"/>
            <a:ext cx="2106321" cy="74089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641DA0F9-61D0-4600-B72C-9F86D89770A4}"/>
              </a:ext>
            </a:extLst>
          </p:cNvPr>
          <p:cNvSpPr/>
          <p:nvPr/>
        </p:nvSpPr>
        <p:spPr>
          <a:xfrm>
            <a:off x="715114" y="5545042"/>
            <a:ext cx="2106321" cy="537173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Flèche : droite 59">
            <a:extLst>
              <a:ext uri="{FF2B5EF4-FFF2-40B4-BE49-F238E27FC236}">
                <a16:creationId xmlns:a16="http://schemas.microsoft.com/office/drawing/2014/main" id="{AF01C7BE-84AB-49F3-A376-302BA166C8D3}"/>
              </a:ext>
            </a:extLst>
          </p:cNvPr>
          <p:cNvSpPr/>
          <p:nvPr/>
        </p:nvSpPr>
        <p:spPr>
          <a:xfrm>
            <a:off x="2923919" y="3957571"/>
            <a:ext cx="601079" cy="336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lèche : droite 60">
            <a:extLst>
              <a:ext uri="{FF2B5EF4-FFF2-40B4-BE49-F238E27FC236}">
                <a16:creationId xmlns:a16="http://schemas.microsoft.com/office/drawing/2014/main" id="{ECFA546A-80E6-449D-8B02-973E9BD014D5}"/>
              </a:ext>
            </a:extLst>
          </p:cNvPr>
          <p:cNvSpPr/>
          <p:nvPr/>
        </p:nvSpPr>
        <p:spPr>
          <a:xfrm>
            <a:off x="2923919" y="4958704"/>
            <a:ext cx="601079" cy="33619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Flèche : droite 61">
            <a:extLst>
              <a:ext uri="{FF2B5EF4-FFF2-40B4-BE49-F238E27FC236}">
                <a16:creationId xmlns:a16="http://schemas.microsoft.com/office/drawing/2014/main" id="{12D959A6-1809-4C46-8C92-7FD68CE61B7D}"/>
              </a:ext>
            </a:extLst>
          </p:cNvPr>
          <p:cNvSpPr/>
          <p:nvPr/>
        </p:nvSpPr>
        <p:spPr>
          <a:xfrm>
            <a:off x="2923919" y="5619083"/>
            <a:ext cx="601079" cy="33619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3" name="Image 62">
            <a:extLst>
              <a:ext uri="{FF2B5EF4-FFF2-40B4-BE49-F238E27FC236}">
                <a16:creationId xmlns:a16="http://schemas.microsoft.com/office/drawing/2014/main" id="{F8D18DE0-AEB6-4054-AE12-F14C6AE4B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827" y="2772991"/>
            <a:ext cx="1748618" cy="844907"/>
          </a:xfrm>
          <a:prstGeom prst="rect">
            <a:avLst/>
          </a:prstGeom>
        </p:spPr>
      </p:pic>
      <p:pic>
        <p:nvPicPr>
          <p:cNvPr id="64" name="Image 63">
            <a:extLst>
              <a:ext uri="{FF2B5EF4-FFF2-40B4-BE49-F238E27FC236}">
                <a16:creationId xmlns:a16="http://schemas.microsoft.com/office/drawing/2014/main" id="{12950A5D-6A81-4642-A6CB-E166D1BAFE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9635" y="3736309"/>
            <a:ext cx="1748618" cy="844907"/>
          </a:xfrm>
          <a:prstGeom prst="rect">
            <a:avLst/>
          </a:prstGeom>
        </p:spPr>
      </p:pic>
      <p:pic>
        <p:nvPicPr>
          <p:cNvPr id="65" name="Image 64">
            <a:extLst>
              <a:ext uri="{FF2B5EF4-FFF2-40B4-BE49-F238E27FC236}">
                <a16:creationId xmlns:a16="http://schemas.microsoft.com/office/drawing/2014/main" id="{DAE509CF-5F78-45B9-9BD7-B898826152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5700" y="4768002"/>
            <a:ext cx="1748618" cy="618770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09CF0753-D874-4D8A-9940-F45CF7E77F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0827" y="5545042"/>
            <a:ext cx="1697426" cy="537173"/>
          </a:xfrm>
          <a:prstGeom prst="rect">
            <a:avLst/>
          </a:prstGeom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683125E1-697B-815E-0086-360B9B53550A}"/>
              </a:ext>
            </a:extLst>
          </p:cNvPr>
          <p:cNvSpPr/>
          <p:nvPr/>
        </p:nvSpPr>
        <p:spPr>
          <a:xfrm>
            <a:off x="8150480" y="2649194"/>
            <a:ext cx="3177920" cy="1644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8D2BE28-6283-E27D-C4A7-0B58BA7AB328}"/>
              </a:ext>
            </a:extLst>
          </p:cNvPr>
          <p:cNvSpPr txBox="1"/>
          <p:nvPr/>
        </p:nvSpPr>
        <p:spPr>
          <a:xfrm>
            <a:off x="8484563" y="2994425"/>
            <a:ext cx="25097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Classificateur Naïve bayes</a:t>
            </a:r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675FBE48-937F-6978-3C4C-7B9ECA28BE53}"/>
              </a:ext>
            </a:extLst>
          </p:cNvPr>
          <p:cNvSpPr/>
          <p:nvPr/>
        </p:nvSpPr>
        <p:spPr>
          <a:xfrm rot="5400000">
            <a:off x="9364825" y="4610259"/>
            <a:ext cx="749225" cy="28385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7DF65979-E3CA-AF29-C6A1-3BDB3B5FF137}"/>
              </a:ext>
            </a:extLst>
          </p:cNvPr>
          <p:cNvSpPr/>
          <p:nvPr/>
        </p:nvSpPr>
        <p:spPr>
          <a:xfrm rot="5400000">
            <a:off x="9340192" y="2007776"/>
            <a:ext cx="749225" cy="28385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EA11F43-9359-88A5-44EB-7C91A3602CCF}"/>
              </a:ext>
            </a:extLst>
          </p:cNvPr>
          <p:cNvSpPr/>
          <p:nvPr/>
        </p:nvSpPr>
        <p:spPr>
          <a:xfrm>
            <a:off x="9189870" y="496091"/>
            <a:ext cx="1163471" cy="11392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Texte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084D7D98-36C1-9761-5535-161AF81ED5E3}"/>
              </a:ext>
            </a:extLst>
          </p:cNvPr>
          <p:cNvSpPr/>
          <p:nvPr/>
        </p:nvSpPr>
        <p:spPr>
          <a:xfrm>
            <a:off x="9192648" y="5266603"/>
            <a:ext cx="1105596" cy="1080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Classe</a:t>
            </a:r>
          </a:p>
        </p:txBody>
      </p:sp>
    </p:spTree>
    <p:extLst>
      <p:ext uri="{BB962C8B-B14F-4D97-AF65-F5344CB8AC3E}">
        <p14:creationId xmlns:p14="http://schemas.microsoft.com/office/powerpoint/2010/main" val="38397560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23" grpId="0"/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473</Words>
  <Application>Microsoft Office PowerPoint</Application>
  <PresentationFormat>Grand écran</PresentationFormat>
  <Paragraphs>98</Paragraphs>
  <Slides>13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Arial Rounded MT Bold</vt:lpstr>
      <vt:lpstr>Calibri</vt:lpstr>
      <vt:lpstr>Calibri Light</vt:lpstr>
      <vt:lpstr>Comic Sans MS</vt:lpstr>
      <vt:lpstr>Thème Office</vt:lpstr>
      <vt:lpstr>Conception et réalisation d'un système de   recommandation pour la recherche et/ou l’offre des postes de travail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et réalisation d'un système de   recommandation pour la recherche et/ou l’offre des postes de travail</dc:title>
  <dc:creator>Ayoub BOUCHACHIA</dc:creator>
  <cp:lastModifiedBy>Ayoub BOUCHACHIA</cp:lastModifiedBy>
  <cp:revision>2</cp:revision>
  <dcterms:created xsi:type="dcterms:W3CDTF">2022-05-10T22:44:26Z</dcterms:created>
  <dcterms:modified xsi:type="dcterms:W3CDTF">2022-05-11T22:36:22Z</dcterms:modified>
</cp:coreProperties>
</file>