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68" r:id="rId9"/>
    <p:sldId id="260" r:id="rId10"/>
    <p:sldId id="261" r:id="rId11"/>
    <p:sldId id="262" r:id="rId12"/>
    <p:sldId id="264" r:id="rId13"/>
    <p:sldId id="267" r:id="rId14"/>
    <p:sldId id="263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wentystones\Desktop\&#49324;&#54924;&#50672;&#44208;&#47581;&#48516;&#49437;&#53568;&#54532;&#47196;&#51229;&#53944;\&#46020;&#49884;&#48324;%20&#44557;&#48512;&#51221;&#51648;&#49688;%20&#48143;%20&#44557;&#48512;&#51221;&#45800;&#50612;&#47785;&#47197;\&#44557;&#48512;&#51221;&#45800;&#50612;&#47785;&#47197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긍정단어 비율 </a:t>
            </a:r>
            <a:r>
              <a:rPr lang="en-US" altLang="ko-KR" sz="1800" b="0"/>
              <a:t>(</a:t>
            </a:r>
            <a:r>
              <a:rPr lang="ko-KR" altLang="en-US" sz="1800" b="0"/>
              <a:t>긍정단어</a:t>
            </a:r>
            <a:r>
              <a:rPr lang="en-US" altLang="ko-KR" sz="1800" b="0"/>
              <a:t>/</a:t>
            </a:r>
            <a:r>
              <a:rPr lang="ko-KR" altLang="en-US" sz="1800" b="0"/>
              <a:t>부정단어</a:t>
            </a:r>
            <a:r>
              <a:rPr lang="en-US" altLang="ko-KR" sz="1800" b="0"/>
              <a:t>)</a:t>
            </a:r>
            <a:endParaRPr lang="ko-KR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긍부정단어목록!$B$13:$B$22</c:f>
              <c:strCache>
                <c:ptCount val="10"/>
                <c:pt idx="0">
                  <c:v>방콕</c:v>
                </c:pt>
                <c:pt idx="1">
                  <c:v>세부</c:v>
                </c:pt>
                <c:pt idx="2">
                  <c:v>다낭</c:v>
                </c:pt>
                <c:pt idx="3">
                  <c:v>후쿠오카</c:v>
                </c:pt>
                <c:pt idx="4">
                  <c:v>하노이</c:v>
                </c:pt>
                <c:pt idx="5">
                  <c:v>홍콩</c:v>
                </c:pt>
                <c:pt idx="6">
                  <c:v>오사카</c:v>
                </c:pt>
                <c:pt idx="7">
                  <c:v>삿포로</c:v>
                </c:pt>
                <c:pt idx="8">
                  <c:v>타이페이</c:v>
                </c:pt>
                <c:pt idx="9">
                  <c:v>도쿄</c:v>
                </c:pt>
              </c:strCache>
            </c:strRef>
          </c:cat>
          <c:val>
            <c:numRef>
              <c:f>긍부정단어목록!$C$13:$C$22</c:f>
              <c:numCache>
                <c:formatCode>General</c:formatCode>
                <c:ptCount val="10"/>
                <c:pt idx="0">
                  <c:v>3.8290598290000002</c:v>
                </c:pt>
                <c:pt idx="1">
                  <c:v>2.8372093020000002</c:v>
                </c:pt>
                <c:pt idx="2">
                  <c:v>4.8571428570000004</c:v>
                </c:pt>
                <c:pt idx="3">
                  <c:v>2.3650793650000002</c:v>
                </c:pt>
                <c:pt idx="4">
                  <c:v>3.2061068700000002</c:v>
                </c:pt>
                <c:pt idx="5">
                  <c:v>4.6635514020000004</c:v>
                </c:pt>
                <c:pt idx="6">
                  <c:v>3.277310924</c:v>
                </c:pt>
                <c:pt idx="7">
                  <c:v>2.9594594590000001</c:v>
                </c:pt>
                <c:pt idx="8">
                  <c:v>3.3012820509999998</c:v>
                </c:pt>
                <c:pt idx="9">
                  <c:v>3.7619047619999999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A1-4610-81A5-88336392AD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9714880"/>
        <c:axId val="1459715296"/>
      </c:barChart>
      <c:catAx>
        <c:axId val="1459714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9715296"/>
        <c:crosses val="autoZero"/>
        <c:auto val="1"/>
        <c:lblAlgn val="ctr"/>
        <c:lblOffset val="100"/>
        <c:noMultiLvlLbl val="0"/>
      </c:catAx>
      <c:valAx>
        <c:axId val="1459715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971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C45A1-29F6-4B2B-BE7B-3E3F90B0E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4DAE5B-8ECD-436D-B512-BC07FE7AD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C528F-C5FE-4CDA-B41B-CA488F61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DB816-6A7F-48BA-985C-599D8AB5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7C592-EF61-4311-8441-BBE85A21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82FDD-9F5A-471F-8C8E-36438DC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E5E7C-D860-48E2-A8FB-C5F9942B7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E02DC-9731-4431-9889-3C5291AF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A8011-3C33-4487-B60F-E08DC021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17E49-F78E-4CBB-917C-0ED2981A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0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A7155E-184A-4330-99DC-AF793C107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BE1AB7-7B3B-4B3E-B6F2-9165C17B5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CFAFE-DA51-46FB-9262-92348373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A5984-02C9-4A6B-B367-6E781375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5369D-6F8F-4940-B5E8-7F568EB3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4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CAFDA-A5E8-4871-9440-1ADE3116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847C3-6BEF-4470-8C3B-B79F06A1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CDF26-5324-4F1C-A459-58CF9F5E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DEDC7-8F30-4733-8F20-33E921C6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D7899-FA6E-414C-B78D-6DDBD1A5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78B10-A767-4AA5-9E7D-CBADBD2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79706-0C7F-4138-8E12-236E88FC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CF380-4754-481E-9845-A6C5045F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B86A8-B362-459D-9326-F97F9C02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6EED3-9DB0-4319-B33E-EB349DEA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5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1F50F-2E94-4937-B537-08D749D0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D73F3-1FEC-4349-8302-92B607376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64953-43ED-4D6D-9B29-D71D6481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470EB-7274-4168-AB6A-1A447504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AAF74-698C-400F-8D7B-D80D270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4DD13-69DD-4B5F-81EF-C1EDDFBE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5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A566A-F963-4E3D-9765-71FD5331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13D77-422B-4AA3-9865-12DA3DED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C40DE5-5971-448B-8CDA-A94481F90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39EEBF-D247-4505-AB17-7460F3904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5D877E-5887-4C8D-B3E4-F87E879F5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EDEA38-6703-4775-BCB6-32F53E13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347055-1A33-4B24-9D5B-A7E6F39C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C48689-F4B5-48A1-82C3-71CE6410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151EE-4671-4145-A021-38042D0F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011CA-9DF3-406F-9D16-D77CB890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2DA9B-8076-4017-BCAE-E1BFC868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7915F-3A76-48C1-890A-F9E884E3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26CC84-6638-48A0-868A-FB0BC66D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9F82CF-93A1-4936-B3D6-036D7E53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B22E7-57D9-4B78-964D-0DF4D5B5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472B9-B978-4149-94BE-2C1E0E1E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F520E-D995-4676-BD54-1BC852C4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1B9372-61C0-40B8-942A-506DCB8C6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29894-8E8F-4E9E-B680-867E657B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EB5F5-E516-400E-BBC1-71FB878C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08B75-4542-459E-9339-B176C982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B1F02-2B30-4D06-B424-15B8EC88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0AAD64-47B7-4293-B382-880C436F2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DAE36-538E-41D9-8AA1-79D3D716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F6E34-0755-40DA-9132-AE3B774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7D8199-FEFC-4E28-BB44-E4C14FFA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FE416-2ED3-40E8-84E3-69F167A3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4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CFF8E8-C497-4432-A7B7-1AA5DEB4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A4BDB-44A3-4800-9AAB-882B7854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FF8C3-D0B3-4B80-BCA2-62C8C8DA2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3170-3D3E-4C46-9880-A873CAC19DEB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D6D03-6BBD-4AE1-A726-7861C5007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53151-310F-492D-BCB1-31D52F3B0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2587-31CD-4CCC-8BB5-CFCF75FB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7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B5D1F3-40F6-4CC1-8E52-C312D2C0CAEA}"/>
              </a:ext>
            </a:extLst>
          </p:cNvPr>
          <p:cNvSpPr txBox="1"/>
          <p:nvPr/>
        </p:nvSpPr>
        <p:spPr>
          <a:xfrm>
            <a:off x="1706252" y="1178351"/>
            <a:ext cx="6715300" cy="4575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사회연결망분석과 텍스트마이닝 텀프로젝트</a:t>
            </a:r>
            <a:endParaRPr lang="en-US" altLang="ko-KR"/>
          </a:p>
          <a:p>
            <a:endParaRPr lang="en-US" altLang="ko-KR"/>
          </a:p>
          <a:p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주요 </a:t>
            </a:r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 관광지의 </a:t>
            </a:r>
            <a:r>
              <a:rPr lang="ko-KR" altLang="en-US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특징분석과</a:t>
            </a:r>
            <a:endParaRPr lang="en-US" altLang="ko-KR" sz="18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호감도</a:t>
            </a:r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및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호감요인분석</a:t>
            </a:r>
            <a:endParaRPr lang="en-US" altLang="ko-KR" sz="18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목차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데이터수집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관광도시 선정 및 크롤링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전처리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KNU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감성사전을 이용한 감성분석 및 호감도조사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관광지별 주요 연관키워드 분석을통한 호감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비호감 요인서칭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활용방안</a:t>
            </a:r>
          </a:p>
        </p:txBody>
      </p:sp>
    </p:spTree>
    <p:extLst>
      <p:ext uri="{BB962C8B-B14F-4D97-AF65-F5344CB8AC3E}">
        <p14:creationId xmlns:p14="http://schemas.microsoft.com/office/powerpoint/2010/main" val="235215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0A650-BD2D-4470-A547-D38306343233}"/>
              </a:ext>
            </a:extLst>
          </p:cNvPr>
          <p:cNvSpPr txBox="1"/>
          <p:nvPr/>
        </p:nvSpPr>
        <p:spPr>
          <a:xfrm>
            <a:off x="381943" y="141601"/>
            <a:ext cx="6094428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다낭과 홍콩에서 많이 보인 특징은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A197551-47FA-4225-9B85-9183EAC8F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" y="506573"/>
            <a:ext cx="4749509" cy="3461082"/>
          </a:xfrm>
          <a:prstGeom prst="rect">
            <a:avLst/>
          </a:prstGeom>
        </p:spPr>
      </p:pic>
      <p:pic>
        <p:nvPicPr>
          <p:cNvPr id="9" name="그림 8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A3D81128-DF24-465F-915E-37E32BB0F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9" y="3545643"/>
            <a:ext cx="4749509" cy="33123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9B01AE-EECF-4F88-8EE3-90592F5C7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98" y="3410911"/>
            <a:ext cx="5841340" cy="36789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547532-37CE-48E0-8171-C723AC81B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77" y="0"/>
            <a:ext cx="5841340" cy="36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7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269A6513-3DF7-4D69-94C1-1C1B547B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98" y="3176919"/>
            <a:ext cx="3600000" cy="36810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539818-422E-4411-B161-51EAD6428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02" y="4187654"/>
            <a:ext cx="3600000" cy="22673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7DA05E-605E-4CB7-854E-B8F9D51ED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22" y="765546"/>
            <a:ext cx="3600000" cy="2267308"/>
          </a:xfrm>
          <a:prstGeom prst="rect">
            <a:avLst/>
          </a:prstGeom>
        </p:spPr>
      </p:pic>
      <p:pic>
        <p:nvPicPr>
          <p:cNvPr id="12" name="그림 11" descr="지도이(가) 표시된 사진&#10;&#10;자동 생성된 설명">
            <a:extLst>
              <a:ext uri="{FF2B5EF4-FFF2-40B4-BE49-F238E27FC236}">
                <a16:creationId xmlns:a16="http://schemas.microsoft.com/office/drawing/2014/main" id="{21E63B0C-E874-4D29-BB16-477FB5B5A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98" y="58659"/>
            <a:ext cx="3600000" cy="36810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907038-A8C9-4F5C-B98E-E6362A6DD978}"/>
              </a:ext>
            </a:extLst>
          </p:cNvPr>
          <p:cNvSpPr txBox="1"/>
          <p:nvPr/>
        </p:nvSpPr>
        <p:spPr>
          <a:xfrm>
            <a:off x="381943" y="141601"/>
            <a:ext cx="6094428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후쿠오카와 세부에서 많이 보인 특징은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5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0A650-BD2D-4470-A547-D38306343233}"/>
              </a:ext>
            </a:extLst>
          </p:cNvPr>
          <p:cNvSpPr txBox="1"/>
          <p:nvPr/>
        </p:nvSpPr>
        <p:spPr>
          <a:xfrm>
            <a:off x="381943" y="141601"/>
            <a:ext cx="6094428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다낭과 홍콩에서 많이 보인 특징은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B9A877-C387-444D-8467-060226BBB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241" y="155330"/>
            <a:ext cx="6566425" cy="349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68FAAF-01BE-4014-A74C-97C5F8C3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509" y="230798"/>
            <a:ext cx="5042801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931447E-E9EC-4AEE-8F82-08F80138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509" y="3555022"/>
            <a:ext cx="500077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DA6BA0D-8A66-4BCA-8D42-73DF84910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241" y="3429000"/>
            <a:ext cx="6319199" cy="33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8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A907038-A8C9-4F5C-B98E-E6362A6DD978}"/>
              </a:ext>
            </a:extLst>
          </p:cNvPr>
          <p:cNvSpPr txBox="1"/>
          <p:nvPr/>
        </p:nvSpPr>
        <p:spPr>
          <a:xfrm>
            <a:off x="381943" y="141601"/>
            <a:ext cx="6094428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후쿠오카와 세부에서 많이 보인 특징은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A5F58123-56A6-42CC-8F81-285FA4BEA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7" y="3592300"/>
            <a:ext cx="500077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7F1D71C-F1B2-4BCA-A2DC-6D7E754DC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50" y="3342864"/>
            <a:ext cx="67549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A3FB4FF-30CE-4880-8E26-A3710628F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" y="324087"/>
            <a:ext cx="504280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D0E5D20C-83CD-4404-8908-FA0C8A61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586" y="0"/>
            <a:ext cx="67549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30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7F7C7-E067-44F8-8987-FD0A839A022B}"/>
              </a:ext>
            </a:extLst>
          </p:cNvPr>
          <p:cNvSpPr txBox="1"/>
          <p:nvPr/>
        </p:nvSpPr>
        <p:spPr>
          <a:xfrm>
            <a:off x="1545996" y="1593130"/>
            <a:ext cx="978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키워드상에서 매우 뚜렷한 결과가 나오진 않지만</a:t>
            </a:r>
            <a:r>
              <a:rPr lang="en-US" altLang="ko-KR"/>
              <a:t>, </a:t>
            </a:r>
            <a:r>
              <a:rPr lang="ko-KR" altLang="en-US"/>
              <a:t>그나마 </a:t>
            </a:r>
            <a:r>
              <a:rPr lang="en-US" altLang="ko-KR"/>
              <a:t>'</a:t>
            </a:r>
            <a:r>
              <a:rPr lang="ko-KR" altLang="en-US"/>
              <a:t>할인</a:t>
            </a:r>
            <a:r>
              <a:rPr lang="en-US" altLang="ko-KR"/>
              <a:t>'</a:t>
            </a:r>
            <a:r>
              <a:rPr lang="ko-KR" altLang="en-US"/>
              <a:t>이라는 키워드가 차이로 보임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8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ACFC42-5BD8-419E-9B43-A19B13EB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3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450A5-8007-4A05-879A-D984498BB0F1}"/>
              </a:ext>
            </a:extLst>
          </p:cNvPr>
          <p:cNvSpPr txBox="1"/>
          <p:nvPr/>
        </p:nvSpPr>
        <p:spPr>
          <a:xfrm>
            <a:off x="7013544" y="641022"/>
            <a:ext cx="5276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900</a:t>
            </a:r>
            <a:r>
              <a:rPr lang="ko-KR" altLang="en-US"/>
              <a:t>개의 블로그글의 제목별로 연결망분석</a:t>
            </a:r>
            <a:endParaRPr lang="en-US" altLang="ko-KR"/>
          </a:p>
          <a:p>
            <a:r>
              <a:rPr lang="ko-KR" altLang="en-US"/>
              <a:t>일정 이상의 지지도를 가질떄 노드 표시하고</a:t>
            </a:r>
            <a:r>
              <a:rPr lang="en-US" altLang="ko-KR"/>
              <a:t>,</a:t>
            </a:r>
          </a:p>
          <a:p>
            <a:r>
              <a:rPr lang="ko-KR" altLang="en-US"/>
              <a:t>일정 이상의 신뢰도를 가질때 링크 표시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모든 여행지에서 </a:t>
            </a:r>
            <a:r>
              <a:rPr lang="en-US" altLang="ko-KR"/>
              <a:t>'</a:t>
            </a:r>
            <a:r>
              <a:rPr lang="ko-KR" altLang="en-US"/>
              <a:t>맛집</a:t>
            </a:r>
            <a:r>
              <a:rPr lang="en-US" altLang="ko-KR"/>
              <a:t>'</a:t>
            </a:r>
            <a:r>
              <a:rPr lang="ko-KR" altLang="en-US"/>
              <a:t>키워드가 자주 등장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동남아 여행지들은 </a:t>
            </a:r>
            <a:r>
              <a:rPr lang="en-US" altLang="ko-KR"/>
              <a:t>'</a:t>
            </a:r>
            <a:r>
              <a:rPr lang="ko-KR" altLang="en-US"/>
              <a:t>골프</a:t>
            </a:r>
            <a:r>
              <a:rPr lang="en-US" altLang="ko-KR"/>
              <a:t>'</a:t>
            </a:r>
            <a:r>
              <a:rPr lang="ko-KR" altLang="en-US"/>
              <a:t>단어가 자주 등장하며</a:t>
            </a:r>
            <a:r>
              <a:rPr lang="en-US" altLang="ko-KR"/>
              <a:t>, </a:t>
            </a:r>
            <a:r>
              <a:rPr lang="ko-KR" altLang="en-US"/>
              <a:t>동남아 골프관광을 보여줌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'</a:t>
            </a:r>
            <a:r>
              <a:rPr lang="ko-KR" altLang="en-US"/>
              <a:t>일상</a:t>
            </a:r>
            <a:r>
              <a:rPr lang="en-US" altLang="ko-KR"/>
              <a:t>'</a:t>
            </a:r>
            <a:r>
              <a:rPr lang="ko-KR" altLang="en-US"/>
              <a:t>이라는 키워드는 일본관련 키워드하고만 높은 신뢰도를 보이는데</a:t>
            </a:r>
            <a:r>
              <a:rPr lang="en-US" altLang="ko-KR"/>
              <a:t>,</a:t>
            </a:r>
            <a:r>
              <a:rPr lang="ko-KR" altLang="en-US"/>
              <a:t> 이것은 지리</a:t>
            </a:r>
            <a:r>
              <a:rPr lang="en-US" altLang="ko-KR"/>
              <a:t>/</a:t>
            </a:r>
            <a:r>
              <a:rPr lang="ko-KR" altLang="en-US"/>
              <a:t>인문적 일본과의 밀접함을 보여줌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추가로</a:t>
            </a:r>
            <a:r>
              <a:rPr lang="en-US" altLang="ko-KR"/>
              <a:t>, </a:t>
            </a:r>
            <a:r>
              <a:rPr lang="ko-KR" altLang="en-US"/>
              <a:t>낯선 단어 </a:t>
            </a:r>
            <a:r>
              <a:rPr lang="en-US" altLang="ko-KR"/>
              <a:t>'</a:t>
            </a:r>
            <a:r>
              <a:rPr lang="ko-KR" altLang="en-US"/>
              <a:t>버블</a:t>
            </a:r>
            <a:r>
              <a:rPr lang="en-US" altLang="ko-KR"/>
              <a:t>'</a:t>
            </a:r>
            <a:r>
              <a:rPr lang="ko-KR" altLang="en-US"/>
              <a:t>과 </a:t>
            </a:r>
            <a:r>
              <a:rPr lang="en-US" altLang="ko-KR"/>
              <a:t>'</a:t>
            </a:r>
            <a:r>
              <a:rPr lang="ko-KR" altLang="en-US"/>
              <a:t>트래블</a:t>
            </a:r>
            <a:r>
              <a:rPr lang="en-US" altLang="ko-KR"/>
              <a:t>'</a:t>
            </a:r>
            <a:r>
              <a:rPr lang="ko-KR" altLang="en-US"/>
              <a:t>간 </a:t>
            </a:r>
            <a:r>
              <a:rPr lang="en-US" altLang="ko-KR"/>
              <a:t>confidence</a:t>
            </a:r>
          </a:p>
          <a:p>
            <a:r>
              <a:rPr lang="ko-KR" altLang="en-US"/>
              <a:t>값이 크다는 것을 볼 수 있는데</a:t>
            </a:r>
            <a:r>
              <a:rPr lang="en-US" altLang="ko-KR"/>
              <a:t>, </a:t>
            </a:r>
            <a:r>
              <a:rPr lang="ko-KR" altLang="en-US"/>
              <a:t>이는 코로나와함께</a:t>
            </a:r>
            <a:r>
              <a:rPr lang="en-US" altLang="ko-KR"/>
              <a:t> </a:t>
            </a:r>
            <a:r>
              <a:rPr lang="ko-KR" altLang="en-US"/>
              <a:t>등장한 </a:t>
            </a:r>
            <a:r>
              <a:rPr lang="en-US" altLang="ko-KR"/>
              <a:t>'</a:t>
            </a:r>
            <a:r>
              <a:rPr lang="ko-KR" altLang="en-US"/>
              <a:t>트래블 버블</a:t>
            </a:r>
            <a:r>
              <a:rPr lang="en-US" altLang="ko-KR"/>
              <a:t>'</a:t>
            </a:r>
            <a:r>
              <a:rPr lang="ko-KR" altLang="en-US"/>
              <a:t>로 보임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17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414C617-7B77-4763-914D-6C91147FC782}"/>
              </a:ext>
            </a:extLst>
          </p:cNvPr>
          <p:cNvSpPr txBox="1"/>
          <p:nvPr/>
        </p:nvSpPr>
        <p:spPr>
          <a:xfrm>
            <a:off x="3312579" y="5679650"/>
            <a:ext cx="469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도시별로 지지도를 높여서 </a:t>
            </a:r>
            <a:r>
              <a:rPr lang="en-US" altLang="ko-KR"/>
              <a:t>SNA</a:t>
            </a:r>
          </a:p>
          <a:p>
            <a:r>
              <a:rPr lang="ko-KR" altLang="en-US"/>
              <a:t>위에서 주장한 바들을 뒷받침하는 근거</a:t>
            </a: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329FFA1F-DAE5-4425-AA33-C265DB678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" y="76984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FDD18798-B563-44AF-9BEA-A0968BC1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240" y="76984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B4A566E8-BD49-482D-A89E-D485B19E6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32" y="76984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46CFFD7E-598F-4A5B-805D-2C4B10AA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77" y="2646573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10BC2E59-2C46-4EDC-9C3A-B420205B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15" y="76984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CE832DCC-EB65-40F0-B40E-4F00FC41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24" y="76984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>
            <a:extLst>
              <a:ext uri="{FF2B5EF4-FFF2-40B4-BE49-F238E27FC236}">
                <a16:creationId xmlns:a16="http://schemas.microsoft.com/office/drawing/2014/main" id="{904B4154-493C-4264-86F7-4442CA9F9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07" y="2646573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C0BF6F8E-64CC-401E-A012-ED58B1E55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747" y="2646573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>
            <a:extLst>
              <a:ext uri="{FF2B5EF4-FFF2-40B4-BE49-F238E27FC236}">
                <a16:creationId xmlns:a16="http://schemas.microsoft.com/office/drawing/2014/main" id="{2B559BDD-8DD4-4B7E-B63D-93C336A2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" y="2646573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>
            <a:extLst>
              <a:ext uri="{FF2B5EF4-FFF2-40B4-BE49-F238E27FC236}">
                <a16:creationId xmlns:a16="http://schemas.microsoft.com/office/drawing/2014/main" id="{82612F8B-C3E0-4FA8-8E69-490D8A66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15" y="2646573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5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7F7C7-E067-44F8-8987-FD0A839A022B}"/>
              </a:ext>
            </a:extLst>
          </p:cNvPr>
          <p:cNvSpPr txBox="1"/>
          <p:nvPr/>
        </p:nvSpPr>
        <p:spPr>
          <a:xfrm>
            <a:off x="7498080" y="1135930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도시별 긍정단어 </a:t>
            </a:r>
            <a:r>
              <a:rPr lang="en-US" altLang="ko-KR"/>
              <a:t>SNA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629A41-47C8-468B-BBA1-584AB718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2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3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AE4A2D6-C063-4EB3-AD80-3FAD51D0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6" y="-84841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9C0F1-66E3-4467-A060-2B7F99BE1454}"/>
              </a:ext>
            </a:extLst>
          </p:cNvPr>
          <p:cNvSpPr txBox="1"/>
          <p:nvPr/>
        </p:nvSpPr>
        <p:spPr>
          <a:xfrm>
            <a:off x="7525732" y="1150070"/>
            <a:ext cx="4220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도시별 부정단어 </a:t>
            </a:r>
            <a:r>
              <a:rPr lang="en-US" altLang="ko-KR"/>
              <a:t>SNA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3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0A650-BD2D-4470-A547-D38306343233}"/>
              </a:ext>
            </a:extLst>
          </p:cNvPr>
          <p:cNvSpPr txBox="1"/>
          <p:nvPr/>
        </p:nvSpPr>
        <p:spPr>
          <a:xfrm>
            <a:off x="869623" y="1319023"/>
            <a:ext cx="6094428" cy="66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한국인들이 주로 가는 관광지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최대 비행티케팅사이트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스카이스캐너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발표한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개도시 선정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9B61D-5674-47DC-99B8-3DA16DF4280B}"/>
              </a:ext>
            </a:extLst>
          </p:cNvPr>
          <p:cNvSpPr txBox="1"/>
          <p:nvPr/>
        </p:nvSpPr>
        <p:spPr>
          <a:xfrm>
            <a:off x="2245937" y="2356364"/>
            <a:ext cx="6094428" cy="3959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오사카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도쿄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방콕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후쿠오카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다낭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타이베이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홍콩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하노이</a:t>
            </a:r>
          </a:p>
          <a:p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삿포로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2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17E628-12F7-4114-8CFD-67C7E2935B9B}"/>
              </a:ext>
            </a:extLst>
          </p:cNvPr>
          <p:cNvSpPr txBox="1"/>
          <p:nvPr/>
        </p:nvSpPr>
        <p:spPr>
          <a:xfrm>
            <a:off x="94531" y="964650"/>
            <a:ext cx="3968422" cy="1960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수집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네이버블로그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크롤링</a:t>
            </a: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25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일을 기준으로</a:t>
            </a: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도시명 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'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여행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검색했을때</a:t>
            </a: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나오는 최근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90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블로그글 수집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5445B-7DCB-4963-8074-C720DEC6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14" y="0"/>
            <a:ext cx="7684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9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4774-C7DA-4AC9-8DA2-162412D6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71A36-B750-44EA-BD65-6E72B3A4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/>
              <a:t>트위터에서 만든 한국어 분석 라이브러리 </a:t>
            </a:r>
            <a:r>
              <a:rPr lang="en-US" altLang="ko-KR"/>
              <a:t>'Okt'</a:t>
            </a:r>
            <a:r>
              <a:rPr lang="ko-KR" altLang="en-US"/>
              <a:t>를 이용한 명사분석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불용어</a:t>
            </a:r>
            <a:r>
              <a:rPr lang="en-US" altLang="ko-KR"/>
              <a:t>/1</a:t>
            </a:r>
            <a:r>
              <a:rPr lang="ko-KR" altLang="en-US"/>
              <a:t>글자 단어 제거</a:t>
            </a:r>
            <a:endParaRPr lang="en-US" altLang="ko-KR"/>
          </a:p>
          <a:p>
            <a:pPr lvl="1"/>
            <a:r>
              <a:rPr lang="en-US" altLang="ko-KR" sz="1400"/>
              <a:t>['</a:t>
            </a:r>
            <a:r>
              <a:rPr lang="ko-KR" altLang="en-US" sz="1400"/>
              <a:t>방콕</a:t>
            </a:r>
            <a:r>
              <a:rPr lang="en-US" altLang="ko-KR" sz="1400"/>
              <a:t>','</a:t>
            </a:r>
            <a:r>
              <a:rPr lang="ko-KR" altLang="en-US" sz="1400"/>
              <a:t>세부</a:t>
            </a:r>
            <a:r>
              <a:rPr lang="en-US" altLang="ko-KR" sz="1400"/>
              <a:t>','</a:t>
            </a:r>
            <a:r>
              <a:rPr lang="ko-KR" altLang="en-US" sz="1400"/>
              <a:t>다낭</a:t>
            </a:r>
            <a:r>
              <a:rPr lang="en-US" altLang="ko-KR" sz="1400"/>
              <a:t>','</a:t>
            </a:r>
            <a:r>
              <a:rPr lang="ko-KR" altLang="en-US" sz="1400"/>
              <a:t>후쿠오카</a:t>
            </a:r>
            <a:r>
              <a:rPr lang="en-US" altLang="ko-KR" sz="1400"/>
              <a:t>','</a:t>
            </a:r>
            <a:r>
              <a:rPr lang="ko-KR" altLang="en-US" sz="1400"/>
              <a:t>하노이</a:t>
            </a:r>
            <a:r>
              <a:rPr lang="en-US" altLang="ko-KR" sz="1400"/>
              <a:t>','</a:t>
            </a:r>
            <a:r>
              <a:rPr lang="ko-KR" altLang="en-US" sz="1400"/>
              <a:t>홍콩</a:t>
            </a:r>
            <a:r>
              <a:rPr lang="en-US" altLang="ko-KR" sz="1400"/>
              <a:t>','</a:t>
            </a:r>
            <a:r>
              <a:rPr lang="ko-KR" altLang="en-US" sz="1400"/>
              <a:t>오사카</a:t>
            </a:r>
            <a:r>
              <a:rPr lang="en-US" altLang="ko-KR" sz="1400"/>
              <a:t>','</a:t>
            </a:r>
            <a:r>
              <a:rPr lang="ko-KR" altLang="en-US" sz="1400"/>
              <a:t>삿포로</a:t>
            </a:r>
            <a:r>
              <a:rPr lang="en-US" altLang="ko-KR" sz="1400"/>
              <a:t>','</a:t>
            </a:r>
            <a:r>
              <a:rPr lang="ko-KR" altLang="en-US" sz="1400"/>
              <a:t>타이페이</a:t>
            </a:r>
            <a:r>
              <a:rPr lang="en-US" altLang="ko-KR" sz="1400"/>
              <a:t>','</a:t>
            </a:r>
            <a:r>
              <a:rPr lang="ko-KR" altLang="en-US" sz="1400"/>
              <a:t>도쿄</a:t>
            </a:r>
            <a:r>
              <a:rPr lang="en-US" altLang="ko-KR" sz="1400"/>
              <a:t>','</a:t>
            </a:r>
            <a:r>
              <a:rPr lang="ko-KR" altLang="en-US" sz="1400"/>
              <a:t>대만</a:t>
            </a:r>
            <a:r>
              <a:rPr lang="en-US" altLang="ko-KR" sz="1400"/>
              <a:t>','</a:t>
            </a:r>
            <a:r>
              <a:rPr lang="ko-KR" altLang="en-US" sz="1400"/>
              <a:t>필리핀</a:t>
            </a:r>
            <a:r>
              <a:rPr lang="en-US" altLang="ko-KR" sz="1400"/>
              <a:t>','</a:t>
            </a:r>
            <a:r>
              <a:rPr lang="ko-KR" altLang="en-US" sz="1400"/>
              <a:t>베트남</a:t>
            </a:r>
            <a:r>
              <a:rPr lang="en-US" altLang="ko-KR" sz="1400"/>
              <a:t>','</a:t>
            </a:r>
            <a:r>
              <a:rPr lang="ko-KR" altLang="en-US" sz="1400"/>
              <a:t>일본</a:t>
            </a:r>
            <a:r>
              <a:rPr lang="en-US" altLang="ko-KR" sz="1400"/>
              <a:t>','</a:t>
            </a:r>
            <a:r>
              <a:rPr lang="ko-KR" altLang="en-US" sz="1400"/>
              <a:t>중국</a:t>
            </a:r>
            <a:r>
              <a:rPr lang="en-US" altLang="ko-KR" sz="1400"/>
              <a:t>','</a:t>
            </a:r>
            <a:r>
              <a:rPr lang="ko-KR" altLang="en-US" sz="1400"/>
              <a:t>태국</a:t>
            </a:r>
            <a:r>
              <a:rPr lang="en-US" altLang="ko-KR" sz="1400"/>
              <a:t>','</a:t>
            </a:r>
            <a:r>
              <a:rPr lang="ko-KR" altLang="en-US" sz="1400"/>
              <a:t>여행</a:t>
            </a:r>
            <a:r>
              <a:rPr lang="en-US" altLang="ko-KR" sz="1400"/>
              <a:t>','</a:t>
            </a:r>
            <a:r>
              <a:rPr lang="ko-KR" altLang="en-US" sz="1400"/>
              <a:t>타이베이</a:t>
            </a:r>
            <a:r>
              <a:rPr lang="en-US" altLang="ko-KR" sz="1400"/>
              <a:t>','</a:t>
            </a:r>
            <a:r>
              <a:rPr lang="ko-KR" altLang="en-US" sz="1400"/>
              <a:t>있는</a:t>
            </a:r>
            <a:r>
              <a:rPr lang="en-US" altLang="ko-KR" sz="1400"/>
              <a:t>','</a:t>
            </a:r>
            <a:r>
              <a:rPr lang="ko-KR" altLang="en-US" sz="1400"/>
              <a:t>이</a:t>
            </a:r>
            <a:r>
              <a:rPr lang="en-US" altLang="ko-KR" sz="1400"/>
              <a:t>','</a:t>
            </a:r>
            <a:r>
              <a:rPr lang="ko-KR" altLang="en-US" sz="1400"/>
              <a:t>그</a:t>
            </a:r>
            <a:r>
              <a:rPr lang="en-US" altLang="ko-KR" sz="1400"/>
              <a:t>','</a:t>
            </a:r>
            <a:r>
              <a:rPr lang="ko-KR" altLang="en-US" sz="1400"/>
              <a:t>잘</a:t>
            </a:r>
            <a:r>
              <a:rPr lang="en-US" altLang="ko-KR" sz="1400"/>
              <a:t>','</a:t>
            </a:r>
            <a:r>
              <a:rPr lang="ko-KR" altLang="en-US" sz="1400"/>
              <a:t>못</a:t>
            </a:r>
            <a:r>
              <a:rPr lang="en-US" altLang="ko-KR" sz="1400"/>
              <a:t>','</a:t>
            </a:r>
            <a:r>
              <a:rPr lang="ko-KR" altLang="en-US" sz="1400"/>
              <a:t>ㅋㅋ</a:t>
            </a:r>
            <a:r>
              <a:rPr lang="en-US" altLang="ko-KR" sz="1400"/>
              <a:t>','</a:t>
            </a:r>
            <a:r>
              <a:rPr lang="ko-KR" altLang="en-US" sz="1400"/>
              <a:t>ㅎㅎ</a:t>
            </a:r>
            <a:r>
              <a:rPr lang="en-US" altLang="ko-KR" sz="1400"/>
              <a:t>','</a:t>
            </a:r>
            <a:r>
              <a:rPr lang="ko-KR" altLang="en-US" sz="1400"/>
              <a:t>홍콩의</a:t>
            </a:r>
            <a:r>
              <a:rPr lang="en-US" altLang="ko-KR" sz="1400"/>
              <a:t>','</a:t>
            </a:r>
            <a:r>
              <a:rPr lang="ko-KR" altLang="en-US" sz="1400"/>
              <a:t>홍콩이</a:t>
            </a:r>
            <a:r>
              <a:rPr lang="en-US" altLang="ko-KR" sz="1400"/>
              <a:t>']</a:t>
            </a:r>
          </a:p>
          <a:p>
            <a:endParaRPr lang="en-US" altLang="ko-KR"/>
          </a:p>
          <a:p>
            <a:r>
              <a:rPr lang="ko-KR" altLang="en-US"/>
              <a:t>토큰화</a:t>
            </a:r>
          </a:p>
        </p:txBody>
      </p:sp>
    </p:spTree>
    <p:extLst>
      <p:ext uri="{BB962C8B-B14F-4D97-AF65-F5344CB8AC3E}">
        <p14:creationId xmlns:p14="http://schemas.microsoft.com/office/powerpoint/2010/main" val="129847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B42B9-1D8F-4072-B81D-F0C2CFA6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빈출단어 분석</a:t>
            </a:r>
          </a:p>
        </p:txBody>
      </p:sp>
      <p:pic>
        <p:nvPicPr>
          <p:cNvPr id="5" name="그림 4" descr="텍스트, 지도, 화이트보드이(가) 표시된 사진&#10;&#10;자동 생성된 설명">
            <a:extLst>
              <a:ext uri="{FF2B5EF4-FFF2-40B4-BE49-F238E27FC236}">
                <a16:creationId xmlns:a16="http://schemas.microsoft.com/office/drawing/2014/main" id="{664F65A7-788A-407B-822F-4A5C08ECD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77" y="1027906"/>
            <a:ext cx="4471071" cy="45717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4ECAA1-C1A6-4423-9AAC-F1B332720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8" y="1249363"/>
            <a:ext cx="6238098" cy="4003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91C78-0DF3-4A59-9618-9F7AFEA5A2B9}"/>
              </a:ext>
            </a:extLst>
          </p:cNvPr>
          <p:cNvSpPr txBox="1"/>
          <p:nvPr/>
        </p:nvSpPr>
        <p:spPr>
          <a:xfrm>
            <a:off x="584200" y="5285471"/>
            <a:ext cx="1768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비교적 저렴한 동남아지역</a:t>
            </a:r>
            <a:r>
              <a:rPr lang="en-US" altLang="ko-KR"/>
              <a:t>(</a:t>
            </a:r>
            <a:r>
              <a:rPr lang="ko-KR" altLang="en-US"/>
              <a:t>방콕</a:t>
            </a:r>
            <a:r>
              <a:rPr lang="en-US" altLang="ko-KR"/>
              <a:t>, </a:t>
            </a:r>
            <a:r>
              <a:rPr lang="ko-KR" altLang="en-US"/>
              <a:t>세부</a:t>
            </a:r>
            <a:r>
              <a:rPr lang="en-US" altLang="ko-KR"/>
              <a:t>, </a:t>
            </a:r>
            <a:r>
              <a:rPr lang="ko-KR" altLang="en-US"/>
              <a:t>다낭</a:t>
            </a:r>
            <a:r>
              <a:rPr lang="en-US" altLang="ko-KR"/>
              <a:t>, </a:t>
            </a:r>
            <a:r>
              <a:rPr lang="ko-KR" altLang="en-US"/>
              <a:t>홍콩</a:t>
            </a:r>
            <a:r>
              <a:rPr lang="en-US" altLang="ko-KR"/>
              <a:t>, </a:t>
            </a:r>
            <a:r>
              <a:rPr lang="ko-KR" altLang="en-US"/>
              <a:t>타이페이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'</a:t>
            </a:r>
            <a:r>
              <a:rPr lang="ko-KR" altLang="en-US"/>
              <a:t>호텔</a:t>
            </a:r>
            <a:r>
              <a:rPr lang="en-US" altLang="ko-KR"/>
              <a:t>'</a:t>
            </a:r>
            <a:r>
              <a:rPr lang="ko-KR" altLang="en-US"/>
              <a:t>이라는 단어가 눈에띄게 많이 등장</a:t>
            </a:r>
            <a:endParaRPr lang="en-US" altLang="ko-KR"/>
          </a:p>
          <a:p>
            <a:r>
              <a:rPr lang="en-US" altLang="ko-KR"/>
              <a:t>-&gt;</a:t>
            </a:r>
            <a:r>
              <a:rPr lang="ko-KR" altLang="en-US"/>
              <a:t>저렴한 가격으로 높은 서비스를 이용받는 활동이 중심됨</a:t>
            </a:r>
            <a:endParaRPr lang="en-US" altLang="ko-KR"/>
          </a:p>
          <a:p>
            <a:r>
              <a:rPr lang="en-US" altLang="ko-KR"/>
              <a:t>"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하나하나까지 럭셔리 호텔에서 봐 왔던 아이템 눈에 많이 띕니다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endParaRPr kumimoji="0" lang="en-US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sz="700">
                <a:latin typeface="Arial" panose="020B0604020202020204" pitchFamily="34" charset="0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Park Hyatt Bangkok호텔 주변에는 왓 파툼 와나람, 에라완 사원, 룸피니 공원을 비롯해 고급 레스토랑과 푸드 홀, 디자이너숍 등이 입점해 있는 센트럴 엠버시몰까지 모두 도보로 갈 수 있습니다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ko-KR" sz="1600">
                <a:latin typeface="Arial" panose="020B0604020202020204" pitchFamily="34" charset="0"/>
              </a:rPr>
              <a:t>"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BD0AF73-1732-492B-80E7-3D88B228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E64375D-EF7B-49FC-833C-88055A6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8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B42B9-1D8F-4072-B81D-F0C2CFA6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빈출단어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91C78-0DF3-4A59-9618-9F7AFEA5A2B9}"/>
              </a:ext>
            </a:extLst>
          </p:cNvPr>
          <p:cNvSpPr txBox="1"/>
          <p:nvPr/>
        </p:nvSpPr>
        <p:spPr>
          <a:xfrm>
            <a:off x="584200" y="5285471"/>
            <a:ext cx="117006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반면 가격대가 비교적 있는 일본의 </a:t>
            </a:r>
            <a:r>
              <a:rPr lang="en-US" altLang="ko-KR"/>
              <a:t>3</a:t>
            </a:r>
            <a:r>
              <a:rPr lang="ko-KR" altLang="en-US"/>
              <a:t>개 지역</a:t>
            </a:r>
            <a:r>
              <a:rPr lang="en-US" altLang="ko-KR"/>
              <a:t>(</a:t>
            </a:r>
            <a:r>
              <a:rPr lang="ko-KR" altLang="en-US"/>
              <a:t>후쿠오카</a:t>
            </a:r>
            <a:r>
              <a:rPr lang="en-US" altLang="ko-KR"/>
              <a:t>, </a:t>
            </a:r>
            <a:r>
              <a:rPr lang="ko-KR" altLang="en-US"/>
              <a:t>오사카</a:t>
            </a:r>
            <a:r>
              <a:rPr lang="en-US" altLang="ko-KR"/>
              <a:t>, </a:t>
            </a:r>
            <a:r>
              <a:rPr lang="ko-KR" altLang="en-US"/>
              <a:t>도쿄</a:t>
            </a:r>
            <a:r>
              <a:rPr lang="en-US" altLang="ko-KR"/>
              <a:t>)</a:t>
            </a:r>
            <a:r>
              <a:rPr lang="ko-KR" altLang="en-US"/>
              <a:t>는 </a:t>
            </a:r>
            <a:r>
              <a:rPr lang="en-US" altLang="ko-KR"/>
              <a:t>'</a:t>
            </a:r>
            <a:r>
              <a:rPr lang="ko-KR" altLang="en-US"/>
              <a:t>호텔</a:t>
            </a:r>
            <a:r>
              <a:rPr lang="en-US" altLang="ko-KR"/>
              <a:t>'</a:t>
            </a:r>
            <a:r>
              <a:rPr lang="ko-KR" altLang="en-US"/>
              <a:t>이라는 단어 빈출도는 매우 낮으며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비교적 </a:t>
            </a:r>
            <a:r>
              <a:rPr lang="en-US" altLang="ko-KR"/>
              <a:t>'</a:t>
            </a:r>
            <a:r>
              <a:rPr lang="ko-KR" altLang="en-US"/>
              <a:t>사진</a:t>
            </a:r>
            <a:r>
              <a:rPr lang="en-US" altLang="ko-KR"/>
              <a:t>'</a:t>
            </a:r>
            <a:r>
              <a:rPr lang="ko-KR" altLang="en-US"/>
              <a:t>이라는 단어가 확연히 빈번하게 등장</a:t>
            </a:r>
            <a:endParaRPr lang="en-US" altLang="ko-KR"/>
          </a:p>
          <a:p>
            <a:r>
              <a:rPr lang="en-US" altLang="ko-KR"/>
              <a:t>-&gt; </a:t>
            </a:r>
            <a:r>
              <a:rPr lang="ko-KR" altLang="en-US"/>
              <a:t>비용이 덜 드는 활동중심적이고</a:t>
            </a:r>
            <a:r>
              <a:rPr lang="en-US" altLang="ko-KR"/>
              <a:t>, </a:t>
            </a:r>
            <a:r>
              <a:rPr lang="ko-KR" altLang="en-US"/>
              <a:t>주변에 알리고 추억하기를 희망</a:t>
            </a:r>
            <a:endParaRPr lang="en-US" altLang="ko-KR"/>
          </a:p>
          <a:p>
            <a:r>
              <a:rPr lang="en-US" altLang="ko-KR"/>
              <a:t>"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그래도 카페 분위기는 짱짱 인스타사진찍기 딱좋아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altLang="ko-KR" sz="1400">
                <a:latin typeface="Arial Unicode MS"/>
                <a:ea typeface="Courier New" panose="02070309020205020404" pitchFamily="49" charset="0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뭔가 이 순간을 기억해야지 하고 사진 찍었는데이게 마지막 후쿠오카 자유여행이었네요</a:t>
            </a:r>
            <a:r>
              <a:rPr lang="en-US" altLang="ko-KR" sz="1200">
                <a:latin typeface="Arial Unicode MS"/>
                <a:ea typeface="Courier New" panose="02070309020205020404" pitchFamily="49" charset="0"/>
              </a:rPr>
              <a:t>"</a:t>
            </a:r>
            <a:endParaRPr kumimoji="0" lang="ko-KR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BD0AF73-1732-492B-80E7-3D88B228A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E64375D-EF7B-49FC-833C-88055A6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3A63774-65E7-4AE2-A6AC-32ECD97F9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16" y="90100"/>
            <a:ext cx="4504416" cy="46058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18F20F-47B8-447F-BD59-BC9464D95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1" y="1250436"/>
            <a:ext cx="6169794" cy="3885784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B61C9DA-8F43-42E8-8D1A-83C7B3F9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700B70D-0376-4D25-BC0B-FB0A11F0C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2B9EA-AC42-4DF9-A3EC-81D4ADF9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도시별 특이점</a:t>
            </a:r>
          </a:p>
        </p:txBody>
      </p:sp>
      <p:pic>
        <p:nvPicPr>
          <p:cNvPr id="5" name="그림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6DBD0778-1463-4285-A8F4-23834989E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1" y="1380066"/>
            <a:ext cx="4752822" cy="4859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9B640-9A74-45D1-8798-F620D460C71D}"/>
              </a:ext>
            </a:extLst>
          </p:cNvPr>
          <p:cNvSpPr txBox="1"/>
          <p:nvPr/>
        </p:nvSpPr>
        <p:spPr>
          <a:xfrm flipH="1">
            <a:off x="5630333" y="1380066"/>
            <a:ext cx="34882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일본도시에서는 </a:t>
            </a:r>
            <a:r>
              <a:rPr lang="en-US" altLang="ko-KR"/>
              <a:t>'</a:t>
            </a:r>
            <a:r>
              <a:rPr lang="ko-KR" altLang="en-US"/>
              <a:t>투어</a:t>
            </a:r>
            <a:r>
              <a:rPr lang="en-US" altLang="ko-KR"/>
              <a:t>'</a:t>
            </a:r>
            <a:r>
              <a:rPr lang="ko-KR" altLang="en-US"/>
              <a:t>라는 단어가 거의 등장하지 않음</a:t>
            </a:r>
            <a:endParaRPr lang="en-US" altLang="ko-KR"/>
          </a:p>
          <a:p>
            <a:r>
              <a:rPr lang="ko-KR" altLang="en-US"/>
              <a:t>타이페이</a:t>
            </a:r>
            <a:r>
              <a:rPr lang="en-US" altLang="ko-KR"/>
              <a:t>/</a:t>
            </a:r>
            <a:r>
              <a:rPr lang="ko-KR" altLang="en-US"/>
              <a:t>홍콩</a:t>
            </a:r>
            <a:r>
              <a:rPr lang="en-US" altLang="ko-KR"/>
              <a:t>/</a:t>
            </a:r>
            <a:r>
              <a:rPr lang="ko-KR" altLang="en-US"/>
              <a:t>다낭은 투어라는 단어가 적게 등장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그러나 세부</a:t>
            </a:r>
            <a:r>
              <a:rPr lang="en-US" altLang="ko-KR"/>
              <a:t>/</a:t>
            </a:r>
            <a:r>
              <a:rPr lang="ko-KR" altLang="en-US"/>
              <a:t>하노이에서는 </a:t>
            </a:r>
            <a:r>
              <a:rPr lang="en-US" altLang="ko-KR"/>
              <a:t>'</a:t>
            </a:r>
            <a:r>
              <a:rPr lang="ko-KR" altLang="en-US"/>
              <a:t>투어</a:t>
            </a:r>
            <a:r>
              <a:rPr lang="en-US" altLang="ko-KR"/>
              <a:t>'</a:t>
            </a:r>
            <a:r>
              <a:rPr lang="ko-KR" altLang="en-US"/>
              <a:t>라는 단어가 눈에띄게 많이 등장</a:t>
            </a:r>
            <a:endParaRPr lang="en-US" altLang="ko-KR"/>
          </a:p>
          <a:p>
            <a:r>
              <a:rPr lang="en-US" altLang="ko-KR"/>
              <a:t>-&gt;</a:t>
            </a:r>
            <a:r>
              <a:rPr lang="ko-KR" altLang="en-US"/>
              <a:t>투어형 관광이 많음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128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A795F9-1548-4BDC-83A5-6F5E2466D92D}"/>
              </a:ext>
            </a:extLst>
          </p:cNvPr>
          <p:cNvSpPr txBox="1"/>
          <p:nvPr/>
        </p:nvSpPr>
        <p:spPr>
          <a:xfrm>
            <a:off x="1055889" y="1048089"/>
            <a:ext cx="6822649" cy="534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감성분석</a:t>
            </a: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도시가 후기가 좋았을까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긍부정 단어 빈도를 통해 수치화</a:t>
            </a: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감성분석 </a:t>
            </a:r>
            <a:r>
              <a:rPr lang="en-US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KNU</a:t>
            </a:r>
            <a:r>
              <a:rPr lang="ko-KR" altLang="en-US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감성사전 이용</a:t>
            </a:r>
            <a:endParaRPr lang="en-US" altLang="ko-KR" sz="1800" b="1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KNU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감성사전은 한국어 일상감성사전 중 가장 많이 쓰이는 사전</a:t>
            </a: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0" i="0">
              <a:solidFill>
                <a:srgbClr val="24292F"/>
              </a:solidFill>
              <a:effectLst/>
              <a:latin typeface="-apple-system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0" i="0">
                <a:solidFill>
                  <a:srgbClr val="24292F"/>
                </a:solidFill>
                <a:effectLst/>
                <a:latin typeface="-apple-system"/>
              </a:rPr>
              <a:t>국립국어원 표준국어대사전을 구성하는 각 단어의 뜻풀이를 분석하여 긍부정어를 추출</a:t>
            </a:r>
            <a:endParaRPr lang="en-US" altLang="ko-KR" b="0" i="0">
              <a:solidFill>
                <a:srgbClr val="24292F"/>
              </a:solidFill>
              <a:effectLst/>
              <a:latin typeface="-apple-system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이를 토대로 </a:t>
            </a:r>
            <a:r>
              <a:rPr lang="en-US" altLang="ko-KR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30</a:t>
            </a:r>
            <a:r>
              <a:rPr lang="ko-KR" altLang="en-US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만여개의 단어중 약 </a:t>
            </a:r>
            <a:r>
              <a:rPr lang="en-US" altLang="ko-KR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만 </a:t>
            </a:r>
            <a:r>
              <a:rPr lang="en-US" altLang="ko-KR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천단어에 </a:t>
            </a:r>
            <a:r>
              <a:rPr lang="en-US" altLang="ko-KR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'</a:t>
            </a:r>
            <a:r>
              <a:rPr lang="ko-KR" altLang="en-US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매우부정</a:t>
            </a:r>
            <a:r>
              <a:rPr lang="en-US" altLang="ko-KR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en-US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부정</a:t>
            </a:r>
            <a:r>
              <a:rPr lang="en-US" altLang="ko-KR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en-US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중립</a:t>
            </a:r>
            <a:r>
              <a:rPr lang="en-US" altLang="ko-KR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en-US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긍정</a:t>
            </a:r>
            <a:r>
              <a:rPr lang="en-US" altLang="ko-KR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', '</a:t>
            </a:r>
            <a:r>
              <a:rPr lang="ko-KR" altLang="en-US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매우 긍정</a:t>
            </a:r>
            <a:r>
              <a:rPr lang="en-US" altLang="ko-KR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en-US" sz="1800" kern="100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  <a:cs typeface="Times New Roman" panose="02020603050405020304" pitchFamily="18" charset="0"/>
              </a:rPr>
              <a:t>부여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409828EA-1C99-465D-BD0E-5D0FB8320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009241"/>
              </p:ext>
            </p:extLst>
          </p:nvPr>
        </p:nvGraphicFramePr>
        <p:xfrm>
          <a:off x="1869440" y="1905000"/>
          <a:ext cx="8554720" cy="329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8D181C-BCAD-4D41-B515-4AA7B377425E}"/>
              </a:ext>
            </a:extLst>
          </p:cNvPr>
          <p:cNvSpPr txBox="1"/>
          <p:nvPr/>
        </p:nvSpPr>
        <p:spPr>
          <a:xfrm>
            <a:off x="788342" y="607823"/>
            <a:ext cx="6822649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블로그 글마다 단어 수가 다름</a:t>
            </a: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부정단어 대비 긍정단어 비율 계산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D8980-66F0-4689-99C0-7EC4B5FB4F64}"/>
              </a:ext>
            </a:extLst>
          </p:cNvPr>
          <p:cNvSpPr txBox="1"/>
          <p:nvPr/>
        </p:nvSpPr>
        <p:spPr>
          <a:xfrm>
            <a:off x="1113462" y="5516880"/>
            <a:ext cx="6822649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한국인이 많이 찾는 상위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도시 중 </a:t>
            </a: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다낭과 홍콩이 비교적 높은 긍정도를 보였고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후쿠오카와 세부가 비교적 낮은 긍정도를 보임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5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590</Words>
  <Application>Microsoft Office PowerPoint</Application>
  <PresentationFormat>와이드스크린</PresentationFormat>
  <Paragraphs>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-apple-system</vt:lpstr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전처리</vt:lpstr>
      <vt:lpstr>빈출단어 분석</vt:lpstr>
      <vt:lpstr>빈출단어 분석</vt:lpstr>
      <vt:lpstr>도시별 특이점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yeongseok</dc:creator>
  <cp:lastModifiedBy>lee yeongseok</cp:lastModifiedBy>
  <cp:revision>2</cp:revision>
  <dcterms:created xsi:type="dcterms:W3CDTF">2021-12-05T05:06:22Z</dcterms:created>
  <dcterms:modified xsi:type="dcterms:W3CDTF">2021-12-05T13:00:46Z</dcterms:modified>
</cp:coreProperties>
</file>