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94" r:id="rId3"/>
    <p:sldId id="319" r:id="rId4"/>
    <p:sldId id="337" r:id="rId5"/>
    <p:sldId id="315" r:id="rId6"/>
    <p:sldId id="335" r:id="rId7"/>
    <p:sldId id="336" r:id="rId8"/>
    <p:sldId id="340" r:id="rId9"/>
    <p:sldId id="338" r:id="rId10"/>
    <p:sldId id="346" r:id="rId11"/>
    <p:sldId id="344" r:id="rId12"/>
    <p:sldId id="339" r:id="rId13"/>
    <p:sldId id="345" r:id="rId14"/>
    <p:sldId id="320" r:id="rId15"/>
    <p:sldId id="347" r:id="rId16"/>
    <p:sldId id="348" r:id="rId17"/>
    <p:sldId id="349" r:id="rId18"/>
    <p:sldId id="321" r:id="rId19"/>
    <p:sldId id="268" r:id="rId20"/>
  </p:sldIdLst>
  <p:sldSz cx="12192000" cy="6858000"/>
  <p:notesSz cx="6858000" cy="9144000"/>
  <p:embeddedFontLst>
    <p:embeddedFont>
      <p:font typeface="나눔고딕 ExtraBold" panose="020D0904000000000000" pitchFamily="50" charset="-127"/>
      <p:bold r:id="rId21"/>
    </p:embeddedFont>
    <p:embeddedFont>
      <p:font typeface="나눔스퀘어라운드 Bold" panose="020B0600000101010101" pitchFamily="50" charset="-127"/>
      <p:bold r:id="rId22"/>
    </p:embeddedFont>
    <p:embeddedFont>
      <p:font typeface="나눔스퀘어라운드 ExtraBold" panose="020B0600000101010101" pitchFamily="50" charset="-127"/>
      <p:bold r:id="rId23"/>
    </p:embeddedFont>
    <p:embeddedFont>
      <p:font typeface="Cambria Math" panose="02040503050406030204" pitchFamily="18" charset="0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라운드 Regular" panose="020B0600000101010101" pitchFamily="50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538"/>
    <a:srgbClr val="F64945"/>
    <a:srgbClr val="A40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256" y="-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C0B5-58E1-4568-84E5-31260B6BC43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76300" y="1201782"/>
            <a:ext cx="96704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</a:t>
            </a:r>
            <a:r>
              <a:rPr lang="en-US" altLang="ko-KR" sz="7200" dirty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aliency</a:t>
            </a:r>
            <a:r>
              <a:rPr lang="en-US" altLang="ko-KR" sz="7200" dirty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-G</a:t>
            </a:r>
            <a:r>
              <a:rPr lang="en-US" altLang="ko-KR" sz="7200" dirty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uided</a:t>
            </a:r>
            <a:r>
              <a:rPr lang="en-US" altLang="ko-KR" sz="7200" dirty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7200" dirty="0" smtClean="0">
              <a:solidFill>
                <a:srgbClr val="F64945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</a:t>
            </a:r>
            <a:r>
              <a:rPr lang="en-US" altLang="ko-KR" sz="72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nsupervised</a:t>
            </a:r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</a:t>
            </a:r>
            <a:r>
              <a:rPr lang="en-US" altLang="ko-KR" sz="72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eature</a:t>
            </a:r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7200" dirty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</a:t>
            </a:r>
            <a:r>
              <a:rPr lang="en-US" altLang="ko-KR" sz="7200" dirty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earning for</a:t>
            </a:r>
            <a:r>
              <a:rPr lang="en-US" altLang="ko-KR" sz="7200" dirty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7200" dirty="0" smtClean="0">
              <a:solidFill>
                <a:srgbClr val="F64945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Scene Classification</a:t>
            </a:r>
            <a:endParaRPr lang="en-US" altLang="ko-KR" sz="7200" dirty="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1/2 액자 8"/>
          <p:cNvSpPr/>
          <p:nvPr/>
        </p:nvSpPr>
        <p:spPr>
          <a:xfrm>
            <a:off x="711200" y="100294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10048958" y="5255189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987655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Saliency-Guided Sampling</a:t>
            </a:r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Stationary Property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일부의 통계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 부분의 통계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Assume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Region of Interest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일반적으로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alient in an Image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6387" y="3849913"/>
            <a:ext cx="646914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Dissimilarity</a:t>
            </a:r>
          </a:p>
          <a:p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Color</a:t>
            </a:r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position</a:t>
            </a:r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ko-KR" altLang="en-US" sz="32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유클리디언</a:t>
            </a:r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거리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37" y="4488856"/>
            <a:ext cx="6335442" cy="12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5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075" y="774700"/>
            <a:ext cx="1218795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Saliency</a:t>
            </a: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most similar patches are </a:t>
            </a:r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highly different to </a:t>
            </a:r>
            <a:r>
              <a:rPr lang="en-US" altLang="ko-KR" sz="3200" dirty="0" err="1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x_i</a:t>
            </a:r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then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clearly </a:t>
            </a:r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all image patches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are highly different to </a:t>
            </a:r>
            <a:r>
              <a:rPr lang="en-US" altLang="ko-KR" sz="32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x_i</a:t>
            </a:r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</a:t>
            </a:r>
            <a:endParaRPr lang="en-US" altLang="ko-KR" sz="3200" dirty="0">
              <a:solidFill>
                <a:schemeClr val="bg2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75" y="1386113"/>
            <a:ext cx="4442925" cy="111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75" y="3527424"/>
            <a:ext cx="6881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3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2767279"/>
            <a:ext cx="4454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Unsupervised</a:t>
            </a:r>
          </a:p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Feature Learning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4076520"/>
            <a:ext cx="50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Sparse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Autoencoder</a:t>
            </a: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Kullback-Leibler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Divergence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1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66012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</a:t>
            </a:r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xtractor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one patch (w*w*3) </a:t>
            </a: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 features (parameter)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6387" y="3385465"/>
            <a:ext cx="996439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Sparse </a:t>
            </a:r>
            <a:r>
              <a:rPr lang="en-US" altLang="ko-KR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Autoencoder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Reconstruction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3200" dirty="0" smtClean="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Regularization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Minimize Cost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Reconstruction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Regularization</a:t>
            </a:r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 b="35139"/>
          <a:stretch/>
        </p:blipFill>
        <p:spPr bwMode="auto">
          <a:xfrm>
            <a:off x="5873750" y="4064008"/>
            <a:ext cx="1866900" cy="7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3" b="14029"/>
          <a:stretch/>
        </p:blipFill>
        <p:spPr bwMode="auto">
          <a:xfrm>
            <a:off x="5873750" y="4861917"/>
            <a:ext cx="1143000" cy="66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5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4156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Sparsity Penalty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2459706"/>
            <a:ext cx="8836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기존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autoencoder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cost function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sparsity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강제하는 항 추가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l-GR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ρ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는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0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 근사한 값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6387" y="3666951"/>
            <a:ext cx="7007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Kullback-Leibler</a:t>
            </a:r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Divergence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"/>
          <a:stretch/>
        </p:blipFill>
        <p:spPr bwMode="auto">
          <a:xfrm>
            <a:off x="2187931" y="1492062"/>
            <a:ext cx="2340526" cy="100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31" y="4374837"/>
            <a:ext cx="5343038" cy="74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064843" y="5134890"/>
            <a:ext cx="984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ρˆ = </a:t>
            </a:r>
            <a:r>
              <a:rPr lang="el-GR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ρ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KL=0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 되지만 그렇지 않은 경우엔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monotonically increases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9657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0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4743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Convolution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2389" y="1479237"/>
            <a:ext cx="5969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오토인코더로 구한 특징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추출기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(k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input image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convolution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하는 과정을 거치면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오른쪽과 같은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K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채널의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feature map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생성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6387" y="3666951"/>
            <a:ext cx="404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Pooling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5972" y="4374837"/>
            <a:ext cx="4875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16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등분 한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사분면들을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가지고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max pooling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을 진행하여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dimension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을 줄임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K*16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개의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feature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로 나타내면 분류 준비 끝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31" y="1479238"/>
            <a:ext cx="2804983" cy="194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31" y="4374836"/>
            <a:ext cx="4098428" cy="20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8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2767279"/>
            <a:ext cx="5166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Scene Classification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ia SVM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4076520"/>
            <a:ext cx="5072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Support Vector Machine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Augmentation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Dropout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1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2016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Results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UC Merced data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Earth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600" y="774700"/>
            <a:ext cx="109974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Reference</a:t>
            </a: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Saliency-Guided Unsupervised Feature Learning for Scene </a:t>
            </a:r>
            <a:r>
              <a:rPr lang="en-US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Classification(2015)</a:t>
            </a:r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80302" y="2823643"/>
            <a:ext cx="4631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r>
              <a:rPr lang="en-US" altLang="ko-KR" sz="720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720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810000" y="4673600"/>
            <a:ext cx="4502481" cy="0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/2 액자 8"/>
          <p:cNvSpPr/>
          <p:nvPr/>
        </p:nvSpPr>
        <p:spPr>
          <a:xfrm>
            <a:off x="3636027" y="218210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7964535" y="4325654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9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276727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Traditional Scene </a:t>
            </a:r>
          </a:p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Classification Methods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4000188"/>
            <a:ext cx="5072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K-means Clustering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Bag of Visual Words (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BoVW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Spatial Pyramid Matching Kernel (SPMK)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Sparse Coding</a:t>
            </a:r>
            <a:endParaRPr lang="ko-KR" altLang="en-US" sz="16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5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4992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K-means Clustering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533234"/>
            <a:ext cx="9735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Hyperparameter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k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바탕으로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k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개의 클래스로 데이터들을 군집화 하는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방법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 K1~k3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는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랜덤하게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시작하며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EM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알고리즘을 통해 가장 가까운 점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k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계산하여 분류한 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그들의 중심점을 다시 계산하고 다시 분류를 진행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변화가 없을 때까지 진행하거나 지정된 회수만큼 반복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</p:txBody>
      </p:sp>
      <p:pic>
        <p:nvPicPr>
          <p:cNvPr id="4098" name="Picture 2" descr="https://s3.amazonaws.com/files.dezyre.com/images/Tutorials/Clustering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00" y="1492184"/>
            <a:ext cx="4147271" cy="30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3.amazonaws.com/files.dezyre.com/images/Tutorials/Clustering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92184"/>
            <a:ext cx="3969613" cy="304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4992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K-means Clustering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533234"/>
            <a:ext cx="9735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Hyperparameter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k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바탕으로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k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개의 클래스로 데이터들을 군집화 하는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방법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 K1~k3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는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랜덤하게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시작하며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EM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알고리즘을 통해 가장 가까운 점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k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계산하여 분류한 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그들의 중심점을 다시 계산하고 다시 분류를 진행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변화가 없을 때까지 진행하거나 지정된 회수만큼 반복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</p:txBody>
      </p:sp>
      <p:pic>
        <p:nvPicPr>
          <p:cNvPr id="4098" name="Picture 2" descr="https://s3.amazonaws.com/files.dezyre.com/images/Tutorials/Clustering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842" y="1479237"/>
            <a:ext cx="4147271" cy="30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3.amazonaws.com/files.dezyre.com/images/Tutorials/Clustering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85" y="1479236"/>
            <a:ext cx="4109080" cy="30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0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507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Bag of Visual Words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622488"/>
            <a:ext cx="90096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흔히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BoW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라고도 부르는 방법이며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이미지 안에서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local feature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들을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clustering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한 결과들을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codebook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이라는 일종의 사전에 넣어놓는다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영상에서 추출한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feature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 가장 가까운 코드워드들을 찾고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히스토그램으로 표현하여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object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분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</p:txBody>
      </p:sp>
      <p:sp>
        <p:nvSpPr>
          <p:cNvPr id="5" name="AutoShape 8" descr="https://qph.ec.quoracdn.net/main-qimg-25913bb0aa0193a5885640a64e8d490f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https://t1.daumcdn.net/cfile/tistory/253363395302B4A6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79238"/>
            <a:ext cx="4058187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1.daumcdn.net/cfile/tistory/2171564C5302BF5F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91" y="1479238"/>
            <a:ext cx="4067734" cy="31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8107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Spatial Pyramid Matching </a:t>
            </a:r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Kernel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622488"/>
            <a:ext cx="100206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BoW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는 히스토그램으로 표현하는 과정에서 공간적인 정보를 잃는다는 단점을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극복하기 위해 제시된 방법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영역을 분할해가면서 히스토그램을 추출해 이들을 다시 모아가며 피라미드를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쌓고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이를 다른 피라미드와 비교해가면서 분류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sp>
        <p:nvSpPr>
          <p:cNvPr id="5" name="AutoShape 8" descr="https://qph.ec.quoracdn.net/main-qimg-25913bb0aa0193a5885640a64e8d490f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https://t1.daumcdn.net/cfile/tistory/2407DA485302FE6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33" y="1479238"/>
            <a:ext cx="586029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3701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Sparse Coding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64843" y="4622488"/>
                <a:ext cx="995657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고정된 사전 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D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  <a:ea typeface="나눔스퀘어라운드 Bold"/>
                      </a:rPr>
                      <m:t>α</m:t>
                    </m:r>
                  </m:oMath>
                </a14:m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를 곱해 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x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를 나타낸다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.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즉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  <a:ea typeface="나눔스퀘어라운드 Bold"/>
                      </a:rPr>
                      <m:t>α</m:t>
                    </m:r>
                  </m:oMath>
                </a14:m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로 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x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를 나타낸다고 할 수 있다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.</a:t>
                </a:r>
              </a:p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빨간색 점들은 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0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이 아닌 값을 의미한다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. </a:t>
                </a:r>
              </a:p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이러한 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D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  <a:ea typeface="나눔스퀘어라운드 Bold"/>
                      </a:rPr>
                      <m:t>α</m:t>
                    </m:r>
                  </m:oMath>
                </a14:m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를 구하기 위해선 오른쪽의 수식을 이용한다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. </a:t>
                </a:r>
              </a:p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각각 재현 오차와 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penalty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역할을 한다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나눔스퀘어라운드 Bold"/>
                  </a:rPr>
                  <a:t>.</a:t>
                </a:r>
              </a:p>
              <a:p>
                <a:endPara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나눔스퀘어라운드 Bold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43" y="4622488"/>
                <a:ext cx="9956572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980" t="-3145" r="-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8" descr="https://qph.ec.quoracdn.net/main-qimg-25913bb0aa0193a5885640a64e8d490f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82" y="1492062"/>
            <a:ext cx="4123411" cy="313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21" y="2554514"/>
            <a:ext cx="4066450" cy="100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0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075" y="774700"/>
            <a:ext cx="121879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However...</a:t>
            </a: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K-means Clustering </a:t>
            </a:r>
          </a:p>
          <a:p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Limited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 their feature representation for </a:t>
            </a:r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classification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Needs Low-Level Feature </a:t>
            </a:r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</a:t>
            </a: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easurements 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laborately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manually designed feature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descriptors</a:t>
            </a:r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</a:t>
            </a:r>
            <a:endParaRPr lang="en-US" altLang="ko-KR" sz="3200" dirty="0">
              <a:solidFill>
                <a:schemeClr val="bg2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6684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Saliency-Guided Sampling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Stationary Property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Dissimilarity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Saliency</a:t>
            </a: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562</Words>
  <Application>Microsoft Office PowerPoint</Application>
  <PresentationFormat>사용자 지정</PresentationFormat>
  <Paragraphs>136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굴림</vt:lpstr>
      <vt:lpstr>Arial</vt:lpstr>
      <vt:lpstr>나눔고딕 ExtraBold</vt:lpstr>
      <vt:lpstr>나눔스퀘어라운드 Bold</vt:lpstr>
      <vt:lpstr>나눔스퀘어라운드 ExtraBold</vt:lpstr>
      <vt:lpstr>Cambria Math</vt:lpstr>
      <vt:lpstr>맑은 고딕</vt:lpstr>
      <vt:lpstr>나눔스퀘어라운드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진우</cp:lastModifiedBy>
  <cp:revision>170</cp:revision>
  <dcterms:created xsi:type="dcterms:W3CDTF">2018-02-17T12:01:38Z</dcterms:created>
  <dcterms:modified xsi:type="dcterms:W3CDTF">2018-07-23T05:24:07Z</dcterms:modified>
</cp:coreProperties>
</file>