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94" r:id="rId3"/>
    <p:sldId id="277" r:id="rId4"/>
    <p:sldId id="293" r:id="rId5"/>
    <p:sldId id="298" r:id="rId6"/>
    <p:sldId id="297" r:id="rId7"/>
    <p:sldId id="295" r:id="rId8"/>
    <p:sldId id="292" r:id="rId9"/>
    <p:sldId id="296" r:id="rId10"/>
    <p:sldId id="270" r:id="rId11"/>
    <p:sldId id="300" r:id="rId12"/>
    <p:sldId id="299" r:id="rId13"/>
    <p:sldId id="278" r:id="rId14"/>
    <p:sldId id="312" r:id="rId15"/>
    <p:sldId id="311" r:id="rId16"/>
    <p:sldId id="301" r:id="rId17"/>
    <p:sldId id="305" r:id="rId18"/>
    <p:sldId id="304" r:id="rId19"/>
    <p:sldId id="306" r:id="rId20"/>
    <p:sldId id="307" r:id="rId21"/>
    <p:sldId id="308" r:id="rId22"/>
    <p:sldId id="309" r:id="rId23"/>
    <p:sldId id="310" r:id="rId24"/>
    <p:sldId id="303" r:id="rId25"/>
    <p:sldId id="275" r:id="rId26"/>
    <p:sldId id="314" r:id="rId27"/>
    <p:sldId id="316" r:id="rId28"/>
    <p:sldId id="318" r:id="rId29"/>
    <p:sldId id="313" r:id="rId30"/>
    <p:sldId id="319" r:id="rId31"/>
    <p:sldId id="320" r:id="rId32"/>
    <p:sldId id="317" r:id="rId33"/>
    <p:sldId id="268" r:id="rId34"/>
  </p:sldIdLst>
  <p:sldSz cx="12192000" cy="6858000"/>
  <p:notesSz cx="6858000" cy="9144000"/>
  <p:embeddedFontLst>
    <p:embeddedFont>
      <p:font typeface="나눔스퀘어라운드 Regular" panose="020B0600000101010101" pitchFamily="50" charset="-127"/>
      <p:regular r:id="rId35"/>
    </p:embeddedFont>
    <p:embeddedFont>
      <p:font typeface="나눔고딕 ExtraBold" panose="020D0904000000000000" pitchFamily="50" charset="-127"/>
      <p:bold r:id="rId36"/>
    </p:embeddedFont>
    <p:embeddedFont>
      <p:font typeface="나눔스퀘어라운드 ExtraBold" panose="020B0600000101010101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나눔스퀘어라운드 Bold" panose="020B0600000101010101" pitchFamily="50" charset="-127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538"/>
    <a:srgbClr val="F64945"/>
    <a:srgbClr val="A40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896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7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1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0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0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3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C0B5-58E1-4568-84E5-31260B6BC43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ayhey.github.io/deep%20learning/2017/11/28/CapsNet_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naver.com/bootpay/221167538695" TargetMode="External"/><Relationship Id="rId5" Type="http://schemas.openxmlformats.org/officeDocument/2006/relationships/hyperlink" Target="https://jayhey.github.io/deep%20learning/2017/11/28/CapsNet_3/" TargetMode="External"/><Relationship Id="rId4" Type="http://schemas.openxmlformats.org/officeDocument/2006/relationships/hyperlink" Target="https://jayhey.github.io/deep%20learning/2017/11/28/CapsNet_2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76300" y="1492062"/>
            <a:ext cx="78021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</a:t>
            </a:r>
            <a:r>
              <a:rPr lang="en-US" altLang="ko-KR" sz="72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apsule </a:t>
            </a:r>
          </a:p>
          <a:p>
            <a:r>
              <a:rPr lang="en-US" altLang="ko-KR" sz="72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</a:t>
            </a:r>
            <a:r>
              <a:rPr lang="en-US" altLang="ko-KR" sz="72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etworks and</a:t>
            </a:r>
          </a:p>
          <a:p>
            <a:r>
              <a:rPr lang="en-US" altLang="ko-KR" sz="72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Dynamic Routing</a:t>
            </a:r>
            <a:endParaRPr lang="ko-KR" altLang="en-US" sz="7200" dirty="0">
              <a:solidFill>
                <a:srgbClr val="31353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1/2 액자 8"/>
          <p:cNvSpPr/>
          <p:nvPr/>
        </p:nvSpPr>
        <p:spPr>
          <a:xfrm>
            <a:off x="711200" y="1293227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8504463" y="4734409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6387" y="3669636"/>
            <a:ext cx="858376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Solutions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Invariance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불변성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err="1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equivariance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3200" dirty="0" err="1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등가성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Detector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Vector-</a:t>
            </a:r>
            <a:r>
              <a:rPr lang="en-US" altLang="ko-KR" sz="3200" dirty="0" err="1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ouput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Capsules</a:t>
            </a: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Max Pooling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Routing-by-Agreement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990155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Max Pooling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FOV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invariance of activities </a:t>
            </a: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Invariance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Still can recognize even input image 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slightly changes (Generalization)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6387" y="782638"/>
            <a:ext cx="8268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Solutions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Invariance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불변성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err="1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equivariance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3200" dirty="0" err="1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등가성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pic>
        <p:nvPicPr>
          <p:cNvPr id="5122" name="Picture 2" descr="https://cdn-images-1.medium.com/max/1600/0*Mvy_rTRnXu4D0p_U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86" y="2229188"/>
            <a:ext cx="6519745" cy="28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90382" y="3333114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자유의 여신상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5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4418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Dynamic Routing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Scalar to Vector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Affine Transformation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Weighted Sum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Squash Function(non-linearity)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7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12768" y="1029989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76531" y="1153784"/>
            <a:ext cx="4045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CapsNet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구조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논문 내 구현 내용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102" name="Picture 6" descr="Img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1" y="1677689"/>
            <a:ext cx="9048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376531" y="4528080"/>
            <a:ext cx="833035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MNIST digit -&gt; 9 x 9, 256 filters -&gt; 20 x 20 x 256 feature map</a:t>
            </a:r>
          </a:p>
          <a:p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map(256 == 8 x 32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9 x 9, stride=2, (32x8) -&gt; 6 x 6 x (32 x 8) primary caps -&gt; reshape</a:t>
            </a:r>
          </a:p>
          <a:p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 6 x 6 x 32 capsules with 8 properties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12768" y="1029989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76531" y="1153784"/>
            <a:ext cx="4045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CapsNet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구조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논문 내 구현 내용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102" name="Picture 6" descr="Img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1" y="1677689"/>
            <a:ext cx="9048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376531" y="4528080"/>
            <a:ext cx="591078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/>
              <a:buChar char="è"/>
            </a:pP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6 x 6 x 32 capsules with 8 properties</a:t>
            </a:r>
          </a:p>
          <a:p>
            <a:pPr marL="342900" indent="-342900">
              <a:buFont typeface="Wingdings"/>
              <a:buChar char="è"/>
            </a:pP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b="1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Dynamic Routing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-&gt; 10 caps with 16 properties</a:t>
            </a: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Squash -&gt; result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8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12768" y="1029989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76531" y="1153784"/>
            <a:ext cx="3743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신경망과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CapsNet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차이점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098" name="Picture 2" descr="https://cdn-images-1.medium.com/max/800/1*PrLeiwkME0vx0V75EMh1L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1" y="1677689"/>
            <a:ext cx="76200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73500" y="2921000"/>
            <a:ext cx="1536700" cy="774700"/>
          </a:xfrm>
          <a:prstGeom prst="rect">
            <a:avLst/>
          </a:prstGeom>
          <a:noFill/>
          <a:ln w="38100">
            <a:solidFill>
              <a:srgbClr val="F64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42000" y="2311400"/>
            <a:ext cx="1308100" cy="444500"/>
          </a:xfrm>
          <a:prstGeom prst="rect">
            <a:avLst/>
          </a:prstGeom>
          <a:noFill/>
          <a:ln w="38100">
            <a:solidFill>
              <a:srgbClr val="F64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18180" y="4889500"/>
            <a:ext cx="2239919" cy="774700"/>
          </a:xfrm>
          <a:prstGeom prst="rect">
            <a:avLst/>
          </a:prstGeom>
          <a:noFill/>
          <a:ln w="38100">
            <a:solidFill>
              <a:srgbClr val="F64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12768" y="1029989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098" name="Picture 2" descr="https://cdn-images-1.medium.com/max/800/1*PrLeiwkME0vx0V75EMh1L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1" y="584288"/>
            <a:ext cx="6411869" cy="37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-images-1.medium.com/max/1000/1*gkRl9_6LK9ZqNF0ttv2kFA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1" y="4354785"/>
            <a:ext cx="6411869" cy="185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63111" y="1092200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218" name="Picture 2" descr="https://cdn-images-1.medium.com/max/1000/1*ukE9EQ6Yd6IPIu1cLJWSE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739900"/>
            <a:ext cx="952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146300" y="1181721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논문에서 제시한 동적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라우팅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알고리즘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46300" y="4788960"/>
            <a:ext cx="78525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Lower level capsule will send its input to the </a:t>
            </a:r>
            <a:endParaRPr lang="en-US" altLang="ko-KR" sz="2400" i="1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i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higher </a:t>
            </a:r>
            <a:r>
              <a:rPr lang="en-US" altLang="ko-KR" sz="2400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level capsule </a:t>
            </a:r>
            <a:r>
              <a:rPr lang="en-US" altLang="ko-KR" sz="2400" i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that “</a:t>
            </a:r>
            <a:r>
              <a:rPr lang="en-US" altLang="ko-KR" sz="2400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agrees” with its input. </a:t>
            </a:r>
            <a:endParaRPr lang="en-US" altLang="ko-KR" sz="2400" i="1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i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This </a:t>
            </a:r>
            <a:r>
              <a:rPr lang="en-US" altLang="ko-KR" sz="2400" i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is the essence of the dynamic routing algorithm</a:t>
            </a:r>
          </a:p>
        </p:txBody>
      </p:sp>
    </p:spTree>
    <p:extLst>
      <p:ext uri="{BB962C8B-B14F-4D97-AF65-F5344CB8AC3E}">
        <p14:creationId xmlns:p14="http://schemas.microsoft.com/office/powerpoint/2010/main" val="27373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63111" y="1092200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218" name="Picture 2" descr="https://cdn-images-1.medium.com/max/1000/1*ukE9EQ6Yd6IPIu1cLJWSE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739900"/>
            <a:ext cx="952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146300" y="1181721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논문에서 제시한 동적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라우팅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알고리즘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6300" y="2492896"/>
            <a:ext cx="7048500" cy="275704"/>
          </a:xfrm>
          <a:prstGeom prst="rect">
            <a:avLst/>
          </a:prstGeom>
          <a:noFill/>
          <a:ln w="38100">
            <a:solidFill>
              <a:srgbClr val="F64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46298" y="4609347"/>
            <a:ext cx="61378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PrimaryCaps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DigitCaps</a:t>
            </a:r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사이의 연결고리 역할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b_ij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처음엔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초기화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4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63111" y="1092200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218" name="Picture 2" descr="https://cdn-images-1.medium.com/max/1000/1*ukE9EQ6Yd6IPIu1cLJWSE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739900"/>
            <a:ext cx="952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146300" y="1181721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논문에서 제시한 동적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라우팅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알고리즘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6300" y="2743200"/>
            <a:ext cx="3524250" cy="275704"/>
          </a:xfrm>
          <a:prstGeom prst="rect">
            <a:avLst/>
          </a:prstGeom>
          <a:noFill/>
          <a:ln w="38100">
            <a:solidFill>
              <a:srgbClr val="F64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46298" y="4609347"/>
            <a:ext cx="5416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반복할 횟수를 정해줄 수 있음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yperparameter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5502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CapsNet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Introduction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Capsule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Parse Tree</a:t>
            </a:r>
            <a:endParaRPr lang="ko-KR" altLang="en-US" sz="16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5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63111" y="1092200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218" name="Picture 2" descr="https://cdn-images-1.medium.com/max/1000/1*ukE9EQ6Yd6IPIu1cLJWSE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739900"/>
            <a:ext cx="952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146300" y="1181721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논문에서 제시한 동적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라우팅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알고리즘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6299" y="3002223"/>
            <a:ext cx="9392963" cy="275704"/>
          </a:xfrm>
          <a:prstGeom prst="rect">
            <a:avLst/>
          </a:prstGeom>
          <a:noFill/>
          <a:ln w="38100">
            <a:solidFill>
              <a:srgbClr val="F64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46298" y="4609347"/>
            <a:ext cx="719459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Softmax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통한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b_ij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정규화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c_ij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coupling coefficient</a:t>
            </a: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coefficient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합이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되도록 한다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54" y="5263130"/>
            <a:ext cx="3442898" cy="97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9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63111" y="1092200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218" name="Picture 2" descr="https://cdn-images-1.medium.com/max/1000/1*ukE9EQ6Yd6IPIu1cLJWSE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739900"/>
            <a:ext cx="952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146300" y="1181721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논문에서 제시한 동적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라우팅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알고리즘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6300" y="3280296"/>
            <a:ext cx="7048500" cy="275704"/>
          </a:xfrm>
          <a:prstGeom prst="rect">
            <a:avLst/>
          </a:prstGeom>
          <a:noFill/>
          <a:ln w="38100">
            <a:solidFill>
              <a:srgbClr val="F64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46298" y="4609347"/>
            <a:ext cx="699165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Coupling coefficient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입력캡슐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u_i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가중치 행렬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W_ij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곱한 값과 곱해준다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property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개에서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mapping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됨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벡터들을 다 더한 값이 다음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레이어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경우에는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digitCaps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캡슐이 됨 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4471580"/>
            <a:ext cx="2476500" cy="176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9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63111" y="1092200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218" name="Picture 2" descr="https://cdn-images-1.medium.com/max/1000/1*ukE9EQ6Yd6IPIu1cLJWSE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739900"/>
            <a:ext cx="952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146300" y="1181721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논문에서 제시한 동적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라우팅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알고리즘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6299" y="3546996"/>
            <a:ext cx="9392963" cy="275704"/>
          </a:xfrm>
          <a:prstGeom prst="rect">
            <a:avLst/>
          </a:prstGeom>
          <a:noFill/>
          <a:ln w="38100">
            <a:solidFill>
              <a:srgbClr val="F64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46298" y="4609347"/>
            <a:ext cx="60965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벡터의 크기는 곧 그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클래의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확률을 나타냄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벡터의 크기를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squash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하여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사이의 값으로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만듬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131" y="5171480"/>
            <a:ext cx="2777170" cy="10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9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263111" y="1092200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218" name="Picture 2" descr="https://cdn-images-1.medium.com/max/1000/1*ukE9EQ6Yd6IPIu1cLJWSE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739900"/>
            <a:ext cx="952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146300" y="1181721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논문에서 제시한 동적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라우팅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알고리즘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6301" y="3822700"/>
            <a:ext cx="8585200" cy="275704"/>
          </a:xfrm>
          <a:prstGeom prst="rect">
            <a:avLst/>
          </a:prstGeom>
          <a:noFill/>
          <a:ln w="38100">
            <a:solidFill>
              <a:srgbClr val="F64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46298" y="4609347"/>
            <a:ext cx="50385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b_ij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값을 업데이트 해주는 부분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uhat_j|i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v_j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내적한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값을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b_ij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업데이트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7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12768" y="1029989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172" name="Picture 4" descr="https://cdn-images-1.medium.com/max/600/1*spDzIzqO3YP6XGbNEgvID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0" y="1029989"/>
            <a:ext cx="4627043" cy="394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235154" y="1026784"/>
            <a:ext cx="420179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벡터의 내적은 서로 방향이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상반될 경우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음수값이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나오게 됨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 유사도가 높으면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가까우면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coupling coefficient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증가시키는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방향으로 진행되고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유사도가 낮으면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(-1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가까우면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coupling coefficient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감소하게 됨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3631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Loss Function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Margin Loss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Reconsturction</a:t>
            </a:r>
            <a:endParaRPr lang="en-US" altLang="ko-KR" sz="1600" dirty="0" smtClean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Regularization</a:t>
            </a:r>
            <a:endParaRPr lang="ko-KR" altLang="en-US" sz="16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6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12768" y="1029989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72654" y="1026784"/>
            <a:ext cx="8246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크로스 엔트로피 함수와 비슷한 형태의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margin loss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사용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54" y="1534266"/>
            <a:ext cx="7874334" cy="89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472654" y="2436484"/>
            <a:ext cx="8246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정답 클래스에 속하지 않은 레이블의 영향을 줄여줌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Adam optimizer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loss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최적화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Exponetially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decaying learning rate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학습 속도 조절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0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12768" y="1029989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72654" y="1026784"/>
            <a:ext cx="8246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DigitCaps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로부터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FC Layer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거쳐 이미지를  다시 생성해낼 수 있음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72654" y="4553113"/>
            <a:ext cx="82461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가지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properties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이미지 생성에 미치는 영향을 하나하나 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비교해 볼 수 있음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논문에선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0.05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씩 값을 바꿔가며 실험한 결과 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property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두께 등의 특성을 나타내는 것을</a:t>
            </a:r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확인할 수 있음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8" name="Picture 4" descr="Img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54" y="1534266"/>
            <a:ext cx="8372666" cy="29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2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12768" y="1029989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72654" y="1026784"/>
            <a:ext cx="8246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r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가지 </a:t>
            </a:r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properties</a:t>
            </a:r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이미지 생성에 미치는 영향을 하나하나 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비교해 볼 수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있음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논문에선 </a:t>
            </a:r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0.05</a:t>
            </a:r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씩 값을 바꿔가며 실험한 결과 한 </a:t>
            </a:r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property</a:t>
            </a:r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두께 등의 특성을 나타내는 것을</a:t>
            </a:r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확인할 수 있음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466" y="2350223"/>
            <a:ext cx="8866460" cy="350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5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2917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Conclusion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Results in MNIST, CIFAR10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Future work</a:t>
            </a:r>
            <a:endParaRPr lang="ko-KR" altLang="en-US" sz="16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7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436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What is Capsule?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533234"/>
            <a:ext cx="919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Property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들의 집합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하나의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Capsule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은 하나의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Entity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가 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Entity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는 “자전거를 타고 있는 사람”이고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P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roperty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는 “자전거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달리는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모습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속도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사이클복장을 입은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사람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등등”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2" name="Picture 2" descr="Img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2" r="8939"/>
          <a:stretch/>
        </p:blipFill>
        <p:spPr bwMode="auto">
          <a:xfrm>
            <a:off x="2126386" y="1694784"/>
            <a:ext cx="8884513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12768" y="1029989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56" y="3670218"/>
            <a:ext cx="8766970" cy="24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55" y="1171059"/>
            <a:ext cx="8801771" cy="242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5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12768" y="1029989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54" y="1802404"/>
            <a:ext cx="56769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472654" y="1026784"/>
            <a:ext cx="8246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너무 많은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iteration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overfitting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부르며 너무 적으면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variance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커져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 정도가 적당함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5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1989" y="736600"/>
            <a:ext cx="1004723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Reference</a:t>
            </a:r>
          </a:p>
          <a:p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https://</a:t>
            </a:r>
            <a:r>
              <a:rPr lang="en-US" altLang="ko-KR" sz="2400" dirty="0" err="1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jayhey.github.io</a:t>
            </a:r>
            <a:r>
              <a:rPr lang="en-US" altLang="ko-KR" sz="24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/</a:t>
            </a:r>
            <a:r>
              <a:rPr lang="en-US" altLang="ko-KR" sz="2400" dirty="0" err="1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deep%20learning</a:t>
            </a:r>
            <a:r>
              <a:rPr lang="en-US" altLang="ko-KR" sz="24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/2017/11/28/</a:t>
            </a:r>
            <a:r>
              <a:rPr lang="en-US" altLang="ko-KR" sz="2400" dirty="0" err="1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CapsNet_1</a:t>
            </a:r>
            <a:r>
              <a:rPr lang="en-US" altLang="ko-KR" sz="2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/</a:t>
            </a:r>
            <a:endParaRPr lang="en-US" altLang="ko-KR" sz="24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https://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jayhey.github.io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/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deep%20learning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/2017/11/28/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CapsNet_2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/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5"/>
              </a:rPr>
              <a:t>https://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5"/>
              </a:rPr>
              <a:t>jayhey.github.io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5"/>
              </a:rPr>
              <a:t>/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5"/>
              </a:rPr>
              <a:t>deep%20learning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5"/>
              </a:rPr>
              <a:t>/2017/11/28/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5"/>
              </a:rPr>
              <a:t>CapsNet_3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5"/>
              </a:rPr>
              <a:t>/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6"/>
              </a:rPr>
              <a:t>https://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6"/>
              </a:rPr>
              <a:t>blog.naver.com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6"/>
              </a:rPr>
              <a:t>/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6"/>
              </a:rPr>
              <a:t>bootpay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6"/>
              </a:rPr>
              <a:t>/221167538695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2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780302" y="2823643"/>
            <a:ext cx="4631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r>
              <a:rPr lang="en-US" altLang="ko-KR" sz="720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7200">
              <a:solidFill>
                <a:srgbClr val="31353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810000" y="4673600"/>
            <a:ext cx="4502481" cy="0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/2 액자 8"/>
          <p:cNvSpPr/>
          <p:nvPr/>
        </p:nvSpPr>
        <p:spPr>
          <a:xfrm>
            <a:off x="3636027" y="2182107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7964535" y="4325654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9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436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What is Capsule?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533234"/>
            <a:ext cx="9295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“A group of neurons whose activity vector represents </a:t>
            </a: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the instantiation parameters of a specific type of entity.”</a:t>
            </a: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Each node in the parse tree will correspond to an active capsule.</a:t>
            </a:r>
          </a:p>
          <a:p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2052" name="Picture 4" descr="https://i.imgur.com/6cfnE3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802404"/>
            <a:ext cx="84867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7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359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How it works?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638866"/>
            <a:ext cx="8411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벡터의 크기가 곧 해당 클래스의 확률을 나타내게 됨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Squash Function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을 통해 출력 벡터의 크기를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0~1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사이로 조정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에 가장 가까운 값을 보인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class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로 인식하게 됨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94" y="1802404"/>
            <a:ext cx="4185513" cy="28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69" y="1802402"/>
            <a:ext cx="6734188" cy="28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1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359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How it works?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5104734"/>
            <a:ext cx="7646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하위 캡슐에서는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local information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 “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place-coded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”.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상위 캡슐에서는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positional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information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 “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rate-coded”.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87" y="1479238"/>
            <a:ext cx="3453244" cy="362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4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379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Why </a:t>
            </a:r>
            <a:r>
              <a:rPr lang="en-US" altLang="ko-KR" sz="40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CapsNet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Limits of CNN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Spatial hierarchy</a:t>
            </a: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3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3502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Limits of CNN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533234"/>
            <a:ext cx="8819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CNN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spatial hierarchy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 표현할 수 없음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눈과 코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입의 공간적인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관계를 무시하기 때문에 고차원적인 정보를 잃어버림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결과적으로 위의 두 그림들을 각각 얼굴과 배로 인식해버림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2050" name="Picture 2" descr="Img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38"/>
          <a:stretch/>
        </p:blipFill>
        <p:spPr bwMode="auto">
          <a:xfrm>
            <a:off x="2126387" y="1943904"/>
            <a:ext cx="4259714" cy="258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g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7"/>
          <a:stretch/>
        </p:blipFill>
        <p:spPr bwMode="auto">
          <a:xfrm>
            <a:off x="6702455" y="1943904"/>
            <a:ext cx="4524345" cy="258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3946352"/>
            <a:ext cx="715484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4000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Detector as CNN</a:t>
            </a:r>
            <a:endParaRPr lang="en-US" altLang="ko-KR" sz="32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Kernel</a:t>
            </a:r>
            <a:r>
              <a:rPr lang="en-US" altLang="ko-KR" sz="3200" dirty="0" smtClean="0">
                <a:solidFill>
                  <a:srgbClr val="E7E6E6">
                    <a:lumMod val="25000"/>
                  </a:srgb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E7E6E6">
                    <a:lumMod val="25000"/>
                  </a:srgb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 translated </a:t>
            </a:r>
            <a:r>
              <a:rPr lang="en-US" altLang="ko-KR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replicas of </a:t>
            </a:r>
            <a:endParaRPr lang="en-US" altLang="ko-KR" sz="3200" dirty="0" smtClean="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learned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detectors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6387" y="760561"/>
            <a:ext cx="922553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Why CNN can’t avoid this error?</a:t>
            </a:r>
            <a:endParaRPr lang="en-US" altLang="ko-KR" sz="40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Max Pooling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 </a:t>
            </a:r>
            <a:r>
              <a:rPr lang="en-US" altLang="ko-KR" sz="3200" dirty="0" err="1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Losts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positional information 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of 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spatial hierarchy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Invariance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ot good for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Generalization </a:t>
            </a:r>
          </a:p>
        </p:txBody>
      </p:sp>
    </p:spTree>
    <p:extLst>
      <p:ext uri="{BB962C8B-B14F-4D97-AF65-F5344CB8AC3E}">
        <p14:creationId xmlns:p14="http://schemas.microsoft.com/office/powerpoint/2010/main" val="4557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926</Words>
  <Application>Microsoft Office PowerPoint</Application>
  <PresentationFormat>사용자 지정</PresentationFormat>
  <Paragraphs>217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굴림</vt:lpstr>
      <vt:lpstr>Arial</vt:lpstr>
      <vt:lpstr>나눔스퀘어라운드 Regular</vt:lpstr>
      <vt:lpstr>나눔고딕 ExtraBold</vt:lpstr>
      <vt:lpstr>나눔스퀘어라운드 ExtraBold</vt:lpstr>
      <vt:lpstr>맑은 고딕</vt:lpstr>
      <vt:lpstr>Wingdings</vt:lpstr>
      <vt:lpstr>나눔스퀘어라운드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진우</cp:lastModifiedBy>
  <cp:revision>121</cp:revision>
  <dcterms:created xsi:type="dcterms:W3CDTF">2018-02-17T12:01:38Z</dcterms:created>
  <dcterms:modified xsi:type="dcterms:W3CDTF">2018-07-09T06:04:18Z</dcterms:modified>
</cp:coreProperties>
</file>