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94" r:id="rId3"/>
    <p:sldId id="315" r:id="rId4"/>
    <p:sldId id="319" r:id="rId5"/>
    <p:sldId id="318" r:id="rId6"/>
    <p:sldId id="320" r:id="rId7"/>
    <p:sldId id="322" r:id="rId8"/>
    <p:sldId id="323" r:id="rId9"/>
    <p:sldId id="295" r:id="rId10"/>
    <p:sldId id="316" r:id="rId11"/>
    <p:sldId id="324" r:id="rId12"/>
    <p:sldId id="325" r:id="rId13"/>
    <p:sldId id="326" r:id="rId14"/>
    <p:sldId id="328" r:id="rId15"/>
    <p:sldId id="314" r:id="rId16"/>
    <p:sldId id="277" r:id="rId17"/>
    <p:sldId id="330" r:id="rId18"/>
    <p:sldId id="329" r:id="rId19"/>
    <p:sldId id="332" r:id="rId20"/>
    <p:sldId id="333" r:id="rId21"/>
    <p:sldId id="334" r:id="rId22"/>
    <p:sldId id="321" r:id="rId23"/>
    <p:sldId id="26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3538"/>
    <a:srgbClr val="F64945"/>
    <a:srgbClr val="A40C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408" y="-11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C0B5-58E1-4568-84E5-31260B6BC43D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42EB-7CFA-4FBE-B017-68A8182FB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797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C0B5-58E1-4568-84E5-31260B6BC43D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42EB-7CFA-4FBE-B017-68A8182FB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978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C0B5-58E1-4568-84E5-31260B6BC43D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42EB-7CFA-4FBE-B017-68A8182FB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722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C0B5-58E1-4568-84E5-31260B6BC43D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42EB-7CFA-4FBE-B017-68A8182FB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4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C0B5-58E1-4568-84E5-31260B6BC43D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42EB-7CFA-4FBE-B017-68A8182FB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18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C0B5-58E1-4568-84E5-31260B6BC43D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42EB-7CFA-4FBE-B017-68A8182FB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818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C0B5-58E1-4568-84E5-31260B6BC43D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42EB-7CFA-4FBE-B017-68A8182FB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896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C0B5-58E1-4568-84E5-31260B6BC43D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42EB-7CFA-4FBE-B017-68A8182FB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906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C0B5-58E1-4568-84E5-31260B6BC43D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42EB-7CFA-4FBE-B017-68A8182FB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70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C0B5-58E1-4568-84E5-31260B6BC43D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42EB-7CFA-4FBE-B017-68A8182FB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609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C0B5-58E1-4568-84E5-31260B6BC43D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42EB-7CFA-4FBE-B017-68A8182FB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3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5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EC0B5-58E1-4568-84E5-31260B6BC43D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742EB-7CFA-4FBE-B017-68A8182FB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24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76300" y="1492062"/>
            <a:ext cx="929132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F64945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</a:t>
            </a:r>
            <a:r>
              <a:rPr lang="en-US" altLang="ko-KR" sz="7200" dirty="0">
                <a:solidFill>
                  <a:srgbClr val="31353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ecaying</a:t>
            </a:r>
            <a:r>
              <a:rPr lang="en-US" altLang="ko-KR" sz="7200" dirty="0">
                <a:solidFill>
                  <a:srgbClr val="F64945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7200" dirty="0" err="1">
                <a:solidFill>
                  <a:srgbClr val="F64945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LR</a:t>
            </a:r>
            <a:endParaRPr lang="ko-KR" altLang="en-US" sz="7200" dirty="0">
              <a:solidFill>
                <a:srgbClr val="313538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sz="7200" dirty="0" smtClean="0">
                <a:solidFill>
                  <a:srgbClr val="F64945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vs</a:t>
            </a:r>
          </a:p>
          <a:p>
            <a:r>
              <a:rPr lang="en-US" altLang="ko-KR" sz="7200" dirty="0">
                <a:solidFill>
                  <a:srgbClr val="F64945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B</a:t>
            </a:r>
            <a:r>
              <a:rPr lang="en-US" altLang="ko-KR" sz="7200" dirty="0">
                <a:solidFill>
                  <a:srgbClr val="31353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atch</a:t>
            </a:r>
            <a:r>
              <a:rPr lang="en-US" altLang="ko-KR" sz="7200" dirty="0">
                <a:solidFill>
                  <a:srgbClr val="F64945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7200" dirty="0" smtClean="0">
                <a:solidFill>
                  <a:srgbClr val="F64945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</a:t>
            </a:r>
            <a:r>
              <a:rPr lang="en-US" altLang="ko-KR" sz="7200" dirty="0" smtClean="0">
                <a:solidFill>
                  <a:srgbClr val="31353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ormalization</a:t>
            </a:r>
            <a:endParaRPr lang="en-US" altLang="ko-KR" sz="7200" dirty="0">
              <a:solidFill>
                <a:srgbClr val="313538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" name="1/2 액자 8"/>
          <p:cNvSpPr/>
          <p:nvPr/>
        </p:nvSpPr>
        <p:spPr>
          <a:xfrm>
            <a:off x="711200" y="1293227"/>
            <a:ext cx="347946" cy="347946"/>
          </a:xfrm>
          <a:prstGeom prst="halfFrame">
            <a:avLst/>
          </a:prstGeom>
          <a:solidFill>
            <a:srgbClr val="F64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1/2 액자 9"/>
          <p:cNvSpPr/>
          <p:nvPr/>
        </p:nvSpPr>
        <p:spPr>
          <a:xfrm rot="10800000">
            <a:off x="9993653" y="4560436"/>
            <a:ext cx="347946" cy="347946"/>
          </a:xfrm>
          <a:prstGeom prst="halfFrame">
            <a:avLst/>
          </a:prstGeom>
          <a:solidFill>
            <a:srgbClr val="F64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68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26387" y="771352"/>
            <a:ext cx="73837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What is Batch Normalization?</a:t>
            </a:r>
            <a:endParaRPr lang="en-US" altLang="ko-KR" sz="3200" dirty="0" smtClean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26387" y="4755627"/>
            <a:ext cx="87062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입력 데이터들을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일정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한 분포를 가지도록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수정하여 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ea typeface="나눔스퀘어라운드 Bold"/>
            </a:endParaRPr>
          </a:p>
          <a:p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training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과정 자체를 전체적으로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안정화하고 학습속도를 가속한다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.</a:t>
            </a:r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ea typeface="나눔스퀘어라운드 Bold"/>
            </a:endParaRPr>
          </a:p>
        </p:txBody>
      </p:sp>
      <p:pic>
        <p:nvPicPr>
          <p:cNvPr id="6146" name="Picture 2" descr="https://i0.wp.com/mohammadpz.github.io/posts/2015_02_01_IFT6266_Cats_vs_Dogs/img/b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387" y="1479238"/>
            <a:ext cx="6800850" cy="328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78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26387" y="771352"/>
            <a:ext cx="61266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Internal Covariate Shift?</a:t>
            </a:r>
            <a:endParaRPr lang="en-US" altLang="ko-KR" sz="3200" dirty="0" smtClean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64843" y="4608216"/>
            <a:ext cx="98405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각각의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layer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의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parameter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들이 현재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layer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의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input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data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뿐만 아니라 다른 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ea typeface="나눔스퀘어라운드 Bold"/>
            </a:endParaRPr>
          </a:p>
          <a:p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model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parameter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들에도 영향을 받기 때문에 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ea typeface="나눔스퀘어라운드 Bold"/>
            </a:endParaRPr>
          </a:p>
          <a:p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input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의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distribution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에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따라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모델의 </a:t>
            </a:r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파라미터들이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 영향을 받음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.</a:t>
            </a:r>
          </a:p>
        </p:txBody>
      </p:sp>
      <p:pic>
        <p:nvPicPr>
          <p:cNvPr id="5122" name="Picture 2" descr="http://sanghyukchun.github.io/images/post/88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387" y="1479238"/>
            <a:ext cx="4762500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7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26387" y="771352"/>
            <a:ext cx="27093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Whitening</a:t>
            </a:r>
            <a:endParaRPr lang="en-US" altLang="ko-KR" sz="3200" dirty="0" smtClean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64843" y="2452914"/>
            <a:ext cx="737996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Naïve approach </a:t>
            </a:r>
          </a:p>
          <a:p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입력 데이터의 평균을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0,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분산을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1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로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normalize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하는 것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.</a:t>
            </a:r>
          </a:p>
          <a:p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ea typeface="나눔스퀘어라운드 Bold"/>
            </a:endParaRPr>
          </a:p>
          <a:p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계산량이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 많고 데이터가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normalize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되면 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ea typeface="나눔스퀘어라운드 Bold"/>
            </a:endParaRPr>
          </a:p>
          <a:p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sigmoid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에서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non-linearity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확보가 어려워짐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ea typeface="나눔스퀘어라운드 Bold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386" y="1479238"/>
            <a:ext cx="9032399" cy="973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962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26387" y="774700"/>
            <a:ext cx="513954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Batch Normalization</a:t>
            </a:r>
          </a:p>
          <a:p>
            <a:endParaRPr lang="en-US" altLang="ko-KR" sz="3200" dirty="0" smtClean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Normalize Input</a:t>
            </a:r>
            <a:r>
              <a:rPr lang="en-US" altLang="ko-KR" sz="3200" dirty="0" smtClean="0">
                <a:solidFill>
                  <a:schemeClr val="bg2">
                    <a:lumMod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3200" dirty="0" smtClean="0">
                <a:solidFill>
                  <a:schemeClr val="bg2">
                    <a:lumMod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▶</a:t>
            </a:r>
            <a:endParaRPr lang="en-US" altLang="ko-KR" sz="3200" dirty="0" smtClean="0">
              <a:solidFill>
                <a:schemeClr val="bg2">
                  <a:lumMod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3200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3200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32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Correlation</a:t>
            </a:r>
            <a:r>
              <a:rPr lang="en-US" altLang="ko-KR" sz="3200" dirty="0" smtClean="0">
                <a:solidFill>
                  <a:schemeClr val="bg2">
                    <a:lumMod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3200" dirty="0" smtClean="0">
                <a:solidFill>
                  <a:schemeClr val="bg2">
                    <a:lumMod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▶</a:t>
            </a:r>
            <a:endParaRPr lang="en-US" altLang="ko-KR" sz="3200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			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630818"/>
            <a:ext cx="3516919" cy="1472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402" y="3921806"/>
            <a:ext cx="2406608" cy="882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78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26387" y="774700"/>
            <a:ext cx="910563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Benefits of </a:t>
            </a:r>
            <a:r>
              <a:rPr lang="en-US" altLang="ko-KR" sz="4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BN</a:t>
            </a:r>
            <a:endParaRPr lang="en-US" altLang="ko-KR" sz="4000" dirty="0" smtClean="0">
              <a:solidFill>
                <a:schemeClr val="tx2">
                  <a:lumMod val="60000"/>
                  <a:lumOff val="4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3200" dirty="0" smtClean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Greater </a:t>
            </a:r>
            <a:r>
              <a:rPr lang="en-US" altLang="ko-KR" sz="3200" dirty="0" err="1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LR</a:t>
            </a:r>
            <a:r>
              <a:rPr lang="en-US" altLang="ko-KR" sz="32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3200" dirty="0" smtClean="0">
                <a:solidFill>
                  <a:schemeClr val="bg2">
                    <a:lumMod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▶</a:t>
            </a:r>
            <a:r>
              <a:rPr lang="ko-KR" altLang="en-US" sz="3200" dirty="0" smtClean="0">
                <a:solidFill>
                  <a:srgbClr val="31353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 internal covariate shift, not </a:t>
            </a:r>
          </a:p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		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affected 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by 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parameter 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scaling, 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	big weight-&gt; small 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gradient </a:t>
            </a:r>
            <a:endParaRPr lang="en-US" altLang="ko-KR" sz="3200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3200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32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Faster Converge</a:t>
            </a:r>
            <a:r>
              <a:rPr lang="en-US" altLang="ko-KR" sz="3200" dirty="0" smtClean="0">
                <a:solidFill>
                  <a:schemeClr val="bg2">
                    <a:lumMod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3200" dirty="0" smtClean="0">
                <a:solidFill>
                  <a:schemeClr val="bg2">
                    <a:lumMod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▶ 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Greater </a:t>
            </a:r>
            <a:r>
              <a:rPr lang="en-US" altLang="ko-KR" sz="3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LR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regularization </a:t>
            </a:r>
          </a:p>
          <a:p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			 effect (no dropout)</a:t>
            </a:r>
          </a:p>
          <a:p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			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56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 rot="18900000">
            <a:off x="3816349" y="2470149"/>
            <a:ext cx="1917700" cy="1917700"/>
          </a:xfrm>
          <a:prstGeom prst="rect">
            <a:avLst/>
          </a:prstGeom>
          <a:solidFill>
            <a:srgbClr val="31353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1790701" y="3695700"/>
            <a:ext cx="3162299" cy="3162299"/>
          </a:xfrm>
          <a:prstGeom prst="line">
            <a:avLst/>
          </a:prstGeom>
          <a:ln w="3175"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4624747" y="0"/>
            <a:ext cx="3203867" cy="3203868"/>
          </a:xfrm>
          <a:prstGeom prst="line">
            <a:avLst/>
          </a:prstGeom>
          <a:ln w="3175"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8900000">
            <a:off x="4310168" y="2644169"/>
            <a:ext cx="9300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>
                <a:solidFill>
                  <a:srgbClr val="F6494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9600" dirty="0">
              <a:solidFill>
                <a:srgbClr val="F6494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38917" y="2767279"/>
            <a:ext cx="50036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Don’t Decay </a:t>
            </a:r>
            <a:r>
              <a:rPr lang="en-US" altLang="ko-KR" sz="4000" dirty="0" err="1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LR</a:t>
            </a:r>
            <a:r>
              <a:rPr lang="en-US" altLang="ko-KR" sz="40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</a:t>
            </a:r>
          </a:p>
          <a:p>
            <a:r>
              <a:rPr lang="en-US" altLang="ko-KR" sz="40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Increase Batch Size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639000" y="4090718"/>
            <a:ext cx="507251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Scalar to Vector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Affine Transformation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Weighted Sum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Squash Function(non-linearity)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9" name="1/2 액자 28"/>
          <p:cNvSpPr/>
          <p:nvPr/>
        </p:nvSpPr>
        <p:spPr>
          <a:xfrm rot="18900000">
            <a:off x="3443912" y="3255026"/>
            <a:ext cx="347946" cy="347946"/>
          </a:xfrm>
          <a:prstGeom prst="halfFrame">
            <a:avLst>
              <a:gd name="adj1" fmla="val 35914"/>
              <a:gd name="adj2" fmla="val 33333"/>
            </a:avLst>
          </a:prstGeom>
          <a:solidFill>
            <a:srgbClr val="31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586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63530" y="771352"/>
            <a:ext cx="29960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Batch Size?</a:t>
            </a:r>
            <a:endParaRPr lang="en-US" altLang="ko-KR" sz="3200" dirty="0" smtClean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63530" y="5296312"/>
            <a:ext cx="10193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Number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of samples that going to be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propagated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through the network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.</a:t>
            </a:r>
          </a:p>
          <a:p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The higher the batch size, the more memory space you'll need.</a:t>
            </a:r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ea typeface="나눔스퀘어라운드 Bold"/>
            </a:endParaRPr>
          </a:p>
        </p:txBody>
      </p:sp>
      <p:pic>
        <p:nvPicPr>
          <p:cNvPr id="1026" name="Picture 2" descr="enter image description he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530" y="1387665"/>
            <a:ext cx="7090184" cy="3908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20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26387" y="774700"/>
            <a:ext cx="8457700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Why do we use </a:t>
            </a:r>
            <a:r>
              <a:rPr lang="en-US" altLang="ko-KR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small batch size?</a:t>
            </a:r>
            <a:endParaRPr lang="en-US" altLang="ko-KR" sz="32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BGD </a:t>
            </a:r>
            <a:r>
              <a:rPr lang="ko-KR" altLang="en-US" sz="3200" dirty="0" smtClean="0">
                <a:solidFill>
                  <a:schemeClr val="bg2">
                    <a:lumMod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▶</a:t>
            </a:r>
            <a:r>
              <a:rPr lang="ko-KR" altLang="en-US" sz="3200" dirty="0" smtClean="0">
                <a:solidFill>
                  <a:srgbClr val="31353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illions of calculations for 1 epoch </a:t>
            </a:r>
            <a:endParaRPr lang="en-US" altLang="ko-KR" sz="3200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32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Memory</a:t>
            </a:r>
            <a:r>
              <a:rPr lang="en-US" altLang="ko-KR" sz="3200" dirty="0" smtClean="0">
                <a:solidFill>
                  <a:schemeClr val="bg2">
                    <a:lumMod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3200" dirty="0" smtClean="0">
                <a:solidFill>
                  <a:schemeClr val="bg2">
                    <a:lumMod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▶ 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Not enough memory to stor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e </a:t>
            </a:r>
          </a:p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    whole data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26387" y="3849913"/>
            <a:ext cx="929183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Simulated Annealing</a:t>
            </a:r>
            <a:endParaRPr lang="en-US" altLang="ko-KR" sz="32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Decay LR </a:t>
            </a:r>
            <a:r>
              <a:rPr lang="ko-KR" altLang="en-US" sz="3200" dirty="0" smtClean="0">
                <a:solidFill>
                  <a:schemeClr val="bg2">
                    <a:lumMod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▶</a:t>
            </a:r>
            <a:r>
              <a:rPr lang="ko-KR" altLang="en-US" sz="3200" dirty="0" smtClean="0">
                <a:solidFill>
                  <a:srgbClr val="31353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Cosine decay, step-function drops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endParaRPr lang="en-US" altLang="ko-KR" sz="3200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017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63530" y="774700"/>
            <a:ext cx="68748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Batch size VS Learning rate</a:t>
            </a:r>
            <a:endParaRPr lang="en-US" altLang="ko-KR" sz="32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530" y="1492062"/>
            <a:ext cx="8979360" cy="316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495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63530" y="774700"/>
            <a:ext cx="68748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Batch size VS Learning rate</a:t>
            </a:r>
            <a:endParaRPr lang="en-US" altLang="ko-KR" sz="32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63530" y="4658150"/>
            <a:ext cx="3264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Shows same accuracy.</a:t>
            </a:r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ea typeface="나눔스퀘어라운드 Bold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530" y="1482586"/>
            <a:ext cx="9511088" cy="3175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47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"/>
            <a:ext cx="12192000" cy="6858001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 rot="18900000">
            <a:off x="3816349" y="2470149"/>
            <a:ext cx="1917700" cy="1917700"/>
          </a:xfrm>
          <a:prstGeom prst="rect">
            <a:avLst/>
          </a:prstGeom>
          <a:solidFill>
            <a:srgbClr val="31353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1790701" y="3695700"/>
            <a:ext cx="3162299" cy="3162299"/>
          </a:xfrm>
          <a:prstGeom prst="line">
            <a:avLst/>
          </a:prstGeom>
          <a:ln w="3175"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4624747" y="0"/>
            <a:ext cx="3203867" cy="3203868"/>
          </a:xfrm>
          <a:prstGeom prst="line">
            <a:avLst/>
          </a:prstGeom>
          <a:ln w="3175"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8900000">
            <a:off x="4310168" y="2644169"/>
            <a:ext cx="9300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rgbClr val="F6494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9600" dirty="0">
              <a:solidFill>
                <a:srgbClr val="F6494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38917" y="3075056"/>
            <a:ext cx="60692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Decaying Learning Rate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639000" y="3782942"/>
            <a:ext cx="50725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Gradient Descent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Exponential Decay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Sine wave (2017)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Hyperbolic tangent (2018)</a:t>
            </a:r>
            <a:endParaRPr lang="ko-KR" altLang="en-US" sz="1600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9" name="1/2 액자 28"/>
          <p:cNvSpPr/>
          <p:nvPr/>
        </p:nvSpPr>
        <p:spPr>
          <a:xfrm rot="18900000">
            <a:off x="3443912" y="3255026"/>
            <a:ext cx="347946" cy="347946"/>
          </a:xfrm>
          <a:prstGeom prst="halfFrame">
            <a:avLst>
              <a:gd name="adj1" fmla="val 35914"/>
              <a:gd name="adj2" fmla="val 33333"/>
            </a:avLst>
          </a:prstGeom>
          <a:solidFill>
            <a:srgbClr val="31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453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63530" y="774700"/>
            <a:ext cx="68748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Batch size VS Learning rate</a:t>
            </a:r>
            <a:endParaRPr lang="en-US" altLang="ko-KR" sz="32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63530" y="4658150"/>
            <a:ext cx="3264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Shows same accuracy.</a:t>
            </a:r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ea typeface="나눔스퀘어라운드 Bold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530" y="1492062"/>
            <a:ext cx="9376783" cy="316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668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63530" y="774700"/>
            <a:ext cx="68748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Batch size VS Learning rate</a:t>
            </a:r>
            <a:endParaRPr lang="en-US" altLang="ko-KR" sz="32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63530" y="4939176"/>
            <a:ext cx="97635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Significantly reduced the number of parameter updates required to </a:t>
            </a:r>
          </a:p>
          <a:p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train a model.</a:t>
            </a:r>
          </a:p>
          <a:p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It leads to an dramatic reduce of model training time.</a:t>
            </a:r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ea typeface="나눔스퀘어라운드 Bold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530" y="1492062"/>
            <a:ext cx="9376783" cy="316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530" y="1395413"/>
            <a:ext cx="10166533" cy="354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35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9600" y="774700"/>
            <a:ext cx="10355142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Reference</a:t>
            </a:r>
          </a:p>
          <a:p>
            <a:endParaRPr lang="en-US" altLang="ko-KR" sz="4000" dirty="0" smtClean="0">
              <a:solidFill>
                <a:schemeClr val="tx2">
                  <a:lumMod val="60000"/>
                  <a:lumOff val="4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Stochastic Gradient Descent with Hyperbolic-Tangent Decay (</a:t>
            </a:r>
            <a:r>
              <a:rPr lang="en-US" altLang="ko-KR" sz="2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arXiv</a:t>
            </a:r>
            <a:r>
              <a:rPr lang="en-US" altLang="ko-KR" sz="2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de-DE" altLang="ko-KR" sz="2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altLang="ko-KR" sz="2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Batch Normalization : Accelerating Deep Network Training by Reducing</a:t>
            </a:r>
          </a:p>
          <a:p>
            <a:r>
              <a:rPr lang="de-DE" altLang="ko-KR" sz="2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Internal Covariate Shift (2015)</a:t>
            </a:r>
            <a:endParaRPr lang="de-DE" altLang="ko-KR" sz="2200" dirty="0">
              <a:solidFill>
                <a:schemeClr val="tx2">
                  <a:lumMod val="60000"/>
                  <a:lumOff val="4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altLang="ko-KR" sz="2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Don‘t Decay the Learning Rate, Increase the Batch </a:t>
            </a:r>
            <a:r>
              <a:rPr lang="de-DE" altLang="ko-KR" sz="2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Size (2017)</a:t>
            </a:r>
            <a:endParaRPr lang="de-DE" altLang="ko-KR" sz="2200" dirty="0" smtClean="0">
              <a:solidFill>
                <a:schemeClr val="tx2">
                  <a:lumMod val="60000"/>
                  <a:lumOff val="4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4000" dirty="0">
              <a:solidFill>
                <a:schemeClr val="tx2">
                  <a:lumMod val="60000"/>
                  <a:lumOff val="4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744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780302" y="2823643"/>
            <a:ext cx="46313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smtClean="0">
                <a:solidFill>
                  <a:srgbClr val="31353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감사합니다</a:t>
            </a:r>
            <a:r>
              <a:rPr lang="en-US" altLang="ko-KR" sz="7200" smtClean="0">
                <a:solidFill>
                  <a:srgbClr val="31353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en-US" sz="7200">
              <a:solidFill>
                <a:srgbClr val="313538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810000" y="4673600"/>
            <a:ext cx="4502481" cy="0"/>
          </a:xfrm>
          <a:prstGeom prst="line">
            <a:avLst/>
          </a:prstGeom>
          <a:ln w="3175"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/2 액자 8"/>
          <p:cNvSpPr/>
          <p:nvPr/>
        </p:nvSpPr>
        <p:spPr>
          <a:xfrm>
            <a:off x="3636027" y="2182107"/>
            <a:ext cx="347946" cy="347946"/>
          </a:xfrm>
          <a:prstGeom prst="halfFrame">
            <a:avLst/>
          </a:prstGeom>
          <a:solidFill>
            <a:srgbClr val="F64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1/2 액자 9"/>
          <p:cNvSpPr/>
          <p:nvPr/>
        </p:nvSpPr>
        <p:spPr>
          <a:xfrm rot="10800000">
            <a:off x="7964535" y="4325654"/>
            <a:ext cx="347946" cy="347946"/>
          </a:xfrm>
          <a:prstGeom prst="halfFrame">
            <a:avLst/>
          </a:prstGeom>
          <a:solidFill>
            <a:srgbClr val="F64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590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26387" y="771352"/>
            <a:ext cx="66587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What is Gradient Descent?</a:t>
            </a:r>
            <a:endParaRPr lang="en-US" altLang="ko-KR" sz="3200" dirty="0" smtClean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64843" y="4622488"/>
            <a:ext cx="80686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Cost Function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의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 global </a:t>
            </a:r>
            <a:r>
              <a:rPr lang="en-US" altLang="ko-KR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minumum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을 향해 현재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gradient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의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ea typeface="나눔스퀘어라운드 Bold"/>
            </a:endParaRPr>
          </a:p>
          <a:p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반대 방향으로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learning rate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를 설정하는 것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.</a:t>
            </a:r>
          </a:p>
          <a:p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여기서 등장하는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eta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가 학습비율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(learning rate)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이다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.</a:t>
            </a:r>
          </a:p>
          <a:p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theta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는 </a:t>
            </a:r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파라미터들을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 의미한다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.</a:t>
            </a:r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ea typeface="나눔스퀘어라운드 Bold"/>
            </a:endParaRPr>
          </a:p>
        </p:txBody>
      </p:sp>
      <p:sp>
        <p:nvSpPr>
          <p:cNvPr id="5" name="AutoShape 8" descr="https://qph.ec.quoracdn.net/main-qimg-25913bb0aa0193a5885640a64e8d490f.webp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4" name="Picture 10" descr="https://qph.ec.quoracdn.net/main-qimg-b8f296b3e80168428cafd82c0fb08b6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387" y="1479238"/>
            <a:ext cx="581025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ex_screensho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066" y="2650752"/>
            <a:ext cx="2113406" cy="8002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83078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26387" y="771352"/>
            <a:ext cx="66587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What is Gradient Descent?</a:t>
            </a:r>
            <a:endParaRPr lang="en-US" altLang="ko-KR" sz="3200" dirty="0" smtClean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64843" y="4533234"/>
            <a:ext cx="860729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Gradient Descent Method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에는 크게 세가지가 있다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.</a:t>
            </a:r>
          </a:p>
          <a:p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Batch Gradient Descent, Mini-batch Gradient Descent, </a:t>
            </a:r>
          </a:p>
          <a:p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그리고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Stochastic Gradient Descent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가 그것이다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.</a:t>
            </a:r>
          </a:p>
          <a:p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데이터들 간의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correlation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을 생각하면 굳이 모든 데이터에 대해서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ea typeface="나눔스퀘어라운드 Bold"/>
            </a:endParaRPr>
          </a:p>
          <a:p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update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하지 않아도 된다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.</a:t>
            </a:r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ea typeface="나눔스퀘어라운드 Bold"/>
            </a:endParaRPr>
          </a:p>
        </p:txBody>
      </p:sp>
      <p:pic>
        <p:nvPicPr>
          <p:cNvPr id="1026" name="Picture 2" descr="https://qph.ec.quoracdn.net/main-qimg-eb9a978253d9b17aab2ab2c8b8edf54e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387" y="1421734"/>
            <a:ext cx="3137647" cy="311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qph.ec.quoracdn.net/main-qimg-322688ab541810f0e6eee9fb16db563e-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21734"/>
            <a:ext cx="4112079" cy="3087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00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26387" y="771352"/>
            <a:ext cx="52004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Decay</a:t>
            </a:r>
            <a:r>
              <a:rPr lang="ko-KR" altLang="en-US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Learning Rate</a:t>
            </a:r>
            <a:endParaRPr lang="en-US" altLang="ko-KR" sz="3200" dirty="0" smtClean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26387" y="4953854"/>
            <a:ext cx="77649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학습률을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 낮추는 방법에는 </a:t>
            </a:r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여러가지가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 있다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. </a:t>
            </a:r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ea typeface="나눔스퀘어라운드 Bold"/>
            </a:endParaRPr>
          </a:p>
          <a:p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가장 간단한 방법은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step decay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로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,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일정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step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마다 </a:t>
            </a:r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학습률을</a:t>
            </a:r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ea typeface="나눔스퀘어라운드 Bold"/>
            </a:endParaRPr>
          </a:p>
          <a:p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지정된 수치로 낮춘다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.</a:t>
            </a:r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ea typeface="나눔스퀘어라운드 Bold"/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387" y="1479238"/>
            <a:ext cx="6391275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723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26387" y="771352"/>
            <a:ext cx="46730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Exponential Decay</a:t>
            </a:r>
            <a:endParaRPr lang="en-US" altLang="ko-KR" sz="3200" dirty="0" smtClean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64843" y="2459706"/>
            <a:ext cx="98409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e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는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step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의 수이다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. </a:t>
            </a:r>
          </a:p>
          <a:p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epoch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이 늘어남과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동시에 지수적으로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eta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가 감소한다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.</a:t>
            </a:r>
          </a:p>
          <a:p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논문에선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2-step decay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를 활용해 </a:t>
            </a:r>
            <a:r>
              <a:rPr lang="en-US" altLang="ko-KR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CIFAR10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에서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7.16%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의 </a:t>
            </a:r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에러율을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 보였다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.</a:t>
            </a:r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ea typeface="나눔스퀘어라운드 Bold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87931" y="3666951"/>
            <a:ext cx="6603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Hyperbolic-Tangent Decay</a:t>
            </a:r>
            <a:endParaRPr lang="en-US" altLang="ko-KR" sz="3200" dirty="0" smtClean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930" y="1479238"/>
            <a:ext cx="5570841" cy="980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867" y="4338183"/>
            <a:ext cx="323850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577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26387" y="774700"/>
            <a:ext cx="9718045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Benefits of Decaying </a:t>
            </a:r>
            <a:r>
              <a:rPr lang="en-US" altLang="ko-KR" sz="4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LR</a:t>
            </a:r>
            <a:endParaRPr lang="en-US" altLang="ko-KR" sz="4000" dirty="0" smtClean="0">
              <a:solidFill>
                <a:schemeClr val="tx2">
                  <a:lumMod val="60000"/>
                  <a:lumOff val="4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3200" dirty="0" smtClean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Better Accuracy</a:t>
            </a:r>
            <a:r>
              <a:rPr lang="en-US" altLang="ko-KR" sz="3200" dirty="0" smtClean="0">
                <a:solidFill>
                  <a:schemeClr val="bg2">
                    <a:lumMod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3200" dirty="0" smtClean="0">
                <a:solidFill>
                  <a:schemeClr val="bg2">
                    <a:lumMod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▶</a:t>
            </a:r>
            <a:r>
              <a:rPr lang="ko-KR" altLang="en-US" sz="3200" dirty="0" smtClean="0">
                <a:solidFill>
                  <a:srgbClr val="31353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If Loss function is convex, it is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		obvious to slow down </a:t>
            </a:r>
            <a:r>
              <a:rPr lang="en-US" altLang="ko-KR" sz="3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lr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3200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32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Faster Converge</a:t>
            </a:r>
            <a:r>
              <a:rPr lang="en-US" altLang="ko-KR" sz="3200" dirty="0" smtClean="0">
                <a:solidFill>
                  <a:schemeClr val="bg2">
                    <a:lumMod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3200" dirty="0" smtClean="0">
                <a:solidFill>
                  <a:schemeClr val="bg2">
                    <a:lumMod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▶ 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Model moves to the right way</a:t>
            </a:r>
          </a:p>
          <a:p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			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561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26387" y="774700"/>
            <a:ext cx="9932847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Limits of Decaying </a:t>
            </a:r>
            <a:r>
              <a:rPr lang="en-US" altLang="ko-KR" sz="4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LR</a:t>
            </a:r>
            <a:endParaRPr lang="en-US" altLang="ko-KR" sz="4000" dirty="0" smtClean="0">
              <a:solidFill>
                <a:schemeClr val="tx2">
                  <a:lumMod val="60000"/>
                  <a:lumOff val="4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3200" dirty="0" smtClean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Learning Speed</a:t>
            </a:r>
            <a:r>
              <a:rPr lang="en-US" altLang="ko-KR" sz="3200" dirty="0" smtClean="0">
                <a:solidFill>
                  <a:schemeClr val="bg2">
                    <a:lumMod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3200" dirty="0" smtClean="0">
                <a:solidFill>
                  <a:schemeClr val="bg2">
                    <a:lumMod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▶</a:t>
            </a:r>
            <a:r>
              <a:rPr lang="ko-KR" altLang="en-US" sz="3200" dirty="0" smtClean="0">
                <a:solidFill>
                  <a:srgbClr val="31353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May slow down where model is </a:t>
            </a:r>
          </a:p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			far away from global minimum </a:t>
            </a:r>
          </a:p>
          <a:p>
            <a:pPr>
              <a:lnSpc>
                <a:spcPct val="150000"/>
              </a:lnSpc>
            </a:pPr>
            <a:endParaRPr lang="en-US" altLang="ko-KR" sz="3200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32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Local Minimum</a:t>
            </a:r>
            <a:r>
              <a:rPr lang="en-US" altLang="ko-KR" sz="3200" dirty="0" smtClean="0">
                <a:solidFill>
                  <a:schemeClr val="bg2">
                    <a:lumMod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3200" dirty="0" smtClean="0">
                <a:solidFill>
                  <a:schemeClr val="bg2">
                    <a:lumMod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▶ 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May fall into local 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minima</a:t>
            </a:r>
            <a:endParaRPr lang="en-US" altLang="ko-KR" sz="3200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			(</a:t>
            </a:r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특히 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SGD)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261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 rot="18900000">
            <a:off x="3816349" y="2470149"/>
            <a:ext cx="1917700" cy="1917700"/>
          </a:xfrm>
          <a:prstGeom prst="rect">
            <a:avLst/>
          </a:prstGeom>
          <a:solidFill>
            <a:srgbClr val="31353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1790701" y="3695700"/>
            <a:ext cx="3162299" cy="3162299"/>
          </a:xfrm>
          <a:prstGeom prst="line">
            <a:avLst/>
          </a:prstGeom>
          <a:ln w="3175"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4624747" y="0"/>
            <a:ext cx="3203867" cy="3203868"/>
          </a:xfrm>
          <a:prstGeom prst="line">
            <a:avLst/>
          </a:prstGeom>
          <a:ln w="3175"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8900000">
            <a:off x="4310168" y="2644169"/>
            <a:ext cx="9300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>
                <a:solidFill>
                  <a:srgbClr val="F6494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9600" dirty="0">
              <a:solidFill>
                <a:srgbClr val="F6494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38917" y="3075056"/>
            <a:ext cx="52453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Batch Normalization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639000" y="3782942"/>
            <a:ext cx="50725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Gradient Vanishing/Exploding Problem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Internal Covariate Shift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Whitening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Benefits</a:t>
            </a:r>
          </a:p>
        </p:txBody>
      </p:sp>
      <p:sp>
        <p:nvSpPr>
          <p:cNvPr id="29" name="1/2 액자 28"/>
          <p:cNvSpPr/>
          <p:nvPr/>
        </p:nvSpPr>
        <p:spPr>
          <a:xfrm rot="18900000">
            <a:off x="3443912" y="3255026"/>
            <a:ext cx="347946" cy="347946"/>
          </a:xfrm>
          <a:prstGeom prst="halfFrame">
            <a:avLst>
              <a:gd name="adj1" fmla="val 35914"/>
              <a:gd name="adj2" fmla="val 33333"/>
            </a:avLst>
          </a:prstGeom>
          <a:solidFill>
            <a:srgbClr val="31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938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2995</TotalTime>
  <Words>584</Words>
  <Application>Microsoft Office PowerPoint</Application>
  <PresentationFormat>사용자 지정</PresentationFormat>
  <Paragraphs>156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canonnam</dc:creator>
  <cp:lastModifiedBy>Faust</cp:lastModifiedBy>
  <cp:revision>148</cp:revision>
  <dcterms:created xsi:type="dcterms:W3CDTF">2018-02-17T12:01:38Z</dcterms:created>
  <dcterms:modified xsi:type="dcterms:W3CDTF">2018-07-16T01:22:33Z</dcterms:modified>
</cp:coreProperties>
</file>