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7" r:id="rId2"/>
    <p:sldId id="277" r:id="rId3"/>
    <p:sldId id="264" r:id="rId4"/>
    <p:sldId id="270" r:id="rId5"/>
    <p:sldId id="271" r:id="rId6"/>
    <p:sldId id="274" r:id="rId7"/>
    <p:sldId id="278" r:id="rId8"/>
    <p:sldId id="279" r:id="rId9"/>
    <p:sldId id="280" r:id="rId10"/>
    <p:sldId id="282" r:id="rId11"/>
    <p:sldId id="284" r:id="rId12"/>
    <p:sldId id="276" r:id="rId13"/>
    <p:sldId id="281" r:id="rId14"/>
    <p:sldId id="283" r:id="rId15"/>
    <p:sldId id="265" r:id="rId16"/>
    <p:sldId id="287" r:id="rId17"/>
    <p:sldId id="285" r:id="rId18"/>
    <p:sldId id="288" r:id="rId19"/>
    <p:sldId id="275" r:id="rId20"/>
    <p:sldId id="286" r:id="rId21"/>
    <p:sldId id="289" r:id="rId22"/>
    <p:sldId id="290" r:id="rId23"/>
    <p:sldId id="291" r:id="rId24"/>
    <p:sldId id="292" r:id="rId25"/>
    <p:sldId id="268" r:id="rId26"/>
  </p:sldIdLst>
  <p:sldSz cx="12192000" cy="6858000"/>
  <p:notesSz cx="6858000" cy="9144000"/>
  <p:embeddedFontLst>
    <p:embeddedFont>
      <p:font typeface="나눔스퀘어라운드 Bold" panose="020B0600000101010101" pitchFamily="50" charset="-127"/>
      <p:bold r:id="rId27"/>
    </p:embeddedFont>
    <p:embeddedFont>
      <p:font typeface="나눔스퀘어 Light" panose="020B0600000101010101" pitchFamily="50" charset="-127"/>
      <p:regular r:id="rId28"/>
    </p:embeddedFont>
    <p:embeddedFont>
      <p:font typeface="맑은 고딕" panose="020B0503020000020004" pitchFamily="50" charset="-127"/>
      <p:regular r:id="rId29"/>
      <p:bold r:id="rId30"/>
    </p:embeddedFont>
    <p:embeddedFont>
      <p:font typeface="나눔고딕 ExtraBold" panose="020D0904000000000000" pitchFamily="50" charset="-127"/>
      <p:bold r:id="rId31"/>
    </p:embeddedFont>
    <p:embeddedFont>
      <p:font typeface="나눔스퀘어라운드 Regular" panose="020B0600000101010101" pitchFamily="50" charset="-127"/>
      <p:regular r:id="rId32"/>
    </p:embeddedFont>
    <p:embeddedFont>
      <p:font typeface="나눔스퀘어라운드 ExtraBold" panose="020B0600000101010101" pitchFamily="50" charset="-127"/>
      <p:bold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3538"/>
    <a:srgbClr val="F64945"/>
    <a:srgbClr val="A40C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-1896" y="-9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C0B5-58E1-4568-84E5-31260B6BC43D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42EB-7CFA-4FBE-B017-68A8182FB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797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C0B5-58E1-4568-84E5-31260B6BC43D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42EB-7CFA-4FBE-B017-68A8182FB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978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C0B5-58E1-4568-84E5-31260B6BC43D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42EB-7CFA-4FBE-B017-68A8182FB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722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C0B5-58E1-4568-84E5-31260B6BC43D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42EB-7CFA-4FBE-B017-68A8182FB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43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C0B5-58E1-4568-84E5-31260B6BC43D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42EB-7CFA-4FBE-B017-68A8182FB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18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C0B5-58E1-4568-84E5-31260B6BC43D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42EB-7CFA-4FBE-B017-68A8182FB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818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C0B5-58E1-4568-84E5-31260B6BC43D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42EB-7CFA-4FBE-B017-68A8182FB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896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C0B5-58E1-4568-84E5-31260B6BC43D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42EB-7CFA-4FBE-B017-68A8182FB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906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C0B5-58E1-4568-84E5-31260B6BC43D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42EB-7CFA-4FBE-B017-68A8182FB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70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C0B5-58E1-4568-84E5-31260B6BC43D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42EB-7CFA-4FBE-B017-68A8182FB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609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C0B5-58E1-4568-84E5-31260B6BC43D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42EB-7CFA-4FBE-B017-68A8182FB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39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5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EC0B5-58E1-4568-84E5-31260B6BC43D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742EB-7CFA-4FBE-B017-68A8182FB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24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gif"/><Relationship Id="rId5" Type="http://schemas.microsoft.com/office/2007/relationships/hdphoto" Target="../media/hdphoto3.wdp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microsoft.com/office/2007/relationships/hdphoto" Target="../media/hdphoto3.wdp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76300" y="1492062"/>
            <a:ext cx="964321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solidFill>
                  <a:srgbClr val="F64945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</a:t>
            </a:r>
            <a:r>
              <a:rPr lang="en-US" altLang="ko-KR" sz="7200" dirty="0" smtClean="0">
                <a:solidFill>
                  <a:srgbClr val="313538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ully </a:t>
            </a:r>
          </a:p>
          <a:p>
            <a:r>
              <a:rPr lang="en-US" altLang="ko-KR" sz="7200" dirty="0" err="1" smtClean="0">
                <a:solidFill>
                  <a:srgbClr val="F64945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</a:t>
            </a:r>
            <a:r>
              <a:rPr lang="en-US" altLang="ko-KR" sz="7200" dirty="0" err="1" smtClean="0">
                <a:solidFill>
                  <a:srgbClr val="313538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onvonlutional</a:t>
            </a:r>
            <a:r>
              <a:rPr lang="en-US" altLang="ko-KR" sz="7200" dirty="0" smtClean="0">
                <a:solidFill>
                  <a:srgbClr val="313538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</a:p>
          <a:p>
            <a:r>
              <a:rPr lang="en-US" altLang="ko-KR" sz="7200" dirty="0" smtClean="0">
                <a:solidFill>
                  <a:srgbClr val="F64945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</a:t>
            </a:r>
            <a:r>
              <a:rPr lang="en-US" altLang="ko-KR" sz="7200" dirty="0" smtClean="0">
                <a:solidFill>
                  <a:srgbClr val="313538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etworks</a:t>
            </a:r>
          </a:p>
          <a:p>
            <a:r>
              <a:rPr lang="en-US" altLang="ko-KR" sz="7200" dirty="0" smtClean="0">
                <a:solidFill>
                  <a:srgbClr val="F64945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Semantic </a:t>
            </a:r>
            <a:r>
              <a:rPr lang="en-US" altLang="ko-KR" sz="7200" dirty="0" err="1" smtClean="0">
                <a:solidFill>
                  <a:srgbClr val="F64945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Segmention</a:t>
            </a:r>
            <a:r>
              <a:rPr lang="ko-KR" altLang="en-US" sz="7200" dirty="0" smtClean="0">
                <a:solidFill>
                  <a:srgbClr val="F64945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endParaRPr lang="ko-KR" altLang="en-US" sz="7200" dirty="0">
              <a:solidFill>
                <a:srgbClr val="313538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16200000">
            <a:off x="172259" y="1338174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2018</a:t>
            </a:r>
            <a:endParaRPr lang="ko-KR" altLang="en-US" sz="140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646132" y="6259611"/>
            <a:ext cx="2230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Image Lab Summer 2018</a:t>
            </a:r>
            <a:endParaRPr lang="ko-KR" altLang="en-US" sz="1400" dirty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" name="1/2 액자 8"/>
          <p:cNvSpPr/>
          <p:nvPr/>
        </p:nvSpPr>
        <p:spPr>
          <a:xfrm>
            <a:off x="711200" y="1293227"/>
            <a:ext cx="347946" cy="347946"/>
          </a:xfrm>
          <a:prstGeom prst="halfFrame">
            <a:avLst/>
          </a:prstGeom>
          <a:solidFill>
            <a:srgbClr val="F64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1/2 액자 9"/>
          <p:cNvSpPr/>
          <p:nvPr/>
        </p:nvSpPr>
        <p:spPr>
          <a:xfrm rot="10800000">
            <a:off x="10039608" y="5668431"/>
            <a:ext cx="347946" cy="347946"/>
          </a:xfrm>
          <a:prstGeom prst="halfFrame">
            <a:avLst/>
          </a:prstGeom>
          <a:solidFill>
            <a:srgbClr val="F64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68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 rot="16200000">
            <a:off x="172259" y="1338174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2018</a:t>
            </a:r>
            <a:endParaRPr lang="ko-KR" altLang="en-US" sz="140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11010900" y="438148"/>
            <a:ext cx="654052" cy="654052"/>
            <a:chOff x="7156448" y="1396999"/>
            <a:chExt cx="654052" cy="654052"/>
          </a:xfrm>
        </p:grpSpPr>
        <p:sp>
          <p:nvSpPr>
            <p:cNvPr id="7" name="직사각형 6"/>
            <p:cNvSpPr/>
            <p:nvPr/>
          </p:nvSpPr>
          <p:spPr>
            <a:xfrm>
              <a:off x="7156448" y="1396999"/>
              <a:ext cx="654052" cy="654052"/>
            </a:xfrm>
            <a:prstGeom prst="rect">
              <a:avLst/>
            </a:prstGeom>
            <a:solidFill>
              <a:srgbClr val="F6494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82137" y="1462415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rgbClr val="313538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4</a:t>
              </a:r>
              <a:endParaRPr lang="ko-KR" altLang="en-US" sz="2800" dirty="0">
                <a:solidFill>
                  <a:srgbClr val="31353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1312768" y="4414097"/>
            <a:ext cx="647700" cy="647700"/>
            <a:chOff x="3288317" y="3514490"/>
            <a:chExt cx="647700" cy="647700"/>
          </a:xfrm>
        </p:grpSpPr>
        <p:sp>
          <p:nvSpPr>
            <p:cNvPr id="27" name="타원 26"/>
            <p:cNvSpPr/>
            <p:nvPr/>
          </p:nvSpPr>
          <p:spPr>
            <a:xfrm>
              <a:off x="3288317" y="3514490"/>
              <a:ext cx="647700" cy="647700"/>
            </a:xfrm>
            <a:prstGeom prst="ellipse">
              <a:avLst/>
            </a:prstGeom>
            <a:solidFill>
              <a:srgbClr val="F649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2" name="그림 3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491" t="5556" r="21065" b="18148"/>
            <a:stretch/>
          </p:blipFill>
          <p:spPr>
            <a:xfrm>
              <a:off x="3472084" y="3658545"/>
              <a:ext cx="280166" cy="359590"/>
            </a:xfrm>
            <a:prstGeom prst="rect">
              <a:avLst/>
            </a:prstGeom>
          </p:spPr>
        </p:pic>
      </p:grpSp>
      <p:sp>
        <p:nvSpPr>
          <p:cNvPr id="43" name="직사각형 42"/>
          <p:cNvSpPr/>
          <p:nvPr/>
        </p:nvSpPr>
        <p:spPr>
          <a:xfrm>
            <a:off x="2376531" y="4432256"/>
            <a:ext cx="569765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Stride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이용해 일정 간격을 두고 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convolve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하도록 함</a:t>
            </a:r>
            <a:endParaRPr lang="en-US" altLang="ko-KR" sz="2000" dirty="0" smtClean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인접한 셀은 아무래도 데이터가 비슷할 수 밖에 없음</a:t>
            </a:r>
            <a:endParaRPr lang="en-US" altLang="ko-KR" sz="20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Stride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 클수록 결과물의 사이즈는 작아짐</a:t>
            </a:r>
            <a:endParaRPr lang="en-US" altLang="ko-KR" sz="2000" dirty="0" smtClean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646132" y="6259611"/>
            <a:ext cx="2230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Image Lab Summer 2018</a:t>
            </a:r>
            <a:endParaRPr lang="ko-KR" altLang="en-US" sz="1400" dirty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AutoShape 2" descr="convolutional neural network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4" descr="convolutional neural network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6" descr="convolutional neural network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AutoShape 2" descr="convolutional neural network stride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76" name="Picture 4" descr="convolutional neural network stride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531" y="1032765"/>
            <a:ext cx="6915150" cy="292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851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 rot="16200000">
            <a:off x="172259" y="1338174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2018</a:t>
            </a:r>
            <a:endParaRPr lang="ko-KR" altLang="en-US" sz="140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11010900" y="438148"/>
            <a:ext cx="654052" cy="654052"/>
            <a:chOff x="7156448" y="1396999"/>
            <a:chExt cx="654052" cy="654052"/>
          </a:xfrm>
        </p:grpSpPr>
        <p:sp>
          <p:nvSpPr>
            <p:cNvPr id="7" name="직사각형 6"/>
            <p:cNvSpPr/>
            <p:nvPr/>
          </p:nvSpPr>
          <p:spPr>
            <a:xfrm>
              <a:off x="7156448" y="1396999"/>
              <a:ext cx="654052" cy="654052"/>
            </a:xfrm>
            <a:prstGeom prst="rect">
              <a:avLst/>
            </a:prstGeom>
            <a:solidFill>
              <a:srgbClr val="F6494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82137" y="1462415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rgbClr val="313538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5</a:t>
              </a:r>
              <a:endParaRPr lang="ko-KR" altLang="en-US" sz="2800" dirty="0">
                <a:solidFill>
                  <a:srgbClr val="31353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5897468" y="1821454"/>
            <a:ext cx="647700" cy="647700"/>
            <a:chOff x="3288317" y="3514490"/>
            <a:chExt cx="647700" cy="647700"/>
          </a:xfrm>
        </p:grpSpPr>
        <p:sp>
          <p:nvSpPr>
            <p:cNvPr id="27" name="타원 26"/>
            <p:cNvSpPr/>
            <p:nvPr/>
          </p:nvSpPr>
          <p:spPr>
            <a:xfrm>
              <a:off x="3288317" y="3514490"/>
              <a:ext cx="647700" cy="647700"/>
            </a:xfrm>
            <a:prstGeom prst="ellipse">
              <a:avLst/>
            </a:prstGeom>
            <a:solidFill>
              <a:srgbClr val="F649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2" name="그림 3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491" t="5556" r="21065" b="18148"/>
            <a:stretch/>
          </p:blipFill>
          <p:spPr>
            <a:xfrm>
              <a:off x="3472084" y="3658545"/>
              <a:ext cx="280166" cy="359590"/>
            </a:xfrm>
            <a:prstGeom prst="rect">
              <a:avLst/>
            </a:prstGeom>
          </p:spPr>
        </p:pic>
      </p:grpSp>
      <p:sp>
        <p:nvSpPr>
          <p:cNvPr id="43" name="직사각형 42"/>
          <p:cNvSpPr/>
          <p:nvPr/>
        </p:nvSpPr>
        <p:spPr>
          <a:xfrm>
            <a:off x="6808831" y="1817267"/>
            <a:ext cx="4770858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일반적인 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Convolution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은 가장자리 데이터를</a:t>
            </a:r>
            <a:endParaRPr lang="en-US" altLang="ko-KR" sz="2000" dirty="0" smtClean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무시하게 되고 결과물의 사이즈도 지속적으로</a:t>
            </a:r>
            <a:endParaRPr lang="en-US" altLang="ko-KR" sz="2000" dirty="0" smtClean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줄어들게 됨</a:t>
            </a:r>
            <a:endParaRPr lang="en-US" altLang="ko-KR" sz="2000" dirty="0" smtClean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따라서 입력 이미지의 가장자리를 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으로</a:t>
            </a:r>
            <a:endParaRPr lang="en-US" altLang="ko-KR" sz="2000" dirty="0" smtClean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둘러서 위의 현상들을 방지</a:t>
            </a:r>
            <a:endParaRPr lang="en-US" altLang="ko-KR" sz="2000" dirty="0" smtClean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이것을 </a:t>
            </a:r>
            <a:r>
              <a:rPr lang="en-US" altLang="ko-KR" sz="2000" b="1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Padding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이라고 함</a:t>
            </a:r>
            <a:endParaRPr lang="en-US" altLang="ko-KR" sz="2000" dirty="0" smtClean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646132" y="6259611"/>
            <a:ext cx="2230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Image Lab Summer 2018</a:t>
            </a:r>
            <a:endParaRPr lang="ko-KR" altLang="en-US" sz="1400" dirty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AutoShape 2" descr="convolutional neural network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4" descr="convolutional neural network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6" descr="convolutional neural network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AutoShape 2" descr="convolutional neural network stride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78" name="Picture 6" descr="convolutional neural network stride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135"/>
          <a:stretch/>
        </p:blipFill>
        <p:spPr bwMode="auto">
          <a:xfrm>
            <a:off x="1242535" y="1461121"/>
            <a:ext cx="4375588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392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172259" y="1338174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2018</a:t>
            </a:r>
            <a:endParaRPr lang="ko-KR" altLang="en-US" sz="140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 rot="18900000">
            <a:off x="3816349" y="2470149"/>
            <a:ext cx="1917700" cy="1917700"/>
          </a:xfrm>
          <a:prstGeom prst="rect">
            <a:avLst/>
          </a:prstGeom>
          <a:solidFill>
            <a:srgbClr val="31353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1790701" y="3695700"/>
            <a:ext cx="3162299" cy="3162299"/>
          </a:xfrm>
          <a:prstGeom prst="line">
            <a:avLst/>
          </a:prstGeom>
          <a:ln w="3175"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4624747" y="0"/>
            <a:ext cx="3203867" cy="3203868"/>
          </a:xfrm>
          <a:prstGeom prst="line">
            <a:avLst/>
          </a:prstGeom>
          <a:ln w="3175"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18900000">
            <a:off x="4310168" y="2644169"/>
            <a:ext cx="9300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>
                <a:solidFill>
                  <a:srgbClr val="F6494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9600" dirty="0">
              <a:solidFill>
                <a:srgbClr val="F6494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38917" y="3075056"/>
            <a:ext cx="5080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CNN – Pooling Layer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5639000" y="3782942"/>
            <a:ext cx="507251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Max Pooling</a:t>
            </a:r>
            <a:endParaRPr lang="ko-KR" altLang="en-US" sz="1600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9" name="1/2 액자 28"/>
          <p:cNvSpPr/>
          <p:nvPr/>
        </p:nvSpPr>
        <p:spPr>
          <a:xfrm rot="18900000">
            <a:off x="3443912" y="3255026"/>
            <a:ext cx="347946" cy="347946"/>
          </a:xfrm>
          <a:prstGeom prst="halfFrame">
            <a:avLst>
              <a:gd name="adj1" fmla="val 35914"/>
              <a:gd name="adj2" fmla="val 33333"/>
            </a:avLst>
          </a:prstGeom>
          <a:solidFill>
            <a:srgbClr val="31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46132" y="6259611"/>
            <a:ext cx="2230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Image Lab Summer 2018</a:t>
            </a:r>
            <a:endParaRPr lang="ko-KR" altLang="en-US" sz="1400" dirty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812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 rot="16200000">
            <a:off x="172259" y="1338174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2018</a:t>
            </a:r>
            <a:endParaRPr lang="ko-KR" altLang="en-US" sz="140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11010900" y="438148"/>
            <a:ext cx="654052" cy="654052"/>
            <a:chOff x="7156448" y="1396999"/>
            <a:chExt cx="654052" cy="654052"/>
          </a:xfrm>
        </p:grpSpPr>
        <p:sp>
          <p:nvSpPr>
            <p:cNvPr id="7" name="직사각형 6"/>
            <p:cNvSpPr/>
            <p:nvPr/>
          </p:nvSpPr>
          <p:spPr>
            <a:xfrm>
              <a:off x="7156448" y="1396999"/>
              <a:ext cx="654052" cy="654052"/>
            </a:xfrm>
            <a:prstGeom prst="rect">
              <a:avLst/>
            </a:prstGeom>
            <a:solidFill>
              <a:srgbClr val="F6494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82137" y="1462415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rgbClr val="313538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</a:t>
              </a:r>
              <a:endParaRPr lang="ko-KR" altLang="en-US" sz="2800" dirty="0">
                <a:solidFill>
                  <a:srgbClr val="31353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1312768" y="3645791"/>
            <a:ext cx="647700" cy="647700"/>
            <a:chOff x="3288317" y="3514490"/>
            <a:chExt cx="647700" cy="647700"/>
          </a:xfrm>
        </p:grpSpPr>
        <p:sp>
          <p:nvSpPr>
            <p:cNvPr id="27" name="타원 26"/>
            <p:cNvSpPr/>
            <p:nvPr/>
          </p:nvSpPr>
          <p:spPr>
            <a:xfrm>
              <a:off x="3288317" y="3514490"/>
              <a:ext cx="647700" cy="647700"/>
            </a:xfrm>
            <a:prstGeom prst="ellipse">
              <a:avLst/>
            </a:prstGeom>
            <a:solidFill>
              <a:srgbClr val="F649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2" name="그림 3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491" t="5556" r="21065" b="18148"/>
            <a:stretch/>
          </p:blipFill>
          <p:spPr>
            <a:xfrm>
              <a:off x="3472084" y="3658545"/>
              <a:ext cx="280166" cy="359590"/>
            </a:xfrm>
            <a:prstGeom prst="rect">
              <a:avLst/>
            </a:prstGeom>
          </p:spPr>
        </p:pic>
      </p:grpSp>
      <p:sp>
        <p:nvSpPr>
          <p:cNvPr id="43" name="직사각형 42"/>
          <p:cNvSpPr/>
          <p:nvPr/>
        </p:nvSpPr>
        <p:spPr>
          <a:xfrm>
            <a:off x="2376531" y="3785491"/>
            <a:ext cx="62129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err="1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2x2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Max Pooling – 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인접한 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개의 셀 중 가장 큰 값만 선택</a:t>
            </a:r>
            <a:endParaRPr lang="en-US" altLang="ko-KR" sz="2000" dirty="0" smtClean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1312768" y="1433973"/>
            <a:ext cx="647700" cy="647700"/>
            <a:chOff x="8874037" y="1637407"/>
            <a:chExt cx="647700" cy="647700"/>
          </a:xfrm>
        </p:grpSpPr>
        <p:sp>
          <p:nvSpPr>
            <p:cNvPr id="51" name="타원 50"/>
            <p:cNvSpPr/>
            <p:nvPr/>
          </p:nvSpPr>
          <p:spPr>
            <a:xfrm>
              <a:off x="8874037" y="1637407"/>
              <a:ext cx="647700" cy="647700"/>
            </a:xfrm>
            <a:prstGeom prst="ellipse">
              <a:avLst/>
            </a:prstGeom>
            <a:solidFill>
              <a:srgbClr val="F649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4" name="그림 5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89" t="2778" r="6462" b="18703"/>
            <a:stretch/>
          </p:blipFill>
          <p:spPr>
            <a:xfrm>
              <a:off x="9006822" y="1780831"/>
              <a:ext cx="382130" cy="360853"/>
            </a:xfrm>
            <a:prstGeom prst="rect">
              <a:avLst/>
            </a:prstGeom>
          </p:spPr>
        </p:pic>
      </p:grpSp>
      <p:sp>
        <p:nvSpPr>
          <p:cNvPr id="37" name="TextBox 36"/>
          <p:cNvSpPr txBox="1"/>
          <p:nvPr/>
        </p:nvSpPr>
        <p:spPr>
          <a:xfrm>
            <a:off x="8646132" y="6259611"/>
            <a:ext cx="2230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Image Lab Summer 2018</a:t>
            </a:r>
            <a:endParaRPr lang="ko-KR" altLang="en-US" sz="1400" dirty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376531" y="1403880"/>
            <a:ext cx="554671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Stride 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 작은 경우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인접할 수록 겹치는 부분이 많음</a:t>
            </a:r>
            <a:endParaRPr lang="en-US" altLang="ko-KR" sz="20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2000" dirty="0" err="1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오버피팅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발생 가능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불필요한 계산</a:t>
            </a:r>
            <a:endParaRPr lang="en-US" altLang="ko-KR" sz="20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AutoShape 2" descr="convolutional neural network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4" descr="convolutional neural network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6" descr="convolutional neural network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098" name="Picture 2" descr="https://blogfiles.pstatic.net/MjAxODA1MjBfMTE5/MDAxNTI2ODI0NTI4Njkw.LRx1WWiroSSbrWjfriEkb8m9wElvGHsDSmw630-6K60g.o7W80uLdGm3XNZZlKbCY7uUeOmkMXUttsFIbcXoGbbcg.PNG.lilyofthevelly/imag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148" y="4236401"/>
            <a:ext cx="4276581" cy="1781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792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 rot="16200000">
            <a:off x="172259" y="1338174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2018</a:t>
            </a:r>
            <a:endParaRPr lang="ko-KR" altLang="en-US" sz="140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11010900" y="438148"/>
            <a:ext cx="654052" cy="654052"/>
            <a:chOff x="7156448" y="1396999"/>
            <a:chExt cx="654052" cy="654052"/>
          </a:xfrm>
        </p:grpSpPr>
        <p:sp>
          <p:nvSpPr>
            <p:cNvPr id="7" name="직사각형 6"/>
            <p:cNvSpPr/>
            <p:nvPr/>
          </p:nvSpPr>
          <p:spPr>
            <a:xfrm>
              <a:off x="7156448" y="1396999"/>
              <a:ext cx="654052" cy="654052"/>
            </a:xfrm>
            <a:prstGeom prst="rect">
              <a:avLst/>
            </a:prstGeom>
            <a:solidFill>
              <a:srgbClr val="F6494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82137" y="1462415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rgbClr val="313538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</a:t>
              </a:r>
              <a:endParaRPr lang="ko-KR" altLang="en-US" sz="2800" dirty="0">
                <a:solidFill>
                  <a:srgbClr val="31353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1312768" y="1608122"/>
            <a:ext cx="647700" cy="647700"/>
            <a:chOff x="3288317" y="3514490"/>
            <a:chExt cx="647700" cy="647700"/>
          </a:xfrm>
        </p:grpSpPr>
        <p:sp>
          <p:nvSpPr>
            <p:cNvPr id="27" name="타원 26"/>
            <p:cNvSpPr/>
            <p:nvPr/>
          </p:nvSpPr>
          <p:spPr>
            <a:xfrm>
              <a:off x="3288317" y="3514490"/>
              <a:ext cx="647700" cy="647700"/>
            </a:xfrm>
            <a:prstGeom prst="ellipse">
              <a:avLst/>
            </a:prstGeom>
            <a:solidFill>
              <a:srgbClr val="F649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2" name="그림 3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491" t="5556" r="21065" b="18148"/>
            <a:stretch/>
          </p:blipFill>
          <p:spPr>
            <a:xfrm>
              <a:off x="3472084" y="3658545"/>
              <a:ext cx="280166" cy="359590"/>
            </a:xfrm>
            <a:prstGeom prst="rect">
              <a:avLst/>
            </a:prstGeom>
          </p:spPr>
        </p:pic>
      </p:grpSp>
      <p:sp>
        <p:nvSpPr>
          <p:cNvPr id="43" name="직사각형 42"/>
          <p:cNvSpPr/>
          <p:nvPr/>
        </p:nvSpPr>
        <p:spPr>
          <a:xfrm>
            <a:off x="2376531" y="3757248"/>
            <a:ext cx="6819496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Pooling 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은 꼭 필요한 것은 아님</a:t>
            </a:r>
            <a:endParaRPr lang="en-US" altLang="ko-KR" sz="2000" dirty="0" smtClean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처음부터 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Stride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크게 하는 </a:t>
            </a:r>
            <a:r>
              <a:rPr lang="ko-KR" altLang="en-US" sz="2000" dirty="0" err="1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트렌드도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존재</a:t>
            </a:r>
            <a:endParaRPr lang="en-US" altLang="ko-KR" sz="2000" dirty="0" smtClean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즉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2000" dirty="0" err="1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오버피팅을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막고</a:t>
            </a:r>
            <a:endParaRPr lang="en-US" altLang="ko-KR" sz="2000" dirty="0" smtClean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2000" dirty="0" err="1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FCL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에서의 </a:t>
            </a:r>
            <a:r>
              <a:rPr lang="ko-KR" altLang="en-US" sz="2000" dirty="0" err="1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계산량을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줄이면서 정확도 유지 또는 상승을 목표로 함</a:t>
            </a:r>
            <a:endParaRPr lang="en-US" altLang="ko-KR" sz="2000" dirty="0" smtClean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646132" y="6259611"/>
            <a:ext cx="2230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Image Lab Summer 2018</a:t>
            </a:r>
            <a:endParaRPr lang="ko-KR" altLang="en-US" sz="1400" dirty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AutoShape 2" descr="convolutional neural network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4" descr="convolutional neural network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6" descr="convolutional neural network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1312768" y="3767360"/>
            <a:ext cx="647700" cy="647700"/>
            <a:chOff x="2304444" y="1665890"/>
            <a:chExt cx="647700" cy="647700"/>
          </a:xfrm>
        </p:grpSpPr>
        <p:sp>
          <p:nvSpPr>
            <p:cNvPr id="22" name="타원 21"/>
            <p:cNvSpPr/>
            <p:nvPr/>
          </p:nvSpPr>
          <p:spPr>
            <a:xfrm>
              <a:off x="2304444" y="1665890"/>
              <a:ext cx="647700" cy="647700"/>
            </a:xfrm>
            <a:prstGeom prst="ellipse">
              <a:avLst/>
            </a:prstGeom>
            <a:solidFill>
              <a:srgbClr val="F649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3" name="그림 2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06" t="7408" r="11852" b="18889"/>
            <a:stretch/>
          </p:blipFill>
          <p:spPr>
            <a:xfrm>
              <a:off x="2462294" y="1828205"/>
              <a:ext cx="332000" cy="323071"/>
            </a:xfrm>
            <a:prstGeom prst="rect">
              <a:avLst/>
            </a:prstGeom>
          </p:spPr>
        </p:pic>
      </p:grpSp>
      <p:sp>
        <p:nvSpPr>
          <p:cNvPr id="24" name="직사각형 23"/>
          <p:cNvSpPr/>
          <p:nvPr/>
        </p:nvSpPr>
        <p:spPr>
          <a:xfrm>
            <a:off x="2376531" y="1697022"/>
            <a:ext cx="31360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Pooling Layer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는 필수인가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0897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172259" y="1338174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2018</a:t>
            </a:r>
            <a:endParaRPr lang="ko-KR" altLang="en-US" sz="140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 rot="18900000">
            <a:off x="3816349" y="2470149"/>
            <a:ext cx="1917700" cy="1917700"/>
          </a:xfrm>
          <a:prstGeom prst="rect">
            <a:avLst/>
          </a:prstGeom>
          <a:solidFill>
            <a:srgbClr val="31353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1790701" y="3695700"/>
            <a:ext cx="3162299" cy="3162299"/>
          </a:xfrm>
          <a:prstGeom prst="line">
            <a:avLst/>
          </a:prstGeom>
          <a:ln w="3175"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4624747" y="0"/>
            <a:ext cx="3203867" cy="3203868"/>
          </a:xfrm>
          <a:prstGeom prst="line">
            <a:avLst/>
          </a:prstGeom>
          <a:ln w="3175"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18900000">
            <a:off x="4310168" y="2644169"/>
            <a:ext cx="9300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>
                <a:solidFill>
                  <a:srgbClr val="F6494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9600" dirty="0">
              <a:solidFill>
                <a:srgbClr val="F6494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38917" y="3075056"/>
            <a:ext cx="26516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CNN - </a:t>
            </a:r>
            <a:r>
              <a:rPr lang="en-US" altLang="ko-KR" sz="4000" dirty="0" err="1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FCL</a:t>
            </a:r>
            <a:endParaRPr lang="en-US" altLang="ko-KR" sz="4000" dirty="0" smtClean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639000" y="3782942"/>
            <a:ext cx="50725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Fully Connected Layer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 smtClean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AlexNet</a:t>
            </a:r>
            <a:endParaRPr lang="en-US" altLang="ko-KR" sz="1600" dirty="0" smtClean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 smtClean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Convolutionize</a:t>
            </a:r>
            <a:endParaRPr lang="en-US" altLang="ko-KR" sz="1600" dirty="0" smtClean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9" name="1/2 액자 28"/>
          <p:cNvSpPr/>
          <p:nvPr/>
        </p:nvSpPr>
        <p:spPr>
          <a:xfrm rot="18900000">
            <a:off x="3443912" y="3255026"/>
            <a:ext cx="347946" cy="347946"/>
          </a:xfrm>
          <a:prstGeom prst="halfFrame">
            <a:avLst>
              <a:gd name="adj1" fmla="val 35914"/>
              <a:gd name="adj2" fmla="val 33333"/>
            </a:avLst>
          </a:prstGeom>
          <a:solidFill>
            <a:srgbClr val="31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46132" y="6259611"/>
            <a:ext cx="2230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Image Lab Summer 2018</a:t>
            </a:r>
            <a:endParaRPr lang="ko-KR" altLang="en-US" sz="1400" dirty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128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 rot="16200000">
            <a:off x="172259" y="1338174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2018</a:t>
            </a:r>
            <a:endParaRPr lang="ko-KR" altLang="en-US" sz="140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11010900" y="438148"/>
            <a:ext cx="654052" cy="654052"/>
            <a:chOff x="7156448" y="1396999"/>
            <a:chExt cx="654052" cy="654052"/>
          </a:xfrm>
        </p:grpSpPr>
        <p:sp>
          <p:nvSpPr>
            <p:cNvPr id="7" name="직사각형 6"/>
            <p:cNvSpPr/>
            <p:nvPr/>
          </p:nvSpPr>
          <p:spPr>
            <a:xfrm>
              <a:off x="7156448" y="1396999"/>
              <a:ext cx="654052" cy="654052"/>
            </a:xfrm>
            <a:prstGeom prst="rect">
              <a:avLst/>
            </a:prstGeom>
            <a:solidFill>
              <a:srgbClr val="F6494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82137" y="1462415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mtClean="0">
                  <a:solidFill>
                    <a:srgbClr val="313538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</a:t>
              </a:r>
              <a:endParaRPr lang="ko-KR" altLang="en-US" sz="2800">
                <a:solidFill>
                  <a:srgbClr val="31353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1312768" y="1029989"/>
            <a:ext cx="647700" cy="647700"/>
            <a:chOff x="8874037" y="1637407"/>
            <a:chExt cx="647700" cy="647700"/>
          </a:xfrm>
        </p:grpSpPr>
        <p:sp>
          <p:nvSpPr>
            <p:cNvPr id="51" name="타원 50"/>
            <p:cNvSpPr/>
            <p:nvPr/>
          </p:nvSpPr>
          <p:spPr>
            <a:xfrm>
              <a:off x="8874037" y="1637407"/>
              <a:ext cx="647700" cy="647700"/>
            </a:xfrm>
            <a:prstGeom prst="ellipse">
              <a:avLst/>
            </a:prstGeom>
            <a:solidFill>
              <a:srgbClr val="F649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4" name="그림 5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89" t="2778" r="6462" b="18703"/>
            <a:stretch/>
          </p:blipFill>
          <p:spPr>
            <a:xfrm>
              <a:off x="9006822" y="1780831"/>
              <a:ext cx="382130" cy="360853"/>
            </a:xfrm>
            <a:prstGeom prst="rect">
              <a:avLst/>
            </a:prstGeom>
          </p:spPr>
        </p:pic>
      </p:grpSp>
      <p:sp>
        <p:nvSpPr>
          <p:cNvPr id="37" name="TextBox 36"/>
          <p:cNvSpPr txBox="1"/>
          <p:nvPr/>
        </p:nvSpPr>
        <p:spPr>
          <a:xfrm>
            <a:off x="8646132" y="6259611"/>
            <a:ext cx="2230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Image Lab Summer 2018</a:t>
            </a:r>
            <a:endParaRPr lang="ko-KR" altLang="en-US" sz="1400" dirty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376531" y="1153784"/>
            <a:ext cx="74619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CNN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은 크게 </a:t>
            </a:r>
            <a:r>
              <a:rPr lang="en-US" altLang="ko-KR" sz="2000" b="1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convolution layer 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와 </a:t>
            </a:r>
            <a:r>
              <a:rPr lang="en-US" altLang="ko-KR" sz="2000" b="1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fully connected layer 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 나누어짐</a:t>
            </a:r>
            <a:endParaRPr lang="en-US" altLang="ko-KR" sz="20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1028" name="Picture 4" descr="convolutional neural network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530" y="1801527"/>
            <a:ext cx="7758069" cy="397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89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 rot="16200000">
            <a:off x="172259" y="1338174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2018</a:t>
            </a:r>
            <a:endParaRPr lang="ko-KR" altLang="en-US" sz="140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11010900" y="438148"/>
            <a:ext cx="654052" cy="654052"/>
            <a:chOff x="7156448" y="1396999"/>
            <a:chExt cx="654052" cy="654052"/>
          </a:xfrm>
        </p:grpSpPr>
        <p:sp>
          <p:nvSpPr>
            <p:cNvPr id="7" name="직사각형 6"/>
            <p:cNvSpPr/>
            <p:nvPr/>
          </p:nvSpPr>
          <p:spPr>
            <a:xfrm>
              <a:off x="7156448" y="1396999"/>
              <a:ext cx="654052" cy="654052"/>
            </a:xfrm>
            <a:prstGeom prst="rect">
              <a:avLst/>
            </a:prstGeom>
            <a:solidFill>
              <a:srgbClr val="F6494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82137" y="1462415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rgbClr val="313538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</a:t>
              </a:r>
              <a:endParaRPr lang="ko-KR" altLang="en-US" sz="2800" dirty="0">
                <a:solidFill>
                  <a:srgbClr val="31353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1312768" y="3757248"/>
            <a:ext cx="647700" cy="647700"/>
            <a:chOff x="3288317" y="3514490"/>
            <a:chExt cx="647700" cy="647700"/>
          </a:xfrm>
        </p:grpSpPr>
        <p:sp>
          <p:nvSpPr>
            <p:cNvPr id="27" name="타원 26"/>
            <p:cNvSpPr/>
            <p:nvPr/>
          </p:nvSpPr>
          <p:spPr>
            <a:xfrm>
              <a:off x="3288317" y="3514490"/>
              <a:ext cx="647700" cy="647700"/>
            </a:xfrm>
            <a:prstGeom prst="ellipse">
              <a:avLst/>
            </a:prstGeom>
            <a:solidFill>
              <a:srgbClr val="F649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2" name="그림 3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491" t="5556" r="21065" b="18148"/>
            <a:stretch/>
          </p:blipFill>
          <p:spPr>
            <a:xfrm>
              <a:off x="3472084" y="3658545"/>
              <a:ext cx="280166" cy="359590"/>
            </a:xfrm>
            <a:prstGeom prst="rect">
              <a:avLst/>
            </a:prstGeom>
          </p:spPr>
        </p:pic>
      </p:grpSp>
      <p:sp>
        <p:nvSpPr>
          <p:cNvPr id="43" name="직사각형 42"/>
          <p:cNvSpPr/>
          <p:nvPr/>
        </p:nvSpPr>
        <p:spPr>
          <a:xfrm>
            <a:off x="2376531" y="3757248"/>
            <a:ext cx="5743880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 부분을 </a:t>
            </a:r>
            <a:r>
              <a:rPr lang="en-US" altLang="ko-KR" sz="2000" dirty="0" err="1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1x1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Convolution 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으로 </a:t>
            </a:r>
            <a:r>
              <a:rPr lang="ko-KR" altLang="en-US" sz="2000" dirty="0" err="1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생각한다는게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endParaRPr lang="en-US" altLang="ko-KR" sz="2000" dirty="0" smtClean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논문의 </a:t>
            </a:r>
            <a:r>
              <a:rPr lang="ko-KR" altLang="en-US" sz="2000" dirty="0" err="1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첫번째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특징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</a:t>
            </a:r>
          </a:p>
          <a:p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기존 좋은 성능의  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CNN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에서 </a:t>
            </a:r>
            <a:r>
              <a:rPr lang="en-US" altLang="ko-KR" sz="2000" dirty="0" err="1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FCL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만 이렇게 바꿔주면 됨</a:t>
            </a:r>
            <a:endParaRPr lang="en-US" altLang="ko-KR" sz="2000" dirty="0" smtClean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이를 </a:t>
            </a:r>
            <a:r>
              <a:rPr lang="en-US" altLang="ko-KR" sz="2000" dirty="0" err="1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Convolutionize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라고 함</a:t>
            </a:r>
            <a:endParaRPr lang="en-US" altLang="ko-KR" sz="2000" dirty="0" smtClean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646132" y="6259611"/>
            <a:ext cx="2230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Image Lab Summer 2018</a:t>
            </a:r>
            <a:endParaRPr lang="ko-KR" altLang="en-US" sz="1400" dirty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AutoShape 2" descr="convolutional neural network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4" descr="convolutional neural network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6" descr="convolutional neural network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1312768" y="1697022"/>
            <a:ext cx="647700" cy="647700"/>
            <a:chOff x="2304444" y="1665890"/>
            <a:chExt cx="647700" cy="647700"/>
          </a:xfrm>
        </p:grpSpPr>
        <p:sp>
          <p:nvSpPr>
            <p:cNvPr id="22" name="타원 21"/>
            <p:cNvSpPr/>
            <p:nvPr/>
          </p:nvSpPr>
          <p:spPr>
            <a:xfrm>
              <a:off x="2304444" y="1665890"/>
              <a:ext cx="647700" cy="647700"/>
            </a:xfrm>
            <a:prstGeom prst="ellipse">
              <a:avLst/>
            </a:prstGeom>
            <a:solidFill>
              <a:srgbClr val="F649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3" name="그림 2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06" t="7408" r="11852" b="18889"/>
            <a:stretch/>
          </p:blipFill>
          <p:spPr>
            <a:xfrm>
              <a:off x="2462294" y="1828205"/>
              <a:ext cx="332000" cy="323071"/>
            </a:xfrm>
            <a:prstGeom prst="rect">
              <a:avLst/>
            </a:prstGeom>
          </p:spPr>
        </p:pic>
      </p:grpSp>
      <p:sp>
        <p:nvSpPr>
          <p:cNvPr id="24" name="직사각형 23"/>
          <p:cNvSpPr/>
          <p:nvPr/>
        </p:nvSpPr>
        <p:spPr>
          <a:xfrm>
            <a:off x="2376531" y="1697022"/>
            <a:ext cx="488229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익히 알고 있는 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Multi Layer Perceptron 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형태</a:t>
            </a:r>
            <a:endParaRPr lang="en-US" altLang="ko-KR" sz="2000" dirty="0" smtClean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입력의 크기가 고정되어있음</a:t>
            </a:r>
            <a:endParaRPr lang="en-US" altLang="ko-KR" sz="20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2000" dirty="0" smtClean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8194" name="Picture 2" descr="1x1 convolutionì ëí ì´ë¯¸ì§ ê²ìê²°ê³¼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566" y="2528234"/>
            <a:ext cx="2658933" cy="343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56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 rot="16200000">
            <a:off x="172259" y="1338174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2018</a:t>
            </a:r>
            <a:endParaRPr lang="ko-KR" altLang="en-US" sz="140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11010900" y="438148"/>
            <a:ext cx="654052" cy="654052"/>
            <a:chOff x="7156448" y="1396999"/>
            <a:chExt cx="654052" cy="654052"/>
          </a:xfrm>
        </p:grpSpPr>
        <p:sp>
          <p:nvSpPr>
            <p:cNvPr id="7" name="직사각형 6"/>
            <p:cNvSpPr/>
            <p:nvPr/>
          </p:nvSpPr>
          <p:spPr>
            <a:xfrm>
              <a:off x="7156448" y="1396999"/>
              <a:ext cx="654052" cy="654052"/>
            </a:xfrm>
            <a:prstGeom prst="rect">
              <a:avLst/>
            </a:prstGeom>
            <a:solidFill>
              <a:srgbClr val="F6494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82137" y="1462415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rgbClr val="313538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3</a:t>
              </a:r>
              <a:endParaRPr lang="ko-KR" altLang="en-US" sz="2800" dirty="0">
                <a:solidFill>
                  <a:srgbClr val="31353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1312768" y="1265222"/>
            <a:ext cx="647700" cy="647700"/>
            <a:chOff x="3288317" y="3514490"/>
            <a:chExt cx="647700" cy="647700"/>
          </a:xfrm>
        </p:grpSpPr>
        <p:sp>
          <p:nvSpPr>
            <p:cNvPr id="27" name="타원 26"/>
            <p:cNvSpPr/>
            <p:nvPr/>
          </p:nvSpPr>
          <p:spPr>
            <a:xfrm>
              <a:off x="3288317" y="3514490"/>
              <a:ext cx="647700" cy="647700"/>
            </a:xfrm>
            <a:prstGeom prst="ellipse">
              <a:avLst/>
            </a:prstGeom>
            <a:solidFill>
              <a:srgbClr val="F649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2" name="그림 3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491" t="5556" r="21065" b="18148"/>
            <a:stretch/>
          </p:blipFill>
          <p:spPr>
            <a:xfrm>
              <a:off x="3472084" y="3658545"/>
              <a:ext cx="280166" cy="359590"/>
            </a:xfrm>
            <a:prstGeom prst="rect">
              <a:avLst/>
            </a:prstGeom>
          </p:spPr>
        </p:pic>
      </p:grpSp>
      <p:sp>
        <p:nvSpPr>
          <p:cNvPr id="43" name="직사각형 42"/>
          <p:cNvSpPr/>
          <p:nvPr/>
        </p:nvSpPr>
        <p:spPr>
          <a:xfrm>
            <a:off x="2376530" y="3160348"/>
            <a:ext cx="401157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공간적인 정보를 잃지 않고 진행 가능</a:t>
            </a:r>
            <a:endParaRPr lang="en-US" altLang="ko-KR" sz="2000" dirty="0" smtClean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Semantic Segmentation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에서 공간정보는 필수임</a:t>
            </a:r>
            <a:endParaRPr lang="en-US" altLang="ko-KR" sz="2000" dirty="0" smtClean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2000" dirty="0" smtClean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망 전체를 </a:t>
            </a:r>
            <a:r>
              <a:rPr lang="en-US" altLang="ko-KR" sz="20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convolution network</a:t>
            </a:r>
            <a:r>
              <a:rPr lang="ko-KR" altLang="en-US" sz="20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 만들 수 있음</a:t>
            </a:r>
            <a:endParaRPr lang="en-US" altLang="ko-KR" sz="20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2000" dirty="0" smtClean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입력과 </a:t>
            </a:r>
            <a:r>
              <a:rPr lang="ko-KR" altLang="en-US" sz="20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똑같은 크기의 </a:t>
            </a:r>
            <a:r>
              <a:rPr lang="en-US" altLang="ko-KR" sz="20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convolution kernel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을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만들면 </a:t>
            </a:r>
            <a:r>
              <a:rPr lang="ko-KR" altLang="en-US" sz="20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어떤 크기의 입력에도 대응 가능</a:t>
            </a:r>
            <a:endParaRPr lang="en-US" altLang="ko-KR" sz="20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2000" dirty="0" smtClean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2000" dirty="0" smtClean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646132" y="6259611"/>
            <a:ext cx="2230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Image Lab Summer 2018</a:t>
            </a:r>
            <a:endParaRPr lang="ko-KR" altLang="en-US" sz="1400" dirty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AutoShape 2" descr="convolutional neural network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4" descr="convolutional neural network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6" descr="convolutional neural network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1312768" y="3170460"/>
            <a:ext cx="647700" cy="647700"/>
            <a:chOff x="2304444" y="1665890"/>
            <a:chExt cx="647700" cy="647700"/>
          </a:xfrm>
        </p:grpSpPr>
        <p:sp>
          <p:nvSpPr>
            <p:cNvPr id="22" name="타원 21"/>
            <p:cNvSpPr/>
            <p:nvPr/>
          </p:nvSpPr>
          <p:spPr>
            <a:xfrm>
              <a:off x="2304444" y="1665890"/>
              <a:ext cx="647700" cy="647700"/>
            </a:xfrm>
            <a:prstGeom prst="ellipse">
              <a:avLst/>
            </a:prstGeom>
            <a:solidFill>
              <a:srgbClr val="F649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3" name="그림 2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06" t="7408" r="11852" b="18889"/>
            <a:stretch/>
          </p:blipFill>
          <p:spPr>
            <a:xfrm>
              <a:off x="2462294" y="1828205"/>
              <a:ext cx="332000" cy="323071"/>
            </a:xfrm>
            <a:prstGeom prst="rect">
              <a:avLst/>
            </a:prstGeom>
          </p:spPr>
        </p:pic>
      </p:grpSp>
      <p:sp>
        <p:nvSpPr>
          <p:cNvPr id="24" name="직사각형 23"/>
          <p:cNvSpPr/>
          <p:nvPr/>
        </p:nvSpPr>
        <p:spPr>
          <a:xfrm>
            <a:off x="2376531" y="1354122"/>
            <a:ext cx="4327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err="1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Convolutionize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하면 뭐가 달라지는지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?</a:t>
            </a:r>
          </a:p>
        </p:txBody>
      </p:sp>
      <p:pic>
        <p:nvPicPr>
          <p:cNvPr id="10242" name="Picture 2" descr="https://blogfiles.pstatic.net/MjAxNzA1MzFfMTY5/MDAxNDk2MjE3NDYwMjAx.kZJz-RnjCWpWH6bhOjH2huDJ86G2RE1TFpduHxyFJvog.CFdivMxifGFxBVkn-HXbZbAzzJ_bvgDFxXP144Ajy0Ug.PNG.kyb7902/imag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288" y="3176598"/>
            <a:ext cx="5372661" cy="298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129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172259" y="1338174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2018</a:t>
            </a:r>
            <a:endParaRPr lang="ko-KR" altLang="en-US" sz="140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 rot="18900000">
            <a:off x="3816349" y="2470149"/>
            <a:ext cx="1917700" cy="1917700"/>
          </a:xfrm>
          <a:prstGeom prst="rect">
            <a:avLst/>
          </a:prstGeom>
          <a:solidFill>
            <a:srgbClr val="31353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1790701" y="3695700"/>
            <a:ext cx="3162299" cy="3162299"/>
          </a:xfrm>
          <a:prstGeom prst="line">
            <a:avLst/>
          </a:prstGeom>
          <a:ln w="3175"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4624747" y="0"/>
            <a:ext cx="3203867" cy="3203868"/>
          </a:xfrm>
          <a:prstGeom prst="line">
            <a:avLst/>
          </a:prstGeom>
          <a:ln w="3175"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18900000">
            <a:off x="4310168" y="2644169"/>
            <a:ext cx="9300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>
                <a:solidFill>
                  <a:srgbClr val="F6494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9600" dirty="0">
              <a:solidFill>
                <a:srgbClr val="F6494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38917" y="3075056"/>
            <a:ext cx="2964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err="1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Upsampling</a:t>
            </a:r>
            <a:endParaRPr lang="en-US" altLang="ko-KR" sz="4000" dirty="0" smtClean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639000" y="3782942"/>
            <a:ext cx="50725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Skip Architecture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 smtClean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FCN-8s</a:t>
            </a:r>
            <a:endParaRPr lang="ko-KR" altLang="en-US" sz="1600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9" name="1/2 액자 28"/>
          <p:cNvSpPr/>
          <p:nvPr/>
        </p:nvSpPr>
        <p:spPr>
          <a:xfrm rot="18900000">
            <a:off x="3443912" y="3255026"/>
            <a:ext cx="347946" cy="347946"/>
          </a:xfrm>
          <a:prstGeom prst="halfFrame">
            <a:avLst>
              <a:gd name="adj1" fmla="val 35914"/>
              <a:gd name="adj2" fmla="val 33333"/>
            </a:avLst>
          </a:prstGeom>
          <a:solidFill>
            <a:srgbClr val="31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46132" y="6259611"/>
            <a:ext cx="2230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Image Lab Summer 2018</a:t>
            </a:r>
            <a:endParaRPr lang="ko-KR" altLang="en-US" sz="1400" dirty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667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126387" y="771352"/>
            <a:ext cx="79647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What is Semantic Segmentation?</a:t>
            </a:r>
            <a:endParaRPr lang="en-US" altLang="ko-KR" sz="3200" dirty="0" smtClean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172259" y="1338174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2018</a:t>
            </a:r>
            <a:endParaRPr lang="ko-KR" altLang="en-US" sz="140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46132" y="6259611"/>
            <a:ext cx="2230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Image Lab Summer 2018</a:t>
            </a:r>
            <a:endParaRPr lang="ko-KR" altLang="en-US" sz="1400" dirty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64843" y="4533234"/>
            <a:ext cx="89210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영상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(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이미지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)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를 입력 받아 객체마다 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영역이나 특정 구조로 출력하는 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것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ea typeface="나눔스퀘어라운드 Bold"/>
            </a:endParaRPr>
          </a:p>
          <a:p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즉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, 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영상 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속에 무엇이 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있는지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, 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어디에 있는지 </a:t>
            </a:r>
            <a:r>
              <a:rPr lang="ko-KR" alt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알아야한다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.</a:t>
            </a:r>
            <a:endParaRPr lang="en-US" altLang="ko-KR" sz="2400" dirty="0">
              <a:solidFill>
                <a:schemeClr val="tx1">
                  <a:lumMod val="50000"/>
                  <a:lumOff val="50000"/>
                </a:schemeClr>
              </a:solidFill>
              <a:ea typeface="나눔스퀘어라운드 Bold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075" y="2139949"/>
            <a:ext cx="619125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120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 rot="16200000">
            <a:off x="172259" y="1338174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2018</a:t>
            </a:r>
            <a:endParaRPr lang="ko-KR" altLang="en-US" sz="140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11010900" y="438148"/>
            <a:ext cx="654052" cy="654052"/>
            <a:chOff x="7156448" y="1396999"/>
            <a:chExt cx="654052" cy="654052"/>
          </a:xfrm>
        </p:grpSpPr>
        <p:sp>
          <p:nvSpPr>
            <p:cNvPr id="7" name="직사각형 6"/>
            <p:cNvSpPr/>
            <p:nvPr/>
          </p:nvSpPr>
          <p:spPr>
            <a:xfrm>
              <a:off x="7156448" y="1396999"/>
              <a:ext cx="654052" cy="654052"/>
            </a:xfrm>
            <a:prstGeom prst="rect">
              <a:avLst/>
            </a:prstGeom>
            <a:solidFill>
              <a:srgbClr val="F6494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82137" y="1462415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rgbClr val="313538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</a:t>
              </a:r>
              <a:endParaRPr lang="ko-KR" altLang="en-US" sz="2800" dirty="0">
                <a:solidFill>
                  <a:srgbClr val="31353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1312768" y="1277922"/>
            <a:ext cx="647700" cy="647700"/>
            <a:chOff x="3288317" y="3514490"/>
            <a:chExt cx="647700" cy="647700"/>
          </a:xfrm>
        </p:grpSpPr>
        <p:sp>
          <p:nvSpPr>
            <p:cNvPr id="27" name="타원 26"/>
            <p:cNvSpPr/>
            <p:nvPr/>
          </p:nvSpPr>
          <p:spPr>
            <a:xfrm>
              <a:off x="3288317" y="3514490"/>
              <a:ext cx="647700" cy="647700"/>
            </a:xfrm>
            <a:prstGeom prst="ellipse">
              <a:avLst/>
            </a:prstGeom>
            <a:solidFill>
              <a:srgbClr val="F649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2" name="그림 3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491" t="5556" r="21065" b="18148"/>
            <a:stretch/>
          </p:blipFill>
          <p:spPr>
            <a:xfrm>
              <a:off x="3472084" y="3658545"/>
              <a:ext cx="280166" cy="359590"/>
            </a:xfrm>
            <a:prstGeom prst="rect">
              <a:avLst/>
            </a:prstGeom>
          </p:spPr>
        </p:pic>
      </p:grpSp>
      <p:sp>
        <p:nvSpPr>
          <p:cNvPr id="37" name="TextBox 36"/>
          <p:cNvSpPr txBox="1"/>
          <p:nvPr/>
        </p:nvSpPr>
        <p:spPr>
          <a:xfrm>
            <a:off x="8646132" y="6259611"/>
            <a:ext cx="2230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Image Lab Summer 2018</a:t>
            </a:r>
            <a:endParaRPr lang="ko-KR" altLang="en-US" sz="1400" dirty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AutoShape 2" descr="convolutional neural network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4" descr="convolutional neural network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6" descr="convolutional neural network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376530" y="1294572"/>
            <a:ext cx="726852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여러 단계의 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convolution 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과 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pooling 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을 거치고 나면 </a:t>
            </a:r>
            <a:endParaRPr lang="en-US" altLang="ko-KR" sz="2000" dirty="0" smtClean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feature map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크기가 작아지게 된다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r>
              <a:rPr lang="en-US" altLang="ko-KR" sz="2000" dirty="0" err="1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Pixelwise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prediction 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을 하려면 이를 픽셀 단위로 복구해주어야 한다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</p:txBody>
      </p:sp>
      <p:pic>
        <p:nvPicPr>
          <p:cNvPr id="7170" name="Picture 2" descr="https://blogfiles.pstatic.net/MjAxNzA1MzFfMTU0/MDAxNDk2MjE3NzgzNzg2.jfBowqHFYpzgXTmXdjsYh9dXFYKUwVkBLE0rYMQl6Jgg.CdNxl1GOiXHRkS8aRlWNURbj9MUlNkDZlQphxrsBwL0g.PNG.kyb7902/ima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531" y="2466622"/>
            <a:ext cx="6551569" cy="3650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56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 rot="16200000">
            <a:off x="172259" y="1338174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2018</a:t>
            </a:r>
            <a:endParaRPr lang="ko-KR" altLang="en-US" sz="140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11010900" y="438148"/>
            <a:ext cx="654052" cy="654052"/>
            <a:chOff x="7156448" y="1396999"/>
            <a:chExt cx="654052" cy="654052"/>
          </a:xfrm>
        </p:grpSpPr>
        <p:sp>
          <p:nvSpPr>
            <p:cNvPr id="7" name="직사각형 6"/>
            <p:cNvSpPr/>
            <p:nvPr/>
          </p:nvSpPr>
          <p:spPr>
            <a:xfrm>
              <a:off x="7156448" y="1396999"/>
              <a:ext cx="654052" cy="654052"/>
            </a:xfrm>
            <a:prstGeom prst="rect">
              <a:avLst/>
            </a:prstGeom>
            <a:solidFill>
              <a:srgbClr val="F6494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82137" y="1462415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rgbClr val="313538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</a:t>
              </a:r>
              <a:endParaRPr lang="ko-KR" altLang="en-US" sz="2800" dirty="0">
                <a:solidFill>
                  <a:srgbClr val="31353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1312768" y="1277922"/>
            <a:ext cx="647700" cy="647700"/>
            <a:chOff x="3288317" y="3514490"/>
            <a:chExt cx="647700" cy="647700"/>
          </a:xfrm>
        </p:grpSpPr>
        <p:sp>
          <p:nvSpPr>
            <p:cNvPr id="27" name="타원 26"/>
            <p:cNvSpPr/>
            <p:nvPr/>
          </p:nvSpPr>
          <p:spPr>
            <a:xfrm>
              <a:off x="3288317" y="3514490"/>
              <a:ext cx="647700" cy="647700"/>
            </a:xfrm>
            <a:prstGeom prst="ellipse">
              <a:avLst/>
            </a:prstGeom>
            <a:solidFill>
              <a:srgbClr val="F649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2" name="그림 3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491" t="5556" r="21065" b="18148"/>
            <a:stretch/>
          </p:blipFill>
          <p:spPr>
            <a:xfrm>
              <a:off x="3472084" y="3658545"/>
              <a:ext cx="280166" cy="359590"/>
            </a:xfrm>
            <a:prstGeom prst="rect">
              <a:avLst/>
            </a:prstGeom>
          </p:spPr>
        </p:pic>
      </p:grpSp>
      <p:sp>
        <p:nvSpPr>
          <p:cNvPr id="37" name="TextBox 36"/>
          <p:cNvSpPr txBox="1"/>
          <p:nvPr/>
        </p:nvSpPr>
        <p:spPr>
          <a:xfrm>
            <a:off x="8646132" y="6259611"/>
            <a:ext cx="2230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Image Lab Summer 2018</a:t>
            </a:r>
            <a:endParaRPr lang="ko-KR" altLang="en-US" sz="1400" dirty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AutoShape 2" descr="convolutional neural network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4" descr="convolutional neural network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6" descr="convolutional neural network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376530" y="1294572"/>
            <a:ext cx="828605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 논문에선 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Dense 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Prediction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을 위해 </a:t>
            </a:r>
            <a:r>
              <a:rPr lang="en-US" altLang="ko-KR" sz="2000" b="1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skip architecture 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이용함</a:t>
            </a:r>
            <a:endParaRPr lang="en-US" altLang="ko-KR" sz="2000" dirty="0" smtClean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1/32 feature map 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뿐만 아니라 그 전 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layer, 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즉 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1/16, 1/8 feature map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</a:t>
            </a:r>
            <a:endParaRPr lang="en-US" altLang="ko-KR" sz="2000" dirty="0" smtClean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정보를</a:t>
            </a:r>
            <a:r>
              <a:rPr lang="en-US" altLang="ko-KR" sz="20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추가적으로 사용하는 방법이다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</p:txBody>
      </p:sp>
      <p:pic>
        <p:nvPicPr>
          <p:cNvPr id="12292" name="Picture 4" descr="https://blogfiles.pstatic.net/MjAxNzA2MDFfMjgx/MDAxNDk2Mjc3NDYzMDAz.J9PQEcH9z-qOxTIkwhCB9jFwcHv4niffUpOudu7WSS4g.aA0tA5yJEACQNveGJUdb11mdWEmHqSv8rwm5mkSnEeMg.PNG.kyb7902/ima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530" y="2382837"/>
            <a:ext cx="8046308" cy="249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2376530" y="4990272"/>
            <a:ext cx="66214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이전 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Layer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feature map 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은 더 자세한 정보를 가지고 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있다</a:t>
            </a:r>
            <a:endParaRPr lang="en-US" altLang="ko-KR" sz="2000" dirty="0" smtClean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이런 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feature hierarchy 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deep jet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라고 한다 </a:t>
            </a:r>
            <a:endParaRPr lang="en-US" altLang="ko-KR" sz="2000" dirty="0" smtClean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338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 rot="16200000">
            <a:off x="172259" y="1338174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2018</a:t>
            </a:r>
            <a:endParaRPr lang="ko-KR" altLang="en-US" sz="140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11010900" y="438148"/>
            <a:ext cx="654052" cy="654052"/>
            <a:chOff x="7156448" y="1396999"/>
            <a:chExt cx="654052" cy="654052"/>
          </a:xfrm>
        </p:grpSpPr>
        <p:sp>
          <p:nvSpPr>
            <p:cNvPr id="7" name="직사각형 6"/>
            <p:cNvSpPr/>
            <p:nvPr/>
          </p:nvSpPr>
          <p:spPr>
            <a:xfrm>
              <a:off x="7156448" y="1396999"/>
              <a:ext cx="654052" cy="654052"/>
            </a:xfrm>
            <a:prstGeom prst="rect">
              <a:avLst/>
            </a:prstGeom>
            <a:solidFill>
              <a:srgbClr val="F6494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82137" y="1462415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rgbClr val="313538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</a:t>
              </a:r>
              <a:endParaRPr lang="ko-KR" altLang="en-US" sz="2800" dirty="0">
                <a:solidFill>
                  <a:srgbClr val="31353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1312768" y="1277922"/>
            <a:ext cx="647700" cy="647700"/>
            <a:chOff x="3288317" y="3514490"/>
            <a:chExt cx="647700" cy="647700"/>
          </a:xfrm>
        </p:grpSpPr>
        <p:sp>
          <p:nvSpPr>
            <p:cNvPr id="27" name="타원 26"/>
            <p:cNvSpPr/>
            <p:nvPr/>
          </p:nvSpPr>
          <p:spPr>
            <a:xfrm>
              <a:off x="3288317" y="3514490"/>
              <a:ext cx="647700" cy="647700"/>
            </a:xfrm>
            <a:prstGeom prst="ellipse">
              <a:avLst/>
            </a:prstGeom>
            <a:solidFill>
              <a:srgbClr val="F649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2" name="그림 3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491" t="5556" r="21065" b="18148"/>
            <a:stretch/>
          </p:blipFill>
          <p:spPr>
            <a:xfrm>
              <a:off x="3472084" y="3658545"/>
              <a:ext cx="280166" cy="359590"/>
            </a:xfrm>
            <a:prstGeom prst="rect">
              <a:avLst/>
            </a:prstGeom>
          </p:spPr>
        </p:pic>
      </p:grpSp>
      <p:sp>
        <p:nvSpPr>
          <p:cNvPr id="37" name="TextBox 36"/>
          <p:cNvSpPr txBox="1"/>
          <p:nvPr/>
        </p:nvSpPr>
        <p:spPr>
          <a:xfrm>
            <a:off x="8646132" y="6259611"/>
            <a:ext cx="2230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Image Lab Summer 2018</a:t>
            </a:r>
            <a:endParaRPr lang="ko-KR" altLang="en-US" sz="1400" dirty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AutoShape 2" descr="convolutional neural network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4" descr="convolutional neural network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6" descr="convolutional neural network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376530" y="1294572"/>
            <a:ext cx="83688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Dense Prediction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을 위해서는 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shift-and-stitch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와 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interpolation 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이용 가능</a:t>
            </a:r>
            <a:endParaRPr lang="en-US" altLang="ko-KR" sz="2000" dirty="0" smtClean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하지만 이 논문에선 성능을 위해 </a:t>
            </a:r>
            <a:r>
              <a:rPr lang="en-US" altLang="ko-KR" sz="2000" b="1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skip architecture 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이용함</a:t>
            </a:r>
            <a:endParaRPr lang="en-US" altLang="ko-KR" sz="2000" dirty="0" smtClean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12290" name="Picture 2" descr="https://blogfiles.pstatic.net/MjAxNzA1MzFfNTUg/MDAxNDk2MjE3OTkxMDk2.XiN_1vz9BO47ctsUd5lCeRwEZHot6ESyIUT-I24S-Bcg.xv0NYF1HQ3SswVnx6317P4ufNDzokVl5Jy9wiORWM2Eg.PNG.kyb7902/ima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531" y="2310235"/>
            <a:ext cx="8162480" cy="3417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742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 rot="16200000">
            <a:off x="172259" y="1338174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2018</a:t>
            </a:r>
            <a:endParaRPr lang="ko-KR" altLang="en-US" sz="140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11010900" y="438148"/>
            <a:ext cx="654052" cy="654052"/>
            <a:chOff x="7156448" y="1396999"/>
            <a:chExt cx="654052" cy="654052"/>
          </a:xfrm>
        </p:grpSpPr>
        <p:sp>
          <p:nvSpPr>
            <p:cNvPr id="7" name="직사각형 6"/>
            <p:cNvSpPr/>
            <p:nvPr/>
          </p:nvSpPr>
          <p:spPr>
            <a:xfrm>
              <a:off x="7156448" y="1396999"/>
              <a:ext cx="654052" cy="654052"/>
            </a:xfrm>
            <a:prstGeom prst="rect">
              <a:avLst/>
            </a:prstGeom>
            <a:solidFill>
              <a:srgbClr val="F6494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82137" y="1462415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rgbClr val="313538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</a:t>
              </a:r>
              <a:endParaRPr lang="ko-KR" altLang="en-US" sz="2800" dirty="0">
                <a:solidFill>
                  <a:srgbClr val="31353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1312768" y="1277922"/>
            <a:ext cx="647700" cy="647700"/>
            <a:chOff x="3288317" y="3514490"/>
            <a:chExt cx="647700" cy="647700"/>
          </a:xfrm>
        </p:grpSpPr>
        <p:sp>
          <p:nvSpPr>
            <p:cNvPr id="27" name="타원 26"/>
            <p:cNvSpPr/>
            <p:nvPr/>
          </p:nvSpPr>
          <p:spPr>
            <a:xfrm>
              <a:off x="3288317" y="3514490"/>
              <a:ext cx="647700" cy="647700"/>
            </a:xfrm>
            <a:prstGeom prst="ellipse">
              <a:avLst/>
            </a:prstGeom>
            <a:solidFill>
              <a:srgbClr val="F649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2" name="그림 3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491" t="5556" r="21065" b="18148"/>
            <a:stretch/>
          </p:blipFill>
          <p:spPr>
            <a:xfrm>
              <a:off x="3472084" y="3658545"/>
              <a:ext cx="280166" cy="359590"/>
            </a:xfrm>
            <a:prstGeom prst="rect">
              <a:avLst/>
            </a:prstGeom>
          </p:spPr>
        </p:pic>
      </p:grpSp>
      <p:sp>
        <p:nvSpPr>
          <p:cNvPr id="37" name="TextBox 36"/>
          <p:cNvSpPr txBox="1"/>
          <p:nvPr/>
        </p:nvSpPr>
        <p:spPr>
          <a:xfrm>
            <a:off x="8646132" y="6259611"/>
            <a:ext cx="2230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Image Lab Summer 2018</a:t>
            </a:r>
            <a:endParaRPr lang="ko-KR" altLang="en-US" sz="1400" dirty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AutoShape 2" descr="convolutional neural network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4" descr="convolutional neural network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6" descr="convolutional neural network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376530" y="1294572"/>
            <a:ext cx="863120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convolution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을 거칠수록 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pool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번호가 올라가며</a:t>
            </a:r>
            <a:r>
              <a:rPr lang="en-US" altLang="ko-KR" sz="20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coarse 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한 결과물을 </a:t>
            </a:r>
            <a:r>
              <a:rPr lang="ko-KR" altLang="en-US" sz="2000" dirty="0" err="1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들고있음</a:t>
            </a:r>
            <a:endParaRPr lang="en-US" altLang="ko-KR" sz="2000" dirty="0" smtClean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이를 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fine 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하게 만들기 위해 이전 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layer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결과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더 자세함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와</a:t>
            </a:r>
            <a:r>
              <a:rPr lang="en-US" altLang="ko-KR" sz="20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원래의 결과물을 </a:t>
            </a:r>
            <a:endParaRPr lang="en-US" altLang="ko-KR" sz="20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2000" dirty="0" err="1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upsampling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하여 더해준 결과를 이용</a:t>
            </a:r>
            <a:endParaRPr lang="en-US" altLang="ko-KR" sz="2000" dirty="0" smtClean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530" y="2400300"/>
            <a:ext cx="79883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686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 rot="16200000">
            <a:off x="172259" y="1338174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2018</a:t>
            </a:r>
            <a:endParaRPr lang="ko-KR" altLang="en-US" sz="140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11010900" y="438148"/>
            <a:ext cx="654052" cy="654052"/>
            <a:chOff x="7156448" y="1396999"/>
            <a:chExt cx="654052" cy="654052"/>
          </a:xfrm>
        </p:grpSpPr>
        <p:sp>
          <p:nvSpPr>
            <p:cNvPr id="7" name="직사각형 6"/>
            <p:cNvSpPr/>
            <p:nvPr/>
          </p:nvSpPr>
          <p:spPr>
            <a:xfrm>
              <a:off x="7156448" y="1396999"/>
              <a:ext cx="654052" cy="654052"/>
            </a:xfrm>
            <a:prstGeom prst="rect">
              <a:avLst/>
            </a:prstGeom>
            <a:solidFill>
              <a:srgbClr val="F6494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82137" y="1462415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rgbClr val="313538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</a:t>
              </a:r>
              <a:endParaRPr lang="ko-KR" altLang="en-US" sz="2800" dirty="0">
                <a:solidFill>
                  <a:srgbClr val="31353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1312768" y="1277922"/>
            <a:ext cx="647700" cy="647700"/>
            <a:chOff x="3288317" y="3514490"/>
            <a:chExt cx="647700" cy="647700"/>
          </a:xfrm>
        </p:grpSpPr>
        <p:sp>
          <p:nvSpPr>
            <p:cNvPr id="27" name="타원 26"/>
            <p:cNvSpPr/>
            <p:nvPr/>
          </p:nvSpPr>
          <p:spPr>
            <a:xfrm>
              <a:off x="3288317" y="3514490"/>
              <a:ext cx="647700" cy="647700"/>
            </a:xfrm>
            <a:prstGeom prst="ellipse">
              <a:avLst/>
            </a:prstGeom>
            <a:solidFill>
              <a:srgbClr val="F649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2" name="그림 3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491" t="5556" r="21065" b="18148"/>
            <a:stretch/>
          </p:blipFill>
          <p:spPr>
            <a:xfrm>
              <a:off x="3472084" y="3658545"/>
              <a:ext cx="280166" cy="359590"/>
            </a:xfrm>
            <a:prstGeom prst="rect">
              <a:avLst/>
            </a:prstGeom>
          </p:spPr>
        </p:pic>
      </p:grpSp>
      <p:sp>
        <p:nvSpPr>
          <p:cNvPr id="37" name="TextBox 36"/>
          <p:cNvSpPr txBox="1"/>
          <p:nvPr/>
        </p:nvSpPr>
        <p:spPr>
          <a:xfrm>
            <a:off x="8646132" y="6259611"/>
            <a:ext cx="2230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Image Lab Summer 2018</a:t>
            </a:r>
            <a:endParaRPr lang="ko-KR" altLang="en-US" sz="1400" dirty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AutoShape 2" descr="convolutional neural network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4" descr="convolutional neural network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6" descr="convolutional neural network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376530" y="1294572"/>
            <a:ext cx="669766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err="1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FCN-32s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(32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배 </a:t>
            </a:r>
            <a:r>
              <a:rPr lang="en-US" altLang="ko-KR" sz="2000" dirty="0" err="1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upsampling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결과물은 알아보기 힘든 반면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</a:p>
          <a:p>
            <a:r>
              <a:rPr lang="en-US" altLang="ko-KR" sz="2000" dirty="0" err="1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FCN-8s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결과물은 괜찮은 결과를 보여줌</a:t>
            </a:r>
            <a:endParaRPr lang="en-US" altLang="ko-KR" sz="2000" dirty="0" smtClean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1026" name="Picture 2" descr="https://blogfiles.pstatic.net/MjAxNzA2MDFfMjg1/MDAxNDk2Mjc4NDM2MzM3.cK4Iy_Iwx2Fr6B8MQIgcTDyFEqNA1kbM__uQKqJK_4gg.zKKdq7_6BvMyowEUTrnD-Ua4vY42Tf5EgviPg4o89Ssg.PNG.kyb7902/ima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530" y="2361034"/>
            <a:ext cx="8760251" cy="3315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423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046817" y="2823643"/>
            <a:ext cx="40983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solidFill>
                  <a:srgbClr val="31353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THANKS.</a:t>
            </a:r>
            <a:endParaRPr lang="ko-KR" altLang="en-US" sz="7200" dirty="0">
              <a:solidFill>
                <a:srgbClr val="313538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3810000" y="4673600"/>
            <a:ext cx="4502481" cy="0"/>
          </a:xfrm>
          <a:prstGeom prst="line">
            <a:avLst/>
          </a:prstGeom>
          <a:ln w="3175"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16200000">
            <a:off x="172259" y="1338174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2018</a:t>
            </a:r>
            <a:endParaRPr lang="ko-KR" altLang="en-US" sz="140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1/2 액자 8"/>
          <p:cNvSpPr/>
          <p:nvPr/>
        </p:nvSpPr>
        <p:spPr>
          <a:xfrm>
            <a:off x="3636027" y="2182107"/>
            <a:ext cx="347946" cy="347946"/>
          </a:xfrm>
          <a:prstGeom prst="halfFrame">
            <a:avLst/>
          </a:prstGeom>
          <a:solidFill>
            <a:srgbClr val="F64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1/2 액자 9"/>
          <p:cNvSpPr/>
          <p:nvPr/>
        </p:nvSpPr>
        <p:spPr>
          <a:xfrm rot="10800000">
            <a:off x="7964535" y="4325654"/>
            <a:ext cx="347946" cy="347946"/>
          </a:xfrm>
          <a:prstGeom prst="halfFrame">
            <a:avLst/>
          </a:prstGeom>
          <a:solidFill>
            <a:srgbClr val="F64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46132" y="6259611"/>
            <a:ext cx="2230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Image Lab Summer 2018</a:t>
            </a:r>
            <a:endParaRPr lang="ko-KR" altLang="en-US" sz="1400" dirty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590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타원 1"/>
          <p:cNvSpPr/>
          <p:nvPr/>
        </p:nvSpPr>
        <p:spPr>
          <a:xfrm>
            <a:off x="3517900" y="1631951"/>
            <a:ext cx="2400300" cy="2400300"/>
          </a:xfrm>
          <a:prstGeom prst="ellipse">
            <a:avLst/>
          </a:prstGeom>
          <a:solidFill>
            <a:srgbClr val="31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Classification</a:t>
            </a:r>
          </a:p>
          <a:p>
            <a:pPr algn="ctr"/>
            <a:r>
              <a:rPr lang="en-US" altLang="ko-KR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(Semantic)</a:t>
            </a:r>
          </a:p>
        </p:txBody>
      </p:sp>
      <p:sp>
        <p:nvSpPr>
          <p:cNvPr id="10" name="타원 9"/>
          <p:cNvSpPr/>
          <p:nvPr/>
        </p:nvSpPr>
        <p:spPr>
          <a:xfrm>
            <a:off x="6261100" y="1631951"/>
            <a:ext cx="2400300" cy="2400300"/>
          </a:xfrm>
          <a:prstGeom prst="ellipse">
            <a:avLst/>
          </a:prstGeom>
          <a:solidFill>
            <a:srgbClr val="F64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Segmentation</a:t>
            </a:r>
            <a:endParaRPr lang="en-US" altLang="ko-KR" sz="20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en-US" altLang="ko-KR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(Location</a:t>
            </a:r>
            <a:r>
              <a:rPr lang="en-US" altLang="ko-KR" sz="2000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en-US" altLang="ko-KR" sz="20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34428" y="4491761"/>
            <a:ext cx="35231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What? </a:t>
            </a:r>
            <a:r>
              <a:rPr lang="en-US" altLang="ko-KR" sz="3200" dirty="0" smtClean="0">
                <a:solidFill>
                  <a:srgbClr val="31353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&amp;</a:t>
            </a:r>
            <a:r>
              <a:rPr lang="en-US" altLang="ko-KR" sz="3200" dirty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Where?</a:t>
            </a:r>
            <a:endParaRPr lang="en-US" altLang="ko-KR" sz="3200" dirty="0" smtClean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172259" y="1338174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2018</a:t>
            </a:r>
            <a:endParaRPr lang="ko-KR" altLang="en-US" sz="140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46132" y="6259611"/>
            <a:ext cx="2230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Image Lab Summer 2018</a:t>
            </a:r>
            <a:endParaRPr lang="ko-KR" altLang="en-US" sz="1400" dirty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817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126387" y="771352"/>
            <a:ext cx="575651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What? </a:t>
            </a:r>
            <a:r>
              <a:rPr lang="en-US" altLang="ko-KR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&amp;</a:t>
            </a:r>
            <a:r>
              <a:rPr lang="en-US" altLang="ko-KR" sz="40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Where?</a:t>
            </a:r>
            <a:endParaRPr lang="en-US" altLang="ko-KR" sz="4000" dirty="0" smtClean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What</a:t>
            </a:r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3200" dirty="0">
                <a:solidFill>
                  <a:schemeClr val="bg2">
                    <a:lumMod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▶</a:t>
            </a:r>
            <a:r>
              <a:rPr lang="en-US" altLang="ko-KR" sz="3200" dirty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CNN</a:t>
            </a:r>
          </a:p>
          <a:p>
            <a:r>
              <a:rPr lang="en-US" altLang="ko-KR" sz="32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Where</a:t>
            </a:r>
            <a:r>
              <a:rPr lang="en-US" altLang="ko-KR" sz="3200" dirty="0" smtClean="0">
                <a:solidFill>
                  <a:schemeClr val="bg2">
                    <a:lumMod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3200" dirty="0" smtClean="0">
                <a:solidFill>
                  <a:schemeClr val="bg2">
                    <a:lumMod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▶</a:t>
            </a:r>
            <a:r>
              <a:rPr lang="ko-KR" altLang="en-US" sz="3200" dirty="0" smtClean="0">
                <a:solidFill>
                  <a:srgbClr val="31353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3200" dirty="0" err="1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Pixelwise</a:t>
            </a:r>
            <a:r>
              <a:rPr lang="en-US" altLang="ko-KR" sz="3200" dirty="0">
                <a:solidFill>
                  <a:srgbClr val="31353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Prediction </a:t>
            </a:r>
            <a:endParaRPr lang="en-US" altLang="ko-KR" sz="3200" dirty="0" smtClean="0">
              <a:solidFill>
                <a:srgbClr val="313538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172259" y="1338174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2018</a:t>
            </a:r>
            <a:endParaRPr lang="ko-KR" altLang="en-US" sz="140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46132" y="6259611"/>
            <a:ext cx="2230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Image Lab Summer 2018</a:t>
            </a:r>
            <a:endParaRPr lang="ko-KR" altLang="en-US" sz="1400" dirty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26387" y="3669636"/>
            <a:ext cx="7870424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Problems</a:t>
            </a:r>
            <a:endParaRPr lang="en-US" altLang="ko-KR" sz="3200" dirty="0" smtClean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 err="1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FCL</a:t>
            </a:r>
            <a:r>
              <a:rPr lang="en-US" altLang="ko-KR" sz="3200" dirty="0" smtClean="0">
                <a:solidFill>
                  <a:schemeClr val="bg2">
                    <a:lumMod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3200" dirty="0" smtClean="0">
                <a:solidFill>
                  <a:schemeClr val="bg2">
                    <a:lumMod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▶</a:t>
            </a:r>
            <a:r>
              <a:rPr lang="ko-KR" altLang="en-US" sz="3200" dirty="0" smtClean="0">
                <a:solidFill>
                  <a:srgbClr val="31353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3200" dirty="0" err="1" smtClean="0">
                <a:solidFill>
                  <a:srgbClr val="31353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Losts</a:t>
            </a:r>
            <a:r>
              <a:rPr lang="en-US" altLang="ko-KR" sz="3200" dirty="0" smtClean="0">
                <a:solidFill>
                  <a:srgbClr val="31353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Location Information </a:t>
            </a:r>
          </a:p>
          <a:p>
            <a:r>
              <a:rPr lang="en-US" altLang="ko-KR" sz="32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Convolution</a:t>
            </a:r>
            <a:r>
              <a:rPr lang="en-US" altLang="ko-KR" sz="3200" dirty="0" smtClean="0">
                <a:solidFill>
                  <a:schemeClr val="bg2">
                    <a:lumMod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3200" dirty="0" smtClean="0">
                <a:solidFill>
                  <a:schemeClr val="bg2">
                    <a:lumMod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▶</a:t>
            </a:r>
            <a:r>
              <a:rPr lang="ko-KR" altLang="en-US" sz="3200" dirty="0" smtClean="0">
                <a:solidFill>
                  <a:srgbClr val="31353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3200" dirty="0" smtClean="0">
                <a:solidFill>
                  <a:srgbClr val="31353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Hard for </a:t>
            </a: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Dense Prediction </a:t>
            </a:r>
          </a:p>
          <a:p>
            <a:endParaRPr lang="en-US" altLang="ko-KR" sz="3200" dirty="0" smtClean="0">
              <a:solidFill>
                <a:srgbClr val="313538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72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126387" y="771352"/>
            <a:ext cx="7870424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4000" dirty="0">
                <a:solidFill>
                  <a:srgbClr val="44546A">
                    <a:lumMod val="60000"/>
                    <a:lumOff val="40000"/>
                  </a:srgb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Problems</a:t>
            </a:r>
            <a:endParaRPr lang="en-US" altLang="ko-KR" sz="3200" dirty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3200" dirty="0" err="1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FCL</a:t>
            </a:r>
            <a:r>
              <a:rPr lang="en-US" altLang="ko-KR" sz="3200" dirty="0">
                <a:solidFill>
                  <a:srgbClr val="E7E6E6">
                    <a:lumMod val="25000"/>
                  </a:srgb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3200" dirty="0">
                <a:solidFill>
                  <a:srgbClr val="E7E6E6">
                    <a:lumMod val="25000"/>
                  </a:srgb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▶</a:t>
            </a:r>
            <a:r>
              <a:rPr lang="ko-KR" altLang="en-US" sz="3200" dirty="0">
                <a:solidFill>
                  <a:srgbClr val="31353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3200" dirty="0" err="1">
                <a:solidFill>
                  <a:srgbClr val="31353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Losts</a:t>
            </a:r>
            <a:r>
              <a:rPr lang="en-US" altLang="ko-KR" sz="3200" dirty="0">
                <a:solidFill>
                  <a:srgbClr val="31353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Location</a:t>
            </a:r>
            <a:r>
              <a:rPr lang="en-US" altLang="ko-KR" sz="3200" dirty="0">
                <a:solidFill>
                  <a:srgbClr val="31353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Information </a:t>
            </a:r>
          </a:p>
          <a:p>
            <a:pPr lvl="0"/>
            <a:r>
              <a:rPr lang="en-US" altLang="ko-KR" sz="3200" dirty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Convolution</a:t>
            </a:r>
            <a:r>
              <a:rPr lang="en-US" altLang="ko-KR" sz="3200" dirty="0">
                <a:solidFill>
                  <a:srgbClr val="E7E6E6">
                    <a:lumMod val="25000"/>
                  </a:srgb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3200" dirty="0">
                <a:solidFill>
                  <a:srgbClr val="E7E6E6">
                    <a:lumMod val="25000"/>
                  </a:srgb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▶</a:t>
            </a:r>
            <a:r>
              <a:rPr lang="ko-KR" altLang="en-US" sz="3200" dirty="0">
                <a:solidFill>
                  <a:srgbClr val="31353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3200" dirty="0">
                <a:solidFill>
                  <a:srgbClr val="31353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Hard for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Dense Prediction </a:t>
            </a:r>
          </a:p>
          <a:p>
            <a:pPr lvl="0"/>
            <a:endParaRPr lang="en-US" altLang="ko-KR" sz="3200" dirty="0">
              <a:solidFill>
                <a:srgbClr val="313538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172259" y="1338174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2018</a:t>
            </a:r>
            <a:endParaRPr lang="ko-KR" altLang="en-US" sz="140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46132" y="6259611"/>
            <a:ext cx="2230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Image Lab Summer 2018</a:t>
            </a:r>
            <a:endParaRPr lang="ko-KR" altLang="en-US" sz="1400" dirty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26387" y="3669636"/>
            <a:ext cx="851598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How to Combine </a:t>
            </a:r>
            <a:r>
              <a:rPr lang="en-US" altLang="ko-KR" sz="4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what </a:t>
            </a:r>
            <a:r>
              <a:rPr lang="en-US" altLang="ko-KR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and</a:t>
            </a:r>
            <a:r>
              <a:rPr lang="en-US" altLang="ko-KR" sz="4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where</a:t>
            </a:r>
            <a:r>
              <a:rPr lang="en-US" altLang="ko-KR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?</a:t>
            </a:r>
            <a:endParaRPr lang="en-US" altLang="ko-KR" sz="3200" dirty="0" smtClean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Location Info.</a:t>
            </a:r>
            <a:r>
              <a:rPr lang="en-US" altLang="ko-KR" sz="3200" dirty="0" smtClean="0">
                <a:solidFill>
                  <a:schemeClr val="bg2">
                    <a:lumMod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3200" dirty="0" smtClean="0">
                <a:solidFill>
                  <a:schemeClr val="bg2">
                    <a:lumMod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▶</a:t>
            </a:r>
            <a:r>
              <a:rPr lang="ko-KR" altLang="en-US" sz="3200" dirty="0" smtClean="0">
                <a:solidFill>
                  <a:srgbClr val="31353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3200" dirty="0" err="1" smtClean="0">
                <a:solidFill>
                  <a:srgbClr val="31353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FCL</a:t>
            </a:r>
            <a:r>
              <a:rPr lang="en-US" altLang="ko-KR" sz="3200" dirty="0" smtClean="0">
                <a:solidFill>
                  <a:srgbClr val="31353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as </a:t>
            </a:r>
            <a:r>
              <a:rPr lang="en-US" altLang="ko-KR" sz="3200" dirty="0" err="1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1x1</a:t>
            </a:r>
            <a:r>
              <a:rPr lang="en-US" altLang="ko-KR" sz="32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Convolution</a:t>
            </a:r>
            <a:r>
              <a:rPr lang="en-US" altLang="ko-KR" sz="3200" dirty="0" smtClean="0">
                <a:solidFill>
                  <a:srgbClr val="31353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</a:p>
          <a:p>
            <a:r>
              <a:rPr lang="en-US" altLang="ko-KR" sz="32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Dense Prediction</a:t>
            </a:r>
            <a:r>
              <a:rPr lang="en-US" altLang="ko-KR" sz="3200" dirty="0" smtClean="0">
                <a:solidFill>
                  <a:schemeClr val="bg2">
                    <a:lumMod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3200" dirty="0" smtClean="0">
                <a:solidFill>
                  <a:schemeClr val="bg2">
                    <a:lumMod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▶</a:t>
            </a:r>
            <a:r>
              <a:rPr lang="en-US" altLang="ko-KR" sz="3200" dirty="0" err="1" smtClean="0">
                <a:solidFill>
                  <a:schemeClr val="bg2">
                    <a:lumMod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Upsampling</a:t>
            </a:r>
            <a:r>
              <a:rPr lang="en-US" altLang="ko-KR" sz="3200" dirty="0" smtClean="0">
                <a:solidFill>
                  <a:schemeClr val="bg2">
                    <a:lumMod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32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(Skip Arch.) </a:t>
            </a:r>
            <a:endParaRPr lang="en-US" altLang="ko-KR" sz="3200" dirty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7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"/>
            <a:ext cx="12192000" cy="6858001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172259" y="1338174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2018</a:t>
            </a:r>
            <a:endParaRPr lang="ko-KR" altLang="en-US" sz="140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 rot="18900000">
            <a:off x="3816349" y="2470149"/>
            <a:ext cx="1917700" cy="1917700"/>
          </a:xfrm>
          <a:prstGeom prst="rect">
            <a:avLst/>
          </a:prstGeom>
          <a:solidFill>
            <a:srgbClr val="31353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1790701" y="3695700"/>
            <a:ext cx="3162299" cy="3162299"/>
          </a:xfrm>
          <a:prstGeom prst="line">
            <a:avLst/>
          </a:prstGeom>
          <a:ln w="3175"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4624747" y="0"/>
            <a:ext cx="3203867" cy="3203868"/>
          </a:xfrm>
          <a:prstGeom prst="line">
            <a:avLst/>
          </a:prstGeom>
          <a:ln w="3175"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18900000">
            <a:off x="4310168" y="2644169"/>
            <a:ext cx="9300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>
                <a:solidFill>
                  <a:srgbClr val="F6494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9600" dirty="0">
              <a:solidFill>
                <a:srgbClr val="F6494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38917" y="3075056"/>
            <a:ext cx="61591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CNN – Convolution Layer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5639000" y="3782942"/>
            <a:ext cx="50725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 smtClean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3x3</a:t>
            </a:r>
            <a:r>
              <a:rPr lang="en-US" altLang="ko-KR" sz="1600" dirty="0" smtClean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Convolution Filter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Stride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Padding</a:t>
            </a:r>
            <a:endParaRPr lang="ko-KR" altLang="en-US" sz="1600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9" name="1/2 액자 28"/>
          <p:cNvSpPr/>
          <p:nvPr/>
        </p:nvSpPr>
        <p:spPr>
          <a:xfrm rot="18900000">
            <a:off x="3443912" y="3255026"/>
            <a:ext cx="347946" cy="347946"/>
          </a:xfrm>
          <a:prstGeom prst="halfFrame">
            <a:avLst>
              <a:gd name="adj1" fmla="val 35914"/>
              <a:gd name="adj2" fmla="val 33333"/>
            </a:avLst>
          </a:prstGeom>
          <a:solidFill>
            <a:srgbClr val="31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46132" y="6259611"/>
            <a:ext cx="2230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Image Lab Summer 2018</a:t>
            </a:r>
            <a:endParaRPr lang="ko-KR" altLang="en-US" sz="1400" dirty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667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 rot="16200000">
            <a:off x="172259" y="1338174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2018</a:t>
            </a:r>
            <a:endParaRPr lang="ko-KR" altLang="en-US" sz="140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11010900" y="438148"/>
            <a:ext cx="654052" cy="654052"/>
            <a:chOff x="7156448" y="1396999"/>
            <a:chExt cx="654052" cy="654052"/>
          </a:xfrm>
        </p:grpSpPr>
        <p:sp>
          <p:nvSpPr>
            <p:cNvPr id="7" name="직사각형 6"/>
            <p:cNvSpPr/>
            <p:nvPr/>
          </p:nvSpPr>
          <p:spPr>
            <a:xfrm>
              <a:off x="7156448" y="1396999"/>
              <a:ext cx="654052" cy="654052"/>
            </a:xfrm>
            <a:prstGeom prst="rect">
              <a:avLst/>
            </a:prstGeom>
            <a:solidFill>
              <a:srgbClr val="F6494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82137" y="1462415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mtClean="0">
                  <a:solidFill>
                    <a:srgbClr val="313538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</a:t>
              </a:r>
              <a:endParaRPr lang="ko-KR" altLang="en-US" sz="2800">
                <a:solidFill>
                  <a:srgbClr val="31353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1312768" y="1029989"/>
            <a:ext cx="647700" cy="647700"/>
            <a:chOff x="8874037" y="1637407"/>
            <a:chExt cx="647700" cy="647700"/>
          </a:xfrm>
        </p:grpSpPr>
        <p:sp>
          <p:nvSpPr>
            <p:cNvPr id="51" name="타원 50"/>
            <p:cNvSpPr/>
            <p:nvPr/>
          </p:nvSpPr>
          <p:spPr>
            <a:xfrm>
              <a:off x="8874037" y="1637407"/>
              <a:ext cx="647700" cy="647700"/>
            </a:xfrm>
            <a:prstGeom prst="ellipse">
              <a:avLst/>
            </a:prstGeom>
            <a:solidFill>
              <a:srgbClr val="F649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4" name="그림 5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89" t="2778" r="6462" b="18703"/>
            <a:stretch/>
          </p:blipFill>
          <p:spPr>
            <a:xfrm>
              <a:off x="9006822" y="1780831"/>
              <a:ext cx="382130" cy="360853"/>
            </a:xfrm>
            <a:prstGeom prst="rect">
              <a:avLst/>
            </a:prstGeom>
          </p:spPr>
        </p:pic>
      </p:grpSp>
      <p:sp>
        <p:nvSpPr>
          <p:cNvPr id="37" name="TextBox 36"/>
          <p:cNvSpPr txBox="1"/>
          <p:nvPr/>
        </p:nvSpPr>
        <p:spPr>
          <a:xfrm>
            <a:off x="8646132" y="6259611"/>
            <a:ext cx="2230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Image Lab Summer 2018</a:t>
            </a:r>
            <a:endParaRPr lang="ko-KR" altLang="en-US" sz="1400" dirty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376531" y="1153784"/>
            <a:ext cx="74619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CNN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은 크게 </a:t>
            </a:r>
            <a:r>
              <a:rPr lang="en-US" altLang="ko-KR" sz="2000" b="1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convolution layer 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와 </a:t>
            </a:r>
            <a:r>
              <a:rPr lang="en-US" altLang="ko-KR" sz="2000" b="1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fully connected layer 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 나누어짐</a:t>
            </a:r>
            <a:endParaRPr lang="en-US" altLang="ko-KR" sz="20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1028" name="Picture 4" descr="convolutional neural network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530" y="1801527"/>
            <a:ext cx="7758069" cy="397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96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 rot="16200000">
            <a:off x="172259" y="1338174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2018</a:t>
            </a:r>
            <a:endParaRPr lang="ko-KR" altLang="en-US" sz="140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11010900" y="438148"/>
            <a:ext cx="654052" cy="654052"/>
            <a:chOff x="7156448" y="1396999"/>
            <a:chExt cx="654052" cy="654052"/>
          </a:xfrm>
        </p:grpSpPr>
        <p:sp>
          <p:nvSpPr>
            <p:cNvPr id="7" name="직사각형 6"/>
            <p:cNvSpPr/>
            <p:nvPr/>
          </p:nvSpPr>
          <p:spPr>
            <a:xfrm>
              <a:off x="7156448" y="1396999"/>
              <a:ext cx="654052" cy="654052"/>
            </a:xfrm>
            <a:prstGeom prst="rect">
              <a:avLst/>
            </a:prstGeom>
            <a:solidFill>
              <a:srgbClr val="F6494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82137" y="1462415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rgbClr val="313538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</a:t>
              </a:r>
              <a:endParaRPr lang="ko-KR" altLang="en-US" sz="2800" dirty="0">
                <a:solidFill>
                  <a:srgbClr val="31353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1312768" y="4026791"/>
            <a:ext cx="647700" cy="647700"/>
            <a:chOff x="3288317" y="3514490"/>
            <a:chExt cx="647700" cy="647700"/>
          </a:xfrm>
        </p:grpSpPr>
        <p:sp>
          <p:nvSpPr>
            <p:cNvPr id="27" name="타원 26"/>
            <p:cNvSpPr/>
            <p:nvPr/>
          </p:nvSpPr>
          <p:spPr>
            <a:xfrm>
              <a:off x="3288317" y="3514490"/>
              <a:ext cx="647700" cy="647700"/>
            </a:xfrm>
            <a:prstGeom prst="ellipse">
              <a:avLst/>
            </a:prstGeom>
            <a:solidFill>
              <a:srgbClr val="F649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2" name="그림 3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491" t="5556" r="21065" b="18148"/>
            <a:stretch/>
          </p:blipFill>
          <p:spPr>
            <a:xfrm>
              <a:off x="3472084" y="3658545"/>
              <a:ext cx="280166" cy="359590"/>
            </a:xfrm>
            <a:prstGeom prst="rect">
              <a:avLst/>
            </a:prstGeom>
          </p:spPr>
        </p:pic>
      </p:grpSp>
      <p:sp>
        <p:nvSpPr>
          <p:cNvPr id="43" name="직사각형 42"/>
          <p:cNvSpPr/>
          <p:nvPr/>
        </p:nvSpPr>
        <p:spPr>
          <a:xfrm>
            <a:off x="2376531" y="3842810"/>
            <a:ext cx="666868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Convolution Kernel(Mask) 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이용한 이미지의 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feature 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추출</a:t>
            </a:r>
            <a:endParaRPr lang="en-US" altLang="ko-KR" sz="2000" dirty="0" smtClean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공간적인 정보 유지</a:t>
            </a:r>
            <a:endParaRPr lang="en-US" altLang="ko-KR" sz="20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가중</a:t>
            </a:r>
            <a:r>
              <a:rPr lang="ko-KR" altLang="en-US" sz="20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치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수 감소</a:t>
            </a:r>
            <a:endParaRPr lang="en-US" altLang="ko-KR" sz="2000" dirty="0" smtClean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1312768" y="1662573"/>
            <a:ext cx="647700" cy="647700"/>
            <a:chOff x="8874037" y="1637407"/>
            <a:chExt cx="647700" cy="647700"/>
          </a:xfrm>
        </p:grpSpPr>
        <p:sp>
          <p:nvSpPr>
            <p:cNvPr id="51" name="타원 50"/>
            <p:cNvSpPr/>
            <p:nvPr/>
          </p:nvSpPr>
          <p:spPr>
            <a:xfrm>
              <a:off x="8874037" y="1637407"/>
              <a:ext cx="647700" cy="647700"/>
            </a:xfrm>
            <a:prstGeom prst="ellipse">
              <a:avLst/>
            </a:prstGeom>
            <a:solidFill>
              <a:srgbClr val="F649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4" name="그림 5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89" t="2778" r="6462" b="18703"/>
            <a:stretch/>
          </p:blipFill>
          <p:spPr>
            <a:xfrm>
              <a:off x="9006822" y="1780831"/>
              <a:ext cx="382130" cy="360853"/>
            </a:xfrm>
            <a:prstGeom prst="rect">
              <a:avLst/>
            </a:prstGeom>
          </p:spPr>
        </p:pic>
      </p:grpSp>
      <p:sp>
        <p:nvSpPr>
          <p:cNvPr id="37" name="TextBox 36"/>
          <p:cNvSpPr txBox="1"/>
          <p:nvPr/>
        </p:nvSpPr>
        <p:spPr>
          <a:xfrm>
            <a:off x="8646132" y="6259611"/>
            <a:ext cx="2230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Image Lab Summer 2018</a:t>
            </a:r>
            <a:endParaRPr lang="ko-KR" altLang="en-US" sz="1400" dirty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376531" y="1478592"/>
            <a:ext cx="818531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이미지는 </a:t>
            </a:r>
            <a:r>
              <a:rPr lang="en-US" altLang="ko-KR" sz="2000" b="1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</a:t>
            </a:r>
            <a:r>
              <a:rPr lang="ko-KR" altLang="en-US" sz="2000" b="1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차원  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배열</a:t>
            </a:r>
            <a:r>
              <a:rPr lang="en-US" altLang="ko-KR" sz="20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(Height * Width * Channel)</a:t>
            </a:r>
            <a:endParaRPr lang="en-US" altLang="ko-KR" sz="20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28 * 28 </a:t>
            </a:r>
            <a:r>
              <a:rPr lang="ko-KR" altLang="en-US" sz="20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이미지 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Wingdings" panose="05000000000000000000" pitchFamily="2" charset="2"/>
              </a:rPr>
              <a:t>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 * 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784 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 변형</a:t>
            </a:r>
            <a:endParaRPr lang="en-US" altLang="ko-KR" sz="20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Fully Connected Layer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만으로는 공간적인 정보가 무시됨 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+ 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너무 많은 가중치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endParaRPr lang="en-US" altLang="ko-KR" sz="20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AutoShape 2" descr="convolutional neural network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4" descr="convolutional neural network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6" descr="convolutional neural network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63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 rot="16200000">
            <a:off x="172259" y="1338174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2018</a:t>
            </a:r>
            <a:endParaRPr lang="ko-KR" altLang="en-US" sz="140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11010900" y="438148"/>
            <a:ext cx="654052" cy="654052"/>
            <a:chOff x="7156448" y="1396999"/>
            <a:chExt cx="654052" cy="654052"/>
          </a:xfrm>
        </p:grpSpPr>
        <p:sp>
          <p:nvSpPr>
            <p:cNvPr id="7" name="직사각형 6"/>
            <p:cNvSpPr/>
            <p:nvPr/>
          </p:nvSpPr>
          <p:spPr>
            <a:xfrm>
              <a:off x="7156448" y="1396999"/>
              <a:ext cx="654052" cy="654052"/>
            </a:xfrm>
            <a:prstGeom prst="rect">
              <a:avLst/>
            </a:prstGeom>
            <a:solidFill>
              <a:srgbClr val="F6494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82137" y="1462415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rgbClr val="313538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3</a:t>
              </a:r>
              <a:endParaRPr lang="ko-KR" altLang="en-US" sz="2800" dirty="0">
                <a:solidFill>
                  <a:srgbClr val="31353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8646132" y="6259611"/>
            <a:ext cx="2230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Image Lab Summer 2018</a:t>
            </a:r>
            <a:endParaRPr lang="ko-KR" altLang="en-US" sz="1400" dirty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AutoShape 2" descr="convolutional neural network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4" descr="convolutional neural network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6" descr="convolutional neural network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7" name="Picture 9" descr="C:\Users\진우\Desktop\PE Program\convolce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130" y="503564"/>
            <a:ext cx="7224669" cy="5986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23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2499</TotalTime>
  <Words>669</Words>
  <Application>Microsoft Office PowerPoint</Application>
  <PresentationFormat>사용자 지정</PresentationFormat>
  <Paragraphs>164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5" baseType="lpstr">
      <vt:lpstr>굴림</vt:lpstr>
      <vt:lpstr>Arial</vt:lpstr>
      <vt:lpstr>나눔스퀘어라운드 Bold</vt:lpstr>
      <vt:lpstr>나눔스퀘어 Light</vt:lpstr>
      <vt:lpstr>맑은 고딕</vt:lpstr>
      <vt:lpstr>나눔고딕 ExtraBold</vt:lpstr>
      <vt:lpstr>나눔스퀘어라운드 Regular</vt:lpstr>
      <vt:lpstr>나눔스퀘어라운드 ExtraBold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canonnam</dc:creator>
  <cp:lastModifiedBy>진우</cp:lastModifiedBy>
  <cp:revision>81</cp:revision>
  <dcterms:created xsi:type="dcterms:W3CDTF">2018-02-17T12:01:38Z</dcterms:created>
  <dcterms:modified xsi:type="dcterms:W3CDTF">2018-07-03T05:16:29Z</dcterms:modified>
</cp:coreProperties>
</file>