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C8EC0-4865-48D0-98DA-A1F4F796A486}" type="datetimeFigureOut">
              <a:rPr lang="en-US" smtClean="0"/>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2DF08-553E-4AD2-B40A-38B1C59031FC}" type="slidenum">
              <a:rPr lang="en-US" smtClean="0"/>
              <a:t>‹#›</a:t>
            </a:fld>
            <a:endParaRPr lang="en-US"/>
          </a:p>
        </p:txBody>
      </p:sp>
    </p:spTree>
    <p:extLst>
      <p:ext uri="{BB962C8B-B14F-4D97-AF65-F5344CB8AC3E}">
        <p14:creationId xmlns:p14="http://schemas.microsoft.com/office/powerpoint/2010/main" val="274621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02DF08-553E-4AD2-B40A-38B1C59031FC}" type="slidenum">
              <a:rPr lang="en-US" smtClean="0"/>
              <a:t>10</a:t>
            </a:fld>
            <a:endParaRPr lang="en-US"/>
          </a:p>
        </p:txBody>
      </p:sp>
    </p:spTree>
    <p:extLst>
      <p:ext uri="{BB962C8B-B14F-4D97-AF65-F5344CB8AC3E}">
        <p14:creationId xmlns:p14="http://schemas.microsoft.com/office/powerpoint/2010/main" val="3972400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C9ED385-4BAF-4467-A186-7F784F706B0B}" type="datetimeFigureOut">
              <a:rPr lang="en-US" smtClean="0"/>
              <a:t>10/26/2023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400717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9ED385-4BAF-4467-A186-7F784F706B0B}"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182792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C9ED385-4BAF-4467-A186-7F784F706B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3435698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C9ED385-4BAF-4467-A186-7F784F706B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3878205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ED385-4BAF-4467-A186-7F784F706B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145865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C9ED385-4BAF-4467-A186-7F784F706B0B}"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370932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C9ED385-4BAF-4467-A186-7F784F706B0B}" type="datetimeFigureOut">
              <a:rPr lang="en-US" smtClean="0"/>
              <a:t>10/26/2023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1741592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C9ED385-4BAF-4467-A186-7F784F706B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1066062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C9ED385-4BAF-4467-A186-7F784F706B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276416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9ED385-4BAF-4467-A186-7F784F706B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345838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ED385-4BAF-4467-A186-7F784F706B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1744279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9ED385-4BAF-4467-A186-7F784F706B0B}"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158140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9ED385-4BAF-4467-A186-7F784F706B0B}"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281088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9ED385-4BAF-4467-A186-7F784F706B0B}"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2337370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ED385-4BAF-4467-A186-7F784F706B0B}"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99109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9ED385-4BAF-4467-A186-7F784F706B0B}"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358473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9ED385-4BAF-4467-A186-7F784F706B0B}"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ADA811D-3698-4C2E-AF74-96910BFDD97F}" type="slidenum">
              <a:rPr lang="en-US" smtClean="0"/>
              <a:t>‹#›</a:t>
            </a:fld>
            <a:endParaRPr lang="en-US"/>
          </a:p>
        </p:txBody>
      </p:sp>
    </p:spTree>
    <p:extLst>
      <p:ext uri="{BB962C8B-B14F-4D97-AF65-F5344CB8AC3E}">
        <p14:creationId xmlns:p14="http://schemas.microsoft.com/office/powerpoint/2010/main" val="241525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C9ED385-4BAF-4467-A186-7F784F706B0B}" type="datetimeFigureOut">
              <a:rPr lang="en-US" smtClean="0"/>
              <a:t>10/26/2023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ADA811D-3698-4C2E-AF74-96910BFDD97F}" type="slidenum">
              <a:rPr lang="en-US" smtClean="0"/>
              <a:t>‹#›</a:t>
            </a:fld>
            <a:endParaRPr lang="en-US"/>
          </a:p>
        </p:txBody>
      </p:sp>
    </p:spTree>
    <p:extLst>
      <p:ext uri="{BB962C8B-B14F-4D97-AF65-F5344CB8AC3E}">
        <p14:creationId xmlns:p14="http://schemas.microsoft.com/office/powerpoint/2010/main" val="3729460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2871" y="1265544"/>
            <a:ext cx="8825658" cy="2677648"/>
          </a:xfrm>
        </p:spPr>
        <p:txBody>
          <a:bodyPr>
            <a:normAutofit/>
          </a:bodyPr>
          <a:lstStyle/>
          <a:p>
            <a:r>
              <a:rPr lang="en-US" b="1" dirty="0" smtClean="0"/>
              <a:t>Feature Selection and Reduction in Machine Learning</a:t>
            </a:r>
            <a:endParaRPr lang="en-US" b="1" dirty="0"/>
          </a:p>
        </p:txBody>
      </p:sp>
      <p:sp>
        <p:nvSpPr>
          <p:cNvPr id="3" name="Subtitle 2"/>
          <p:cNvSpPr>
            <a:spLocks noGrp="1"/>
          </p:cNvSpPr>
          <p:nvPr>
            <p:ph type="subTitle" idx="1"/>
          </p:nvPr>
        </p:nvSpPr>
        <p:spPr>
          <a:xfrm>
            <a:off x="1138913" y="4684293"/>
            <a:ext cx="9144000" cy="1118937"/>
          </a:xfrm>
        </p:spPr>
        <p:txBody>
          <a:bodyPr/>
          <a:lstStyle/>
          <a:p>
            <a:r>
              <a:rPr lang="en-US" b="1" dirty="0" smtClean="0">
                <a:solidFill>
                  <a:schemeClr val="bg1"/>
                </a:solidFill>
              </a:rPr>
              <a:t>Student Name: </a:t>
            </a:r>
            <a:r>
              <a:rPr lang="en-US" b="1" dirty="0" err="1" smtClean="0">
                <a:solidFill>
                  <a:schemeClr val="bg1"/>
                </a:solidFill>
              </a:rPr>
              <a:t>Md</a:t>
            </a:r>
            <a:r>
              <a:rPr lang="en-US" b="1" dirty="0" smtClean="0">
                <a:solidFill>
                  <a:schemeClr val="bg1"/>
                </a:solidFill>
              </a:rPr>
              <a:t> Abu Tasdid </a:t>
            </a:r>
            <a:r>
              <a:rPr lang="en-US" b="1" dirty="0" err="1" smtClean="0">
                <a:solidFill>
                  <a:schemeClr val="bg1"/>
                </a:solidFill>
              </a:rPr>
              <a:t>Hosain</a:t>
            </a:r>
            <a:endParaRPr lang="en-US" b="1" dirty="0" smtClean="0">
              <a:solidFill>
                <a:schemeClr val="bg1"/>
              </a:solidFill>
            </a:endParaRPr>
          </a:p>
          <a:p>
            <a:r>
              <a:rPr lang="en-US" b="1" dirty="0" smtClean="0">
                <a:solidFill>
                  <a:schemeClr val="bg1"/>
                </a:solidFill>
              </a:rPr>
              <a:t>Student ID : 21-45143-2</a:t>
            </a:r>
            <a:endParaRPr lang="en-US" b="1" dirty="0">
              <a:solidFill>
                <a:schemeClr val="bg1"/>
              </a:solidFill>
            </a:endParaRPr>
          </a:p>
        </p:txBody>
      </p:sp>
    </p:spTree>
    <p:extLst>
      <p:ext uri="{BB962C8B-B14F-4D97-AF65-F5344CB8AC3E}">
        <p14:creationId xmlns:p14="http://schemas.microsoft.com/office/powerpoint/2010/main" val="412697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implementing feature reduction</a:t>
            </a:r>
            <a:endParaRPr lang="en-US" dirty="0"/>
          </a:p>
        </p:txBody>
      </p:sp>
      <p:sp>
        <p:nvSpPr>
          <p:cNvPr id="3" name="Content Placeholder 2"/>
          <p:cNvSpPr>
            <a:spLocks noGrp="1"/>
          </p:cNvSpPr>
          <p:nvPr>
            <p:ph idx="1"/>
          </p:nvPr>
        </p:nvSpPr>
        <p:spPr/>
        <p:txBody>
          <a:bodyPr/>
          <a:lstStyle/>
          <a:p>
            <a:r>
              <a:rPr lang="en-US" dirty="0"/>
              <a:t>Standardize the data.</a:t>
            </a:r>
          </a:p>
          <a:p>
            <a:r>
              <a:rPr lang="en-US" dirty="0"/>
              <a:t>Compute the covariance matrix of the features from the dataset.</a:t>
            </a:r>
          </a:p>
          <a:p>
            <a:r>
              <a:rPr lang="en-US" dirty="0"/>
              <a:t>Perform </a:t>
            </a:r>
            <a:r>
              <a:rPr lang="en-US" dirty="0" err="1" smtClean="0"/>
              <a:t>eigen</a:t>
            </a:r>
            <a:r>
              <a:rPr lang="en-US" dirty="0" smtClean="0"/>
              <a:t> </a:t>
            </a:r>
            <a:r>
              <a:rPr lang="en-US" dirty="0" err="1" smtClean="0"/>
              <a:t>decompositon</a:t>
            </a:r>
            <a:r>
              <a:rPr lang="en-US" dirty="0" smtClean="0"/>
              <a:t> </a:t>
            </a:r>
            <a:r>
              <a:rPr lang="en-US" dirty="0"/>
              <a:t>on the covariance matrix.</a:t>
            </a:r>
          </a:p>
          <a:p>
            <a:r>
              <a:rPr lang="en-US" dirty="0"/>
              <a:t>Order the eigenvectors in decreasing order based on the magnitude of their corresponding eigenvalues.</a:t>
            </a:r>
          </a:p>
          <a:p>
            <a:r>
              <a:rPr lang="en-US" dirty="0"/>
              <a:t>Determine k, the number of top principal components to select.</a:t>
            </a:r>
          </a:p>
          <a:p>
            <a:r>
              <a:rPr lang="en-US" dirty="0"/>
              <a:t>Construct the projection matrix from the chosen number of top principal components.</a:t>
            </a:r>
          </a:p>
          <a:p>
            <a:r>
              <a:rPr lang="en-US" dirty="0"/>
              <a:t>Compute the new k-dimensional feature space.</a:t>
            </a:r>
          </a:p>
          <a:p>
            <a:endParaRPr lang="en-US" dirty="0"/>
          </a:p>
        </p:txBody>
      </p:sp>
    </p:spTree>
    <p:extLst>
      <p:ext uri="{BB962C8B-B14F-4D97-AF65-F5344CB8AC3E}">
        <p14:creationId xmlns:p14="http://schemas.microsoft.com/office/powerpoint/2010/main" val="201422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7461" y="2917880"/>
            <a:ext cx="8825658" cy="1012436"/>
          </a:xfrm>
        </p:spPr>
        <p:txBody>
          <a:bodyPr/>
          <a:lstStyle/>
          <a:p>
            <a:pPr algn="ctr"/>
            <a:r>
              <a:rPr lang="en-US" dirty="0" smtClean="0"/>
              <a:t>Thanks for your time</a:t>
            </a:r>
            <a:endParaRPr lang="en-US" dirty="0"/>
          </a:p>
        </p:txBody>
      </p:sp>
    </p:spTree>
    <p:extLst>
      <p:ext uri="{BB962C8B-B14F-4D97-AF65-F5344CB8AC3E}">
        <p14:creationId xmlns:p14="http://schemas.microsoft.com/office/powerpoint/2010/main" val="211262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Features are import for machine learning model trainings. But sometimes there are many features in the dataset that are not much useful for the training. This is why feature selection and feature reduction are important. They help choosing the most impactful features form a dataset and discard the rest, which in turn improves the performance. In this presentation, a brief discussion about feature selection and feature reduction will be presented along with their implementation methods. </a:t>
            </a:r>
            <a:endParaRPr lang="en-US" dirty="0"/>
          </a:p>
        </p:txBody>
      </p:sp>
    </p:spTree>
    <p:extLst>
      <p:ext uri="{BB962C8B-B14F-4D97-AF65-F5344CB8AC3E}">
        <p14:creationId xmlns:p14="http://schemas.microsoft.com/office/powerpoint/2010/main" val="400373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a:t>
            </a:r>
            <a:endParaRPr lang="en-US" dirty="0"/>
          </a:p>
        </p:txBody>
      </p:sp>
      <p:sp>
        <p:nvSpPr>
          <p:cNvPr id="3" name="Content Placeholder 2"/>
          <p:cNvSpPr>
            <a:spLocks noGrp="1"/>
          </p:cNvSpPr>
          <p:nvPr>
            <p:ph idx="1"/>
          </p:nvPr>
        </p:nvSpPr>
        <p:spPr/>
        <p:txBody>
          <a:bodyPr/>
          <a:lstStyle/>
          <a:p>
            <a:r>
              <a:rPr lang="en-US" dirty="0"/>
              <a:t>Feature Selection is </a:t>
            </a:r>
            <a:r>
              <a:rPr lang="en-US" b="1" dirty="0"/>
              <a:t>the method of reducing the input variable to your model by using only relevant data and getting rid of noise in data</a:t>
            </a:r>
            <a:r>
              <a:rPr lang="en-US" dirty="0"/>
              <a:t>. It is the process of </a:t>
            </a:r>
            <a:r>
              <a:rPr lang="en-US" dirty="0" smtClean="0"/>
              <a:t>choosing </a:t>
            </a:r>
            <a:r>
              <a:rPr lang="en-US" dirty="0"/>
              <a:t>relevant features for your machine learning model based on the type of problem you are trying to </a:t>
            </a:r>
            <a:r>
              <a:rPr lang="en-US" dirty="0" smtClean="0"/>
              <a:t>solve.</a:t>
            </a:r>
          </a:p>
          <a:p>
            <a:r>
              <a:rPr lang="en-US" dirty="0" smtClean="0"/>
              <a:t>For example in a dataset there may be some features like ID, Name, etc. these does not help the machine learning algorithm. So with feature selection method, these unnecessary features can be discarded and only the impactful ones can be selected.</a:t>
            </a:r>
            <a:endParaRPr lang="en-US" dirty="0"/>
          </a:p>
        </p:txBody>
      </p:sp>
    </p:spTree>
    <p:extLst>
      <p:ext uri="{BB962C8B-B14F-4D97-AF65-F5344CB8AC3E}">
        <p14:creationId xmlns:p14="http://schemas.microsoft.com/office/powerpoint/2010/main" val="132699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Reduction</a:t>
            </a:r>
            <a:endParaRPr lang="en-US" dirty="0"/>
          </a:p>
        </p:txBody>
      </p:sp>
      <p:sp>
        <p:nvSpPr>
          <p:cNvPr id="3" name="Content Placeholder 2"/>
          <p:cNvSpPr>
            <a:spLocks noGrp="1"/>
          </p:cNvSpPr>
          <p:nvPr>
            <p:ph idx="1"/>
          </p:nvPr>
        </p:nvSpPr>
        <p:spPr/>
        <p:txBody>
          <a:bodyPr/>
          <a:lstStyle/>
          <a:p>
            <a:r>
              <a:rPr lang="en-US" dirty="0" smtClean="0"/>
              <a:t>Feature </a:t>
            </a:r>
            <a:r>
              <a:rPr lang="en-US" dirty="0"/>
              <a:t>reduction refers to techniques that reduce the number of input variables in a dataset. The main idea of feature reduction is to </a:t>
            </a:r>
            <a:r>
              <a:rPr lang="en-US" i="1" dirty="0"/>
              <a:t>select a subset of input variables by eliminating features with little or no predictive ability</a:t>
            </a:r>
            <a:r>
              <a:rPr lang="en-US" dirty="0"/>
              <a:t>,</a:t>
            </a:r>
          </a:p>
          <a:p>
            <a:r>
              <a:rPr lang="en-US" dirty="0"/>
              <a:t>More input features often make a predictive modeling task more challenging to </a:t>
            </a:r>
            <a:r>
              <a:rPr lang="en-US" dirty="0" smtClean="0"/>
              <a:t>model, more generally referred to as the curse of dimensionality.</a:t>
            </a:r>
            <a:endParaRPr lang="en-US" dirty="0"/>
          </a:p>
          <a:p>
            <a:r>
              <a:rPr lang="en-US" dirty="0" smtClean="0"/>
              <a:t>By getting rid of the low or non impactful features in a dataset, the predictive model becomes more optimize with little to no precision loss.</a:t>
            </a:r>
            <a:endParaRPr lang="en-US" dirty="0"/>
          </a:p>
        </p:txBody>
      </p:sp>
    </p:spTree>
    <p:extLst>
      <p:ext uri="{BB962C8B-B14F-4D97-AF65-F5344CB8AC3E}">
        <p14:creationId xmlns:p14="http://schemas.microsoft.com/office/powerpoint/2010/main" val="3141191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feature selection and feature reduction</a:t>
            </a:r>
            <a:endParaRPr lang="en-US" dirty="0"/>
          </a:p>
        </p:txBody>
      </p:sp>
      <p:sp>
        <p:nvSpPr>
          <p:cNvPr id="3" name="Content Placeholder 2"/>
          <p:cNvSpPr>
            <a:spLocks noGrp="1"/>
          </p:cNvSpPr>
          <p:nvPr>
            <p:ph idx="1"/>
          </p:nvPr>
        </p:nvSpPr>
        <p:spPr/>
        <p:txBody>
          <a:bodyPr/>
          <a:lstStyle/>
          <a:p>
            <a:r>
              <a:rPr lang="en-US" dirty="0"/>
              <a:t>Feature selection is simply selecting and excluding given features </a:t>
            </a:r>
            <a:r>
              <a:rPr lang="en-US" b="1" dirty="0"/>
              <a:t>without changing</a:t>
            </a:r>
            <a:r>
              <a:rPr lang="en-US" dirty="0"/>
              <a:t> </a:t>
            </a:r>
            <a:r>
              <a:rPr lang="en-US" dirty="0" smtClean="0"/>
              <a:t>them </a:t>
            </a:r>
            <a:r>
              <a:rPr lang="en-US" dirty="0"/>
              <a:t>while feature reduction </a:t>
            </a:r>
            <a:r>
              <a:rPr lang="en-US" b="1" dirty="0"/>
              <a:t>transforms</a:t>
            </a:r>
            <a:r>
              <a:rPr lang="en-US" dirty="0"/>
              <a:t> features into a lower dimension</a:t>
            </a:r>
            <a:r>
              <a:rPr lang="en-US" dirty="0" smtClean="0"/>
              <a:t>.</a:t>
            </a:r>
          </a:p>
          <a:p>
            <a:r>
              <a:rPr lang="en-US" b="1" dirty="0" smtClean="0"/>
              <a:t>Both of them improves performance but there are difference in uses of them. </a:t>
            </a:r>
          </a:p>
          <a:p>
            <a:r>
              <a:rPr lang="en-US" b="1" dirty="0"/>
              <a:t>They also have different implementation techniques</a:t>
            </a:r>
            <a:endParaRPr lang="en-US" b="1" dirty="0" smtClean="0"/>
          </a:p>
        </p:txBody>
      </p:sp>
    </p:spTree>
    <p:extLst>
      <p:ext uri="{BB962C8B-B14F-4D97-AF65-F5344CB8AC3E}">
        <p14:creationId xmlns:p14="http://schemas.microsoft.com/office/powerpoint/2010/main" val="2196420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use Feature selection and where to use feature reduction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Feature selection is used when </a:t>
            </a:r>
          </a:p>
          <a:p>
            <a:r>
              <a:rPr lang="en-US" dirty="0" smtClean="0"/>
              <a:t>Remove </a:t>
            </a:r>
            <a:r>
              <a:rPr lang="en-US" dirty="0"/>
              <a:t>features with missing </a:t>
            </a:r>
            <a:r>
              <a:rPr lang="en-US" dirty="0" smtClean="0"/>
              <a:t>values</a:t>
            </a:r>
          </a:p>
          <a:p>
            <a:r>
              <a:rPr lang="en-US" dirty="0" smtClean="0"/>
              <a:t>Select the most relevant and important features to predict the target variable</a:t>
            </a:r>
          </a:p>
          <a:p>
            <a:r>
              <a:rPr lang="en-US" dirty="0" smtClean="0"/>
              <a:t>When there is a very large number of features</a:t>
            </a:r>
          </a:p>
          <a:p>
            <a:pPr marL="0" indent="0">
              <a:buNone/>
            </a:pPr>
            <a:endParaRPr lang="en-US" dirty="0" smtClean="0"/>
          </a:p>
          <a:p>
            <a:endParaRPr lang="en-US" dirty="0" smtClean="0"/>
          </a:p>
          <a:p>
            <a:endParaRPr lang="en-US" dirty="0" smtClean="0"/>
          </a:p>
          <a:p>
            <a:pPr marL="0" indent="0">
              <a:buNone/>
            </a:pPr>
            <a:r>
              <a:rPr lang="en-US" dirty="0" smtClean="0"/>
              <a:t>Feature Reduction is used to </a:t>
            </a:r>
          </a:p>
          <a:p>
            <a:r>
              <a:rPr lang="en-US" dirty="0" smtClean="0"/>
              <a:t>Improve performance and interpretability of a machine learning model</a:t>
            </a:r>
          </a:p>
          <a:p>
            <a:r>
              <a:rPr lang="en-US" dirty="0" smtClean="0"/>
              <a:t>When the features are highly correlated</a:t>
            </a:r>
          </a:p>
          <a:p>
            <a:endParaRPr lang="en-US" dirty="0" smtClean="0"/>
          </a:p>
          <a:p>
            <a:endParaRPr lang="en-US" dirty="0"/>
          </a:p>
        </p:txBody>
      </p:sp>
    </p:spTree>
    <p:extLst>
      <p:ext uri="{BB962C8B-B14F-4D97-AF65-F5344CB8AC3E}">
        <p14:creationId xmlns:p14="http://schemas.microsoft.com/office/powerpoint/2010/main" val="423541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Selection and Feature Reduction techniques</a:t>
            </a:r>
            <a:endParaRPr lang="en-US" dirty="0"/>
          </a:p>
        </p:txBody>
      </p:sp>
      <p:sp>
        <p:nvSpPr>
          <p:cNvPr id="3" name="Content Placeholder 2"/>
          <p:cNvSpPr>
            <a:spLocks noGrp="1"/>
          </p:cNvSpPr>
          <p:nvPr>
            <p:ph idx="1"/>
          </p:nvPr>
        </p:nvSpPr>
        <p:spPr>
          <a:xfrm>
            <a:off x="465144" y="2261936"/>
            <a:ext cx="4283320" cy="4596063"/>
          </a:xfrm>
        </p:spPr>
        <p:txBody>
          <a:bodyPr>
            <a:normAutofit lnSpcReduction="10000"/>
          </a:bodyPr>
          <a:lstStyle/>
          <a:p>
            <a:pPr marL="0" indent="0">
              <a:buNone/>
            </a:pPr>
            <a:r>
              <a:rPr lang="en-US" sz="1600" dirty="0" smtClean="0"/>
              <a:t>Feature Selection Techniques:</a:t>
            </a:r>
          </a:p>
          <a:p>
            <a:r>
              <a:rPr lang="en-US" sz="1600" dirty="0" smtClean="0"/>
              <a:t>Filter methods</a:t>
            </a:r>
          </a:p>
          <a:p>
            <a:pPr lvl="1"/>
            <a:r>
              <a:rPr lang="en-US" dirty="0" smtClean="0"/>
              <a:t>Information gain,</a:t>
            </a:r>
          </a:p>
          <a:p>
            <a:pPr lvl="1"/>
            <a:r>
              <a:rPr lang="en-US" dirty="0" smtClean="0"/>
              <a:t>Chi-Squired test,</a:t>
            </a:r>
          </a:p>
          <a:p>
            <a:pPr lvl="1"/>
            <a:r>
              <a:rPr lang="en-US" dirty="0" smtClean="0"/>
              <a:t>Fisher’s Score,</a:t>
            </a:r>
          </a:p>
          <a:p>
            <a:pPr lvl="1"/>
            <a:r>
              <a:rPr lang="en-US" dirty="0" smtClean="0"/>
              <a:t>Variance Threshold, </a:t>
            </a:r>
            <a:r>
              <a:rPr lang="en-US" dirty="0" err="1" smtClean="0"/>
              <a:t>etc</a:t>
            </a:r>
            <a:endParaRPr lang="en-US" dirty="0" smtClean="0"/>
          </a:p>
          <a:p>
            <a:r>
              <a:rPr lang="en-US" sz="1600" dirty="0" smtClean="0"/>
              <a:t>Wrapper methods</a:t>
            </a:r>
          </a:p>
          <a:p>
            <a:pPr lvl="1"/>
            <a:r>
              <a:rPr lang="en-US" dirty="0" smtClean="0"/>
              <a:t>Forward selection,</a:t>
            </a:r>
          </a:p>
          <a:p>
            <a:pPr lvl="1"/>
            <a:r>
              <a:rPr lang="en-US" dirty="0" smtClean="0"/>
              <a:t>Backward elimination,</a:t>
            </a:r>
          </a:p>
          <a:p>
            <a:pPr lvl="1"/>
            <a:r>
              <a:rPr lang="en-US" dirty="0" smtClean="0"/>
              <a:t>Bi-directional elimination, </a:t>
            </a:r>
            <a:r>
              <a:rPr lang="en-US" dirty="0" err="1" smtClean="0"/>
              <a:t>etc</a:t>
            </a:r>
            <a:endParaRPr lang="en-US" dirty="0" smtClean="0"/>
          </a:p>
          <a:p>
            <a:r>
              <a:rPr lang="en-US" sz="1600" dirty="0" smtClean="0"/>
              <a:t>Embedded methods</a:t>
            </a:r>
          </a:p>
          <a:p>
            <a:pPr lvl="1"/>
            <a:r>
              <a:rPr lang="en-US" dirty="0" smtClean="0"/>
              <a:t>Regularization</a:t>
            </a:r>
          </a:p>
          <a:p>
            <a:pPr lvl="1"/>
            <a:r>
              <a:rPr lang="en-US" dirty="0" smtClean="0"/>
              <a:t>Tree-based methods</a:t>
            </a:r>
            <a:endParaRPr lang="en-US" dirty="0"/>
          </a:p>
        </p:txBody>
      </p:sp>
      <p:sp>
        <p:nvSpPr>
          <p:cNvPr id="5" name="Content Placeholder 2"/>
          <p:cNvSpPr txBox="1">
            <a:spLocks/>
          </p:cNvSpPr>
          <p:nvPr/>
        </p:nvSpPr>
        <p:spPr>
          <a:xfrm>
            <a:off x="6954175" y="2261937"/>
            <a:ext cx="4804688" cy="45960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1600" dirty="0" smtClean="0"/>
              <a:t>Feature Reduction Techniques:</a:t>
            </a:r>
          </a:p>
          <a:p>
            <a:r>
              <a:rPr lang="en-US" sz="1600" dirty="0" smtClean="0"/>
              <a:t>Components/Factors based</a:t>
            </a:r>
          </a:p>
          <a:p>
            <a:pPr lvl="1"/>
            <a:r>
              <a:rPr lang="en-US" dirty="0" smtClean="0"/>
              <a:t>Factor Analysis.</a:t>
            </a:r>
          </a:p>
          <a:p>
            <a:pPr lvl="1"/>
            <a:r>
              <a:rPr lang="en-US" dirty="0" smtClean="0"/>
              <a:t>Principal Component Analysis,</a:t>
            </a:r>
          </a:p>
          <a:p>
            <a:pPr lvl="1"/>
            <a:r>
              <a:rPr lang="en-US" dirty="0" smtClean="0"/>
              <a:t>Independent Components Analysis,</a:t>
            </a:r>
          </a:p>
          <a:p>
            <a:r>
              <a:rPr lang="en-US" sz="1600" dirty="0" smtClean="0"/>
              <a:t>Projection Based</a:t>
            </a:r>
          </a:p>
          <a:p>
            <a:pPr lvl="1"/>
            <a:r>
              <a:rPr lang="en-US" dirty="0" smtClean="0"/>
              <a:t>ISOMAP</a:t>
            </a:r>
          </a:p>
          <a:p>
            <a:pPr lvl="1"/>
            <a:r>
              <a:rPr lang="en-US" dirty="0" smtClean="0"/>
              <a:t>T-SNE</a:t>
            </a:r>
          </a:p>
          <a:p>
            <a:pPr lvl="1"/>
            <a:r>
              <a:rPr lang="en-US" dirty="0" smtClean="0"/>
              <a:t>UMAP</a:t>
            </a:r>
          </a:p>
        </p:txBody>
      </p:sp>
    </p:spTree>
    <p:extLst>
      <p:ext uri="{BB962C8B-B14F-4D97-AF65-F5344CB8AC3E}">
        <p14:creationId xmlns:p14="http://schemas.microsoft.com/office/powerpoint/2010/main" val="317555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 Squared Test</a:t>
            </a:r>
            <a:endParaRPr lang="en-US" dirty="0"/>
          </a:p>
        </p:txBody>
      </p:sp>
      <p:sp>
        <p:nvSpPr>
          <p:cNvPr id="3" name="Content Placeholder 2"/>
          <p:cNvSpPr>
            <a:spLocks noGrp="1"/>
          </p:cNvSpPr>
          <p:nvPr>
            <p:ph idx="1"/>
          </p:nvPr>
        </p:nvSpPr>
        <p:spPr>
          <a:xfrm>
            <a:off x="1154954" y="2362868"/>
            <a:ext cx="10122646" cy="4254500"/>
          </a:xfrm>
        </p:spPr>
        <p:txBody>
          <a:bodyPr>
            <a:noAutofit/>
          </a:bodyPr>
          <a:lstStyle/>
          <a:p>
            <a:pPr marL="0" indent="0">
              <a:buNone/>
            </a:pPr>
            <a:r>
              <a:rPr lang="en-US" dirty="0"/>
              <a:t>A chi-square test is a statistical test that is used to compare observed and expected results. The goal of this test is to identify whether a disparity between actual and predicted data is due to chance or to a link between the variables under consideration. As a result, the chi-square test is an ideal choice for aiding in our understanding and interpretation of the connection between our two categorical variables</a:t>
            </a:r>
            <a:r>
              <a:rPr lang="en-US" dirty="0" smtClean="0"/>
              <a:t>.</a:t>
            </a:r>
          </a:p>
          <a:p>
            <a:pPr marL="0" indent="0">
              <a:buNone/>
            </a:pPr>
            <a:endParaRPr lang="en-US" dirty="0"/>
          </a:p>
          <a:p>
            <a:pPr marL="0" indent="0">
              <a:buNone/>
            </a:pPr>
            <a:r>
              <a:rPr lang="en-US" dirty="0" smtClean="0"/>
              <a:t>Formula: </a:t>
            </a:r>
          </a:p>
          <a:p>
            <a:pPr marL="0" indent="0">
              <a:buNone/>
            </a:pPr>
            <a:endParaRPr lang="en-US" dirty="0" smtClean="0"/>
          </a:p>
          <a:p>
            <a:pPr marL="0" indent="0">
              <a:buNone/>
            </a:pPr>
            <a:r>
              <a:rPr lang="en-US" dirty="0"/>
              <a:t>Where</a:t>
            </a:r>
          </a:p>
          <a:p>
            <a:pPr marL="0" indent="0">
              <a:buNone/>
            </a:pPr>
            <a:r>
              <a:rPr lang="en-US" dirty="0"/>
              <a:t>c = Degrees of freedom</a:t>
            </a:r>
          </a:p>
          <a:p>
            <a:pPr marL="0" indent="0">
              <a:buNone/>
            </a:pPr>
            <a:r>
              <a:rPr lang="en-US" dirty="0"/>
              <a:t>O = Observed Value</a:t>
            </a:r>
          </a:p>
          <a:p>
            <a:pPr marL="0" indent="0">
              <a:buNone/>
            </a:pPr>
            <a:r>
              <a:rPr lang="en-US" dirty="0"/>
              <a:t>E = Expected Value</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3894202" y="4158902"/>
            <a:ext cx="2705478" cy="1400370"/>
          </a:xfrm>
          <a:prstGeom prst="rect">
            <a:avLst/>
          </a:prstGeom>
        </p:spPr>
      </p:pic>
    </p:spTree>
    <p:extLst>
      <p:ext uri="{BB962C8B-B14F-4D97-AF65-F5344CB8AC3E}">
        <p14:creationId xmlns:p14="http://schemas.microsoft.com/office/powerpoint/2010/main" val="379004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Components Analysis (PCA)</a:t>
            </a:r>
            <a:endParaRPr lang="en-US" dirty="0"/>
          </a:p>
        </p:txBody>
      </p:sp>
      <p:sp>
        <p:nvSpPr>
          <p:cNvPr id="3" name="Content Placeholder 2"/>
          <p:cNvSpPr>
            <a:spLocks noGrp="1"/>
          </p:cNvSpPr>
          <p:nvPr>
            <p:ph idx="1"/>
          </p:nvPr>
        </p:nvSpPr>
        <p:spPr/>
        <p:txBody>
          <a:bodyPr/>
          <a:lstStyle/>
          <a:p>
            <a:r>
              <a:rPr lang="en-US" dirty="0"/>
              <a:t>Principal Component Analysis is a statistical process that converts the observations of correlated features into a set of linearly uncorrelated features with the help of orthogonal transformation. These new transformed features are called the </a:t>
            </a:r>
            <a:r>
              <a:rPr lang="en-US" b="1" dirty="0"/>
              <a:t>Principal Components</a:t>
            </a:r>
            <a:r>
              <a:rPr lang="en-US" dirty="0"/>
              <a:t>. It is one of the popular tools that is used for exploratory data analysis and predictive modeling</a:t>
            </a:r>
            <a:r>
              <a:rPr lang="en-US" dirty="0" smtClean="0"/>
              <a:t>.</a:t>
            </a:r>
          </a:p>
          <a:p>
            <a:r>
              <a:rPr lang="en-US" dirty="0" smtClean="0"/>
              <a:t>Formula: </a:t>
            </a:r>
            <a:endParaRPr lang="en-US" dirty="0"/>
          </a:p>
        </p:txBody>
      </p:sp>
      <p:pic>
        <p:nvPicPr>
          <p:cNvPr id="4" name="Picture 3"/>
          <p:cNvPicPr>
            <a:picLocks noChangeAspect="1"/>
          </p:cNvPicPr>
          <p:nvPr/>
        </p:nvPicPr>
        <p:blipFill>
          <a:blip r:embed="rId2"/>
          <a:stretch>
            <a:fillRect/>
          </a:stretch>
        </p:blipFill>
        <p:spPr>
          <a:xfrm>
            <a:off x="2715866" y="4795278"/>
            <a:ext cx="2819794" cy="828791"/>
          </a:xfrm>
          <a:prstGeom prst="rect">
            <a:avLst/>
          </a:prstGeom>
        </p:spPr>
      </p:pic>
    </p:spTree>
    <p:extLst>
      <p:ext uri="{BB962C8B-B14F-4D97-AF65-F5344CB8AC3E}">
        <p14:creationId xmlns:p14="http://schemas.microsoft.com/office/powerpoint/2010/main" val="1807919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231</TotalTime>
  <Words>707</Words>
  <Application>Microsoft Office PowerPoint</Application>
  <PresentationFormat>Widescreen</PresentationFormat>
  <Paragraphs>72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Feature Selection and Reduction in Machine Learning</vt:lpstr>
      <vt:lpstr>Introduction </vt:lpstr>
      <vt:lpstr>Feature Selection</vt:lpstr>
      <vt:lpstr>Feature Reduction</vt:lpstr>
      <vt:lpstr>Difference between feature selection and feature reduction</vt:lpstr>
      <vt:lpstr>Where to use Feature selection and where to use feature reduction</vt:lpstr>
      <vt:lpstr>Feature Selection and Feature Reduction techniques</vt:lpstr>
      <vt:lpstr>Chi Squared Test</vt:lpstr>
      <vt:lpstr>Principle Components Analysis (PCA)</vt:lpstr>
      <vt:lpstr>Steps for implementing feature reduction</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and Reduction in Machine Learning</dc:title>
  <dc:creator>MD. ABU TASDID HOSAIN</dc:creator>
  <cp:lastModifiedBy>MD. ABU TASDID HOSAIN</cp:lastModifiedBy>
  <cp:revision>12</cp:revision>
  <dcterms:created xsi:type="dcterms:W3CDTF">2023-10-25T20:02:08Z</dcterms:created>
  <dcterms:modified xsi:type="dcterms:W3CDTF">2023-10-25T23:53:17Z</dcterms:modified>
</cp:coreProperties>
</file>