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mp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mp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mpt-italic.fntdata"/><Relationship Id="rId10" Type="http://schemas.openxmlformats.org/officeDocument/2006/relationships/slide" Target="slides/slide5.xml"/><Relationship Id="rId32" Type="http://schemas.openxmlformats.org/officeDocument/2006/relationships/font" Target="fonts/Promp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mp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ce95fbc5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ce95fbc5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83e68c08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83e68c08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83e68c08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83e68c08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83e68c08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83e68c08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83e68c08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83e68c08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83e68c08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83e68c08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83e68c08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83e68c08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83e68c08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83e68c08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83e68c08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83e68c08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83e68c08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83e68c08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e68c08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e68c08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ce95fbc5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ce95fbc5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83e68c08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83e68c08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83e68c08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83e68c08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83e68c08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83e68c08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d120890e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d120890e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83e68c08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83e68c08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d120890e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d120890e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ce95fbc5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ce95fbc5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3e68c08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83e68c08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83e68c0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83e68c0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83e68c08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83e68c08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83e68c08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83e68c08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83e68c08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83e68c08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0ff5dd0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0ff5dd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ke a break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92975" cy="51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hyperlink" Target="https://www.w3schools.com/tags/ref_eventattributes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hyperlink" Target="https://www.w3schools.com/tags/ref_eventattributes.asp" TargetMode="External"/><Relationship Id="rId7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hyperlink" Target="https://www.w3schools.com/tags/ref_eventattributes.asp" TargetMode="External"/><Relationship Id="rId7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hyperlink" Target="https://www.w3schools.com/tags/ref_eventattributes.asp" TargetMode="External"/><Relationship Id="rId7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hyperlink" Target="https://www.w3schools.com/js/exercise_js.asp?filename=exercise_js_dom_html1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g"/><Relationship Id="rId4" Type="http://schemas.openxmlformats.org/officeDocument/2006/relationships/image" Target="../media/image22.png"/><Relationship Id="rId5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jpg"/><Relationship Id="rId4" Type="http://schemas.openxmlformats.org/officeDocument/2006/relationships/image" Target="../media/image23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hyperlink" Target="https://www.canva.com/templates/EADapHeQ60o-modern-professional-resum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Relationship Id="rId4" Type="http://schemas.openxmlformats.org/officeDocument/2006/relationships/image" Target="../media/image2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9144000" y="0"/>
            <a:ext cx="1944900" cy="44217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 rot="10800000">
            <a:off x="-2204725" y="-198800"/>
            <a:ext cx="1944900" cy="44217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7150" y="246425"/>
            <a:ext cx="1352824" cy="1343224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2" name="Google Shape;62;p15"/>
          <p:cNvSpPr txBox="1"/>
          <p:nvPr/>
        </p:nvSpPr>
        <p:spPr>
          <a:xfrm>
            <a:off x="1890063" y="3673700"/>
            <a:ext cx="5547000" cy="8721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27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AJ. Bhornumnard Wanasrisun</a:t>
            </a:r>
            <a:endParaRPr sz="27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cxnSp>
        <p:nvCxnSpPr>
          <p:cNvPr id="63" name="Google Shape;63;p15"/>
          <p:cNvCxnSpPr/>
          <p:nvPr/>
        </p:nvCxnSpPr>
        <p:spPr>
          <a:xfrm>
            <a:off x="2427250" y="3422025"/>
            <a:ext cx="4488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5"/>
          <p:cNvSpPr txBox="1"/>
          <p:nvPr/>
        </p:nvSpPr>
        <p:spPr>
          <a:xfrm>
            <a:off x="1554138" y="1872113"/>
            <a:ext cx="5507100" cy="11805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60000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72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HTML</a:t>
            </a:r>
            <a:endParaRPr b="1" sz="7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5">
            <a:alphaModFix/>
          </a:blip>
          <a:srcRect b="37789" l="0" r="0" t="33853"/>
          <a:stretch/>
        </p:blipFill>
        <p:spPr>
          <a:xfrm>
            <a:off x="0" y="4852501"/>
            <a:ext cx="9143995" cy="2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230500" y="127950"/>
            <a:ext cx="2483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HTML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5">
            <a:alphaModFix/>
          </a:blip>
          <a:srcRect b="37787" l="0" r="0" t="34102"/>
          <a:stretch/>
        </p:blipFill>
        <p:spPr>
          <a:xfrm>
            <a:off x="0" y="4855051"/>
            <a:ext cx="9143995" cy="2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230500" y="855175"/>
            <a:ext cx="8876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event : เหตุการณ์ที่ผู้ใช้ได้กระทำอะไรบ้างอย่างกับหน้าเว็บ เช่น การลากเมาส์ การคลิก การพิมพ์</a:t>
            </a:r>
            <a:endParaRPr sz="2000"/>
          </a:p>
        </p:txBody>
      </p:sp>
      <p:sp>
        <p:nvSpPr>
          <p:cNvPr id="148" name="Google Shape;148;p24"/>
          <p:cNvSpPr txBox="1"/>
          <p:nvPr/>
        </p:nvSpPr>
        <p:spPr>
          <a:xfrm>
            <a:off x="2516100" y="1623625"/>
            <a:ext cx="4684800" cy="24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h" sz="2000"/>
              <a:t>event สำคัญอย่างไร ?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h" sz="2000"/>
              <a:t>มี event อะไรบ้าง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h" sz="2000"/>
              <a:t>event ใช้งานอย่างไร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h" sz="2000"/>
              <a:t>การใช้งาน event ควบคู่กับ element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230500" y="127950"/>
            <a:ext cx="2483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HTML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5">
            <a:alphaModFix/>
          </a:blip>
          <a:srcRect b="37787" l="0" r="0" t="34102"/>
          <a:stretch/>
        </p:blipFill>
        <p:spPr>
          <a:xfrm>
            <a:off x="0" y="4855051"/>
            <a:ext cx="9143995" cy="2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230500" y="855175"/>
            <a:ext cx="8876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100">
                <a:solidFill>
                  <a:schemeClr val="dk1"/>
                </a:solidFill>
              </a:rPr>
              <a:t>event สำคัญอย่างไร ?</a:t>
            </a:r>
            <a:endParaRPr sz="2100"/>
          </a:p>
        </p:txBody>
      </p:sp>
      <p:sp>
        <p:nvSpPr>
          <p:cNvPr id="158" name="Google Shape;158;p25"/>
          <p:cNvSpPr txBox="1"/>
          <p:nvPr/>
        </p:nvSpPr>
        <p:spPr>
          <a:xfrm>
            <a:off x="793225" y="1536850"/>
            <a:ext cx="75813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th" sz="1900"/>
              <a:t>event จะทำให้ผู้ใช้ สามารถมี interactive กับ web page ของเรา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th" sz="1900"/>
              <a:t>event ช่วยให้ web รับ input จาก ผู้ใช้งานได้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th" sz="1900"/>
              <a:t>event เป็นตัวที่เชื่อมโยงระหว่าง HTML และ javascript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230500" y="127950"/>
            <a:ext cx="2483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HTML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5">
            <a:alphaModFix/>
          </a:blip>
          <a:srcRect b="37787" l="0" r="0" t="34102"/>
          <a:stretch/>
        </p:blipFill>
        <p:spPr>
          <a:xfrm>
            <a:off x="0" y="4855051"/>
            <a:ext cx="9143995" cy="2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230500" y="855175"/>
            <a:ext cx="8876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>
                <a:solidFill>
                  <a:schemeClr val="dk1"/>
                </a:solidFill>
              </a:rPr>
              <a:t>มี event อะไรบ้าง</a:t>
            </a:r>
            <a:endParaRPr sz="2000"/>
          </a:p>
        </p:txBody>
      </p:sp>
      <p:sp>
        <p:nvSpPr>
          <p:cNvPr id="168" name="Google Shape;168;p26"/>
          <p:cNvSpPr txBox="1"/>
          <p:nvPr/>
        </p:nvSpPr>
        <p:spPr>
          <a:xfrm>
            <a:off x="6643175" y="879975"/>
            <a:ext cx="2280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6"/>
              </a:rPr>
              <a:t>HTML Event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2688200" y="1524475"/>
            <a:ext cx="3767700" cy="23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</a:rPr>
              <a:t>event หลักที่นิยมใช้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th" sz="2500">
                <a:solidFill>
                  <a:schemeClr val="dk1"/>
                </a:solidFill>
                <a:highlight>
                  <a:srgbClr val="FFFFFF"/>
                </a:highlight>
              </a:rPr>
              <a:t>Form Events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th" sz="2500">
                <a:solidFill>
                  <a:schemeClr val="dk1"/>
                </a:solidFill>
                <a:highlight>
                  <a:srgbClr val="FFFFFF"/>
                </a:highlight>
              </a:rPr>
              <a:t>Keyboard Events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th" sz="2500">
                <a:solidFill>
                  <a:schemeClr val="dk1"/>
                </a:solidFill>
                <a:highlight>
                  <a:srgbClr val="FFFFFF"/>
                </a:highlight>
              </a:rPr>
              <a:t>Mouse Events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230500" y="127950"/>
            <a:ext cx="2483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HTML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5">
            <a:alphaModFix/>
          </a:blip>
          <a:srcRect b="37787" l="0" r="0" t="34102"/>
          <a:stretch/>
        </p:blipFill>
        <p:spPr>
          <a:xfrm>
            <a:off x="0" y="4855051"/>
            <a:ext cx="9143995" cy="2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230500" y="855175"/>
            <a:ext cx="8876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th" sz="2500">
                <a:solidFill>
                  <a:schemeClr val="dk1"/>
                </a:solidFill>
                <a:highlight>
                  <a:srgbClr val="FFFFFF"/>
                </a:highlight>
              </a:rPr>
              <a:t>Form Events</a:t>
            </a:r>
            <a:endParaRPr sz="2000"/>
          </a:p>
        </p:txBody>
      </p:sp>
      <p:sp>
        <p:nvSpPr>
          <p:cNvPr id="179" name="Google Shape;179;p27"/>
          <p:cNvSpPr txBox="1"/>
          <p:nvPr/>
        </p:nvSpPr>
        <p:spPr>
          <a:xfrm>
            <a:off x="6643175" y="879975"/>
            <a:ext cx="2280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6"/>
              </a:rPr>
              <a:t>HTML Event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7">
            <a:alphaModFix/>
          </a:blip>
          <a:srcRect b="12269" l="20462" r="14883" t="24323"/>
          <a:stretch/>
        </p:blipFill>
        <p:spPr>
          <a:xfrm>
            <a:off x="1712575" y="1413087"/>
            <a:ext cx="5911925" cy="325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230500" y="127950"/>
            <a:ext cx="2483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HTML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5">
            <a:alphaModFix/>
          </a:blip>
          <a:srcRect b="37787" l="0" r="0" t="34102"/>
          <a:stretch/>
        </p:blipFill>
        <p:spPr>
          <a:xfrm>
            <a:off x="0" y="4855051"/>
            <a:ext cx="9143995" cy="2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230500" y="855175"/>
            <a:ext cx="8876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th" sz="2500">
                <a:solidFill>
                  <a:schemeClr val="dk1"/>
                </a:solidFill>
                <a:highlight>
                  <a:srgbClr val="FFFFFF"/>
                </a:highlight>
              </a:rPr>
              <a:t>Keyboard Events</a:t>
            </a:r>
            <a:endParaRPr sz="2000"/>
          </a:p>
        </p:txBody>
      </p:sp>
      <p:sp>
        <p:nvSpPr>
          <p:cNvPr id="190" name="Google Shape;190;p28"/>
          <p:cNvSpPr txBox="1"/>
          <p:nvPr/>
        </p:nvSpPr>
        <p:spPr>
          <a:xfrm>
            <a:off x="6643175" y="879975"/>
            <a:ext cx="2280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6"/>
              </a:rPr>
              <a:t>HTML Event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7">
            <a:alphaModFix/>
          </a:blip>
          <a:srcRect b="52965" l="20559" r="16277" t="23529"/>
          <a:stretch/>
        </p:blipFill>
        <p:spPr>
          <a:xfrm>
            <a:off x="477300" y="1896658"/>
            <a:ext cx="8189399" cy="17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230500" y="127950"/>
            <a:ext cx="2483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HTML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5">
            <a:alphaModFix/>
          </a:blip>
          <a:srcRect b="37787" l="0" r="0" t="34102"/>
          <a:stretch/>
        </p:blipFill>
        <p:spPr>
          <a:xfrm>
            <a:off x="0" y="4855051"/>
            <a:ext cx="9143995" cy="2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230500" y="855175"/>
            <a:ext cx="8876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th" sz="2500">
                <a:solidFill>
                  <a:schemeClr val="dk1"/>
                </a:solidFill>
                <a:highlight>
                  <a:srgbClr val="FFFFFF"/>
                </a:highlight>
              </a:rPr>
              <a:t>Mouse Events</a:t>
            </a:r>
            <a:endParaRPr sz="2000"/>
          </a:p>
        </p:txBody>
      </p:sp>
      <p:sp>
        <p:nvSpPr>
          <p:cNvPr id="201" name="Google Shape;201;p29"/>
          <p:cNvSpPr txBox="1"/>
          <p:nvPr/>
        </p:nvSpPr>
        <p:spPr>
          <a:xfrm>
            <a:off x="6643175" y="879975"/>
            <a:ext cx="2280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6"/>
              </a:rPr>
              <a:t>HTML Event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7">
            <a:alphaModFix/>
          </a:blip>
          <a:srcRect b="23602" l="20463" r="18269" t="23117"/>
          <a:stretch/>
        </p:blipFill>
        <p:spPr>
          <a:xfrm>
            <a:off x="1338550" y="1413072"/>
            <a:ext cx="6850176" cy="334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230500" y="127950"/>
            <a:ext cx="2483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HTML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5">
            <a:alphaModFix/>
          </a:blip>
          <a:srcRect b="37787" l="0" r="0" t="34102"/>
          <a:stretch/>
        </p:blipFill>
        <p:spPr>
          <a:xfrm>
            <a:off x="0" y="4855051"/>
            <a:ext cx="9143995" cy="2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230500" y="855175"/>
            <a:ext cx="8876100" cy="19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>
                <a:solidFill>
                  <a:schemeClr val="dk1"/>
                </a:solidFill>
              </a:rPr>
              <a:t>event ใช้งานอย่างไร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>
                <a:solidFill>
                  <a:schemeClr val="dk1"/>
                </a:solidFill>
              </a:rPr>
              <a:t>event จะทำงานได้ผ่าน function ที่เขียนขึ้นเพื่อที่จะทำงานบางอย่างโดยที่การทำงานนั้นมักมีการส่งข้อมูลผ่านไปมาระหว่าง Javascript และ HTML โดยใช้ Document Object Model (DOM)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/>
        </p:nvSpPr>
        <p:spPr>
          <a:xfrm>
            <a:off x="230500" y="127950"/>
            <a:ext cx="2483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HTML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5">
            <a:alphaModFix/>
          </a:blip>
          <a:srcRect b="37787" l="0" r="0" t="34102"/>
          <a:stretch/>
        </p:blipFill>
        <p:spPr>
          <a:xfrm>
            <a:off x="0" y="4855051"/>
            <a:ext cx="9143995" cy="2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/>
        </p:nvSpPr>
        <p:spPr>
          <a:xfrm>
            <a:off x="230500" y="855175"/>
            <a:ext cx="8876100" cy="19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>
                <a:solidFill>
                  <a:schemeClr val="dk1"/>
                </a:solidFill>
              </a:rPr>
              <a:t>มารู้จัก DOM กัน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 rotWithShape="1">
          <a:blip r:embed="rId6">
            <a:alphaModFix/>
          </a:blip>
          <a:srcRect b="33002" l="19650" r="17186" t="27459"/>
          <a:stretch/>
        </p:blipFill>
        <p:spPr>
          <a:xfrm>
            <a:off x="653787" y="1437725"/>
            <a:ext cx="8029526" cy="28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/>
        </p:nvSpPr>
        <p:spPr>
          <a:xfrm>
            <a:off x="230500" y="127950"/>
            <a:ext cx="2483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HTML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 rotWithShape="1">
          <a:blip r:embed="rId5">
            <a:alphaModFix/>
          </a:blip>
          <a:srcRect b="37787" l="0" r="0" t="34102"/>
          <a:stretch/>
        </p:blipFill>
        <p:spPr>
          <a:xfrm>
            <a:off x="0" y="4855051"/>
            <a:ext cx="9143995" cy="2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/>
        </p:nvSpPr>
        <p:spPr>
          <a:xfrm>
            <a:off x="230500" y="855175"/>
            <a:ext cx="8876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100">
                <a:solidFill>
                  <a:schemeClr val="dk1"/>
                </a:solidFill>
              </a:rPr>
              <a:t>ส่วนที่กำหนดหน้าที่ หรือ คุณสมบัติของ element นั้นๆ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6">
            <a:alphaModFix/>
          </a:blip>
          <a:srcRect b="19984" l="19921" r="16372" t="45782"/>
          <a:stretch/>
        </p:blipFill>
        <p:spPr>
          <a:xfrm>
            <a:off x="468487" y="1601675"/>
            <a:ext cx="8400125" cy="25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230500" y="127950"/>
            <a:ext cx="2483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HTML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 rotWithShape="1">
          <a:blip r:embed="rId5">
            <a:alphaModFix/>
          </a:blip>
          <a:srcRect b="37787" l="0" r="0" t="34102"/>
          <a:stretch/>
        </p:blipFill>
        <p:spPr>
          <a:xfrm>
            <a:off x="0" y="4855051"/>
            <a:ext cx="9143995" cy="2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>
            <a:off x="230500" y="855175"/>
            <a:ext cx="8876100" cy="19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100">
                <a:solidFill>
                  <a:schemeClr val="dk1"/>
                </a:solidFill>
              </a:rPr>
              <a:t>ส่วนที่ชี้ไปยัง element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 rotWithShape="1">
          <a:blip r:embed="rId6">
            <a:alphaModFix/>
          </a:blip>
          <a:srcRect b="38318" l="20150" r="16822" t="38236"/>
          <a:stretch/>
        </p:blipFill>
        <p:spPr>
          <a:xfrm>
            <a:off x="368426" y="1672400"/>
            <a:ext cx="8600251" cy="17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/>
        </p:nvSpPr>
        <p:spPr>
          <a:xfrm>
            <a:off x="407600" y="3408350"/>
            <a:ext cx="83289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document.querySelectorAll(</a:t>
            </a:r>
            <a:r>
              <a:rPr lang="th" sz="17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"p.intro"</a:t>
            </a:r>
            <a:r>
              <a:rPr lang="th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หา element จาก selector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github.io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5">
            <a:alphaModFix/>
          </a:blip>
          <a:srcRect b="37788" l="0" r="0" t="34883"/>
          <a:stretch/>
        </p:blipFill>
        <p:spPr>
          <a:xfrm>
            <a:off x="0" y="4863076"/>
            <a:ext cx="9143995" cy="2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09850" y="991525"/>
            <a:ext cx="8390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700"/>
              <a:t>github io ?</a:t>
            </a:r>
            <a:r>
              <a:rPr lang="th" sz="1700"/>
              <a:t>: เป็นบริการของ github ที่จะสร้าง webpage ของผู้ใช้ซึ่งหน้าเว็บจะรันผ่านตัวไฟล์ .HTML ที่ push ขึ้น git </a:t>
            </a:r>
            <a:endParaRPr sz="1700"/>
          </a:p>
        </p:txBody>
      </p:sp>
      <p:sp>
        <p:nvSpPr>
          <p:cNvPr id="75" name="Google Shape;75;p16"/>
          <p:cNvSpPr txBox="1"/>
          <p:nvPr/>
        </p:nvSpPr>
        <p:spPr>
          <a:xfrm>
            <a:off x="433800" y="1908675"/>
            <a:ext cx="74982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/>
              <a:t>วิธีการสร้าง github.io</a:t>
            </a:r>
            <a:endParaRPr b="1" sz="1800"/>
          </a:p>
        </p:txBody>
      </p:sp>
      <p:sp>
        <p:nvSpPr>
          <p:cNvPr id="76" name="Google Shape;76;p16"/>
          <p:cNvSpPr txBox="1"/>
          <p:nvPr/>
        </p:nvSpPr>
        <p:spPr>
          <a:xfrm>
            <a:off x="780825" y="2292875"/>
            <a:ext cx="7857900" cy="22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h" sz="2000"/>
              <a:t>สร้าง git reprository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h" sz="2000"/>
              <a:t>ชื่อของ reprository name.github.io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h" sz="2000"/>
              <a:t>จากนั้นทำการ clone git ลงเครื่อง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h" sz="2000"/>
              <a:t>สร้างไฟล์ index.html หรือ ไฟล์ .html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h" sz="2000"/>
              <a:t>เขียนไฟล์ html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h" sz="2000"/>
              <a:t>อัพข้อมูลขึ้น git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h" sz="2000"/>
              <a:t>เข้าไปดูเว็บผ่าน http://name.github.io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/>
        </p:nvSpPr>
        <p:spPr>
          <a:xfrm>
            <a:off x="230500" y="127950"/>
            <a:ext cx="2483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HTML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4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4"/>
          <p:cNvPicPr preferRelativeResize="0"/>
          <p:nvPr/>
        </p:nvPicPr>
        <p:blipFill rotWithShape="1">
          <a:blip r:embed="rId5">
            <a:alphaModFix/>
          </a:blip>
          <a:srcRect b="37787" l="0" r="0" t="34102"/>
          <a:stretch/>
        </p:blipFill>
        <p:spPr>
          <a:xfrm>
            <a:off x="0" y="4855051"/>
            <a:ext cx="9143995" cy="2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 txBox="1"/>
          <p:nvPr/>
        </p:nvSpPr>
        <p:spPr>
          <a:xfrm>
            <a:off x="230500" y="733700"/>
            <a:ext cx="49749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100">
                <a:solidFill>
                  <a:schemeClr val="dk1"/>
                </a:solidFill>
              </a:rPr>
              <a:t>การใช้ getElement และ querySeletor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602200" y="1082000"/>
            <a:ext cx="8162700" cy="3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/>
              <a:t>document.getElementById(“tagH1”)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/>
              <a:t>&lt;h1 id=”tagH1”&gt; &lt;/h1&gt;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/>
              <a:t>document.getElementByTagName(“p”)[index]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/>
              <a:t>&lt;p&gt; &lt;/p&gt; = [0]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/>
              <a:t>&lt;p&gt; &lt;/p&gt; = [1]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/>
              <a:t>&lt;p&gt; &lt;/p&gt; = [2]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/>
              <a:t>document.getElementByClassName(“example”)[index]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/>
              <a:t>&lt;p class = “example”&gt; &lt;/p&gt; = [0]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/>
              <a:t>&lt;p class = “example”&gt; &lt;/p&gt; = [1]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/>
              <a:t>document.querySeletor(“p”) = &lt;p. &lt;/p&gt; [0],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/>
              <a:t>q</a:t>
            </a:r>
            <a:r>
              <a:rPr lang="th" sz="1700"/>
              <a:t>uerySeletorAll(“tag.class”)[index],</a:t>
            </a:r>
            <a:r>
              <a:rPr lang="th" sz="1700"/>
              <a:t> </a:t>
            </a:r>
            <a:r>
              <a:rPr lang="th" sz="1700">
                <a:solidFill>
                  <a:schemeClr val="dk1"/>
                </a:solidFill>
              </a:rPr>
              <a:t>querySeletorAll(“tag#id”)[index], </a:t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/>
        </p:nvSpPr>
        <p:spPr>
          <a:xfrm>
            <a:off x="230500" y="127950"/>
            <a:ext cx="2483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HTML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 rotWithShape="1">
          <a:blip r:embed="rId5">
            <a:alphaModFix/>
          </a:blip>
          <a:srcRect b="37787" l="0" r="0" t="34102"/>
          <a:stretch/>
        </p:blipFill>
        <p:spPr>
          <a:xfrm>
            <a:off x="0" y="4855051"/>
            <a:ext cx="9143995" cy="2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/>
        </p:nvSpPr>
        <p:spPr>
          <a:xfrm>
            <a:off x="230500" y="855175"/>
            <a:ext cx="8876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100">
                <a:solidFill>
                  <a:schemeClr val="dk1"/>
                </a:solidFill>
              </a:rPr>
              <a:t>ส่วนที่กำหนดหน้าที่ หรือ คุณสมบัติของ element นั้นๆ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 rotWithShape="1">
          <a:blip r:embed="rId6">
            <a:alphaModFix/>
          </a:blip>
          <a:srcRect b="29939" l="20427" r="16951" t="37513"/>
          <a:stretch/>
        </p:blipFill>
        <p:spPr>
          <a:xfrm>
            <a:off x="724000" y="1600775"/>
            <a:ext cx="7889125" cy="23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/>
        </p:nvSpPr>
        <p:spPr>
          <a:xfrm>
            <a:off x="230500" y="127950"/>
            <a:ext cx="2483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HTML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68" name="Google Shape;26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6"/>
          <p:cNvPicPr preferRelativeResize="0"/>
          <p:nvPr/>
        </p:nvPicPr>
        <p:blipFill rotWithShape="1">
          <a:blip r:embed="rId5">
            <a:alphaModFix/>
          </a:blip>
          <a:srcRect b="37787" l="0" r="0" t="34102"/>
          <a:stretch/>
        </p:blipFill>
        <p:spPr>
          <a:xfrm>
            <a:off x="0" y="4855051"/>
            <a:ext cx="9143995" cy="2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/>
        </p:nvSpPr>
        <p:spPr>
          <a:xfrm>
            <a:off x="230500" y="855175"/>
            <a:ext cx="67845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100">
                <a:solidFill>
                  <a:schemeClr val="dk1"/>
                </a:solidFill>
              </a:rPr>
              <a:t>การใช้ .innerHTML, .value, .style , .atrribute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94400" y="1499575"/>
            <a:ext cx="89037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/>
              <a:t>document.body.appendChild(</a:t>
            </a:r>
            <a:r>
              <a:rPr lang="th" sz="1700"/>
              <a:t>document.createElement(“h1”)</a:t>
            </a:r>
            <a:r>
              <a:rPr lang="th" sz="1700"/>
              <a:t>) // สร้าง tag h1 ใน body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/>
              <a:t>&lt;h1&gt; &lt;/h1&gt;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/>
              <a:t>document.querySelector(‘h1’).innerHTML = “Hello World” // ใส่ content ใน tag h1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/>
              <a:t>document.querySelector(‘h1’).id = “New” // เพิ่ม attribute id ใน tag h1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/>
              <a:t>document.querySelector(‘h1’).style.color = “red” // เพิ่ม attribute style ใน tag h1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/>
              <a:t>document.body.appendChild(document.createElement(“input”)) // สร้าง tag input ใน body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/>
              <a:t>document.querySelector(‘input’).placeholder = “add your text” // กำหนด attribute placeholder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/>
          <p:nvPr/>
        </p:nvSpPr>
        <p:spPr>
          <a:xfrm>
            <a:off x="4621925" y="733775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7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ฝึกใช้ dom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7"/>
          <p:cNvSpPr/>
          <p:nvPr/>
        </p:nvSpPr>
        <p:spPr>
          <a:xfrm>
            <a:off x="94400" y="733700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 txBox="1"/>
          <p:nvPr/>
        </p:nvSpPr>
        <p:spPr>
          <a:xfrm>
            <a:off x="230500" y="887200"/>
            <a:ext cx="41211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แสดงคำว่า Hello world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ฝึกโจทย์ใน w3school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ลองสร้าง tag อะไรก็ได้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ลองเปลี่ยนข้อความ 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ลองเปลี่ยนสี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ลองเพิ่ม attribute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t/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82" name="Google Shape;282;p37"/>
          <p:cNvPicPr preferRelativeResize="0"/>
          <p:nvPr/>
        </p:nvPicPr>
        <p:blipFill rotWithShape="1">
          <a:blip r:embed="rId5">
            <a:alphaModFix/>
          </a:blip>
          <a:srcRect b="32914" l="0" r="0" t="34882"/>
          <a:stretch/>
        </p:blipFill>
        <p:spPr>
          <a:xfrm>
            <a:off x="0" y="4863076"/>
            <a:ext cx="9143995" cy="33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7"/>
          <p:cNvSpPr txBox="1"/>
          <p:nvPr/>
        </p:nvSpPr>
        <p:spPr>
          <a:xfrm>
            <a:off x="7843900" y="4422200"/>
            <a:ext cx="11664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6"/>
              </a:rPr>
              <a:t>โจทย์ Dom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125" y="936200"/>
            <a:ext cx="5625824" cy="263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8"/>
          <p:cNvPicPr preferRelativeResize="0"/>
          <p:nvPr/>
        </p:nvPicPr>
        <p:blipFill rotWithShape="1">
          <a:blip r:embed="rId5">
            <a:alphaModFix/>
          </a:blip>
          <a:srcRect b="32132" l="0" r="0" t="34100"/>
          <a:stretch/>
        </p:blipFill>
        <p:spPr>
          <a:xfrm>
            <a:off x="0" y="4855051"/>
            <a:ext cx="9143995" cy="3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150" y="1591638"/>
            <a:ext cx="5601799" cy="208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9"/>
          <p:cNvPicPr preferRelativeResize="0"/>
          <p:nvPr/>
        </p:nvPicPr>
        <p:blipFill rotWithShape="1">
          <a:blip r:embed="rId5">
            <a:alphaModFix/>
          </a:blip>
          <a:srcRect b="33625" l="0" r="0" t="28766"/>
          <a:stretch/>
        </p:blipFill>
        <p:spPr>
          <a:xfrm>
            <a:off x="0" y="4800325"/>
            <a:ext cx="9143995" cy="3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230500" y="127950"/>
            <a:ext cx="2483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github.io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5">
            <a:alphaModFix/>
          </a:blip>
          <a:srcRect b="37787" l="0" r="0" t="34102"/>
          <a:stretch/>
        </p:blipFill>
        <p:spPr>
          <a:xfrm>
            <a:off x="0" y="4855051"/>
            <a:ext cx="9143995" cy="2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6">
            <a:alphaModFix/>
          </a:blip>
          <a:srcRect b="26730" l="7458" r="10675" t="22881"/>
          <a:stretch/>
        </p:blipFill>
        <p:spPr>
          <a:xfrm>
            <a:off x="94350" y="1226850"/>
            <a:ext cx="8955301" cy="3098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230500" y="127950"/>
            <a:ext cx="2483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github.io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5">
            <a:alphaModFix/>
          </a:blip>
          <a:srcRect b="37787" l="0" r="0" t="34102"/>
          <a:stretch/>
        </p:blipFill>
        <p:spPr>
          <a:xfrm>
            <a:off x="0" y="4855051"/>
            <a:ext cx="9143995" cy="2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6">
            <a:alphaModFix/>
          </a:blip>
          <a:srcRect b="29872" l="8132" r="10134" t="16851"/>
          <a:stretch/>
        </p:blipFill>
        <p:spPr>
          <a:xfrm>
            <a:off x="208275" y="972438"/>
            <a:ext cx="8727449" cy="319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230500" y="127950"/>
            <a:ext cx="2483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github.io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5">
            <a:alphaModFix/>
          </a:blip>
          <a:srcRect b="37787" l="0" r="0" t="34102"/>
          <a:stretch/>
        </p:blipFill>
        <p:spPr>
          <a:xfrm>
            <a:off x="0" y="4855051"/>
            <a:ext cx="9143995" cy="2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6">
            <a:alphaModFix/>
          </a:blip>
          <a:srcRect b="28664" l="8262" r="10409" t="18778"/>
          <a:stretch/>
        </p:blipFill>
        <p:spPr>
          <a:xfrm>
            <a:off x="150625" y="965300"/>
            <a:ext cx="8842849" cy="3212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230500" y="127950"/>
            <a:ext cx="2483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github.io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5">
            <a:alphaModFix/>
          </a:blip>
          <a:srcRect b="37787" l="0" r="0" t="34102"/>
          <a:stretch/>
        </p:blipFill>
        <p:spPr>
          <a:xfrm>
            <a:off x="0" y="4855051"/>
            <a:ext cx="9143995" cy="2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6">
            <a:alphaModFix/>
          </a:blip>
          <a:srcRect b="21914" l="8267" r="10675" t="20538"/>
          <a:stretch/>
        </p:blipFill>
        <p:spPr>
          <a:xfrm>
            <a:off x="94350" y="988900"/>
            <a:ext cx="8955301" cy="3574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230500" y="127950"/>
            <a:ext cx="2483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github.io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5">
            <a:alphaModFix/>
          </a:blip>
          <a:srcRect b="37787" l="0" r="0" t="34102"/>
          <a:stretch/>
        </p:blipFill>
        <p:spPr>
          <a:xfrm>
            <a:off x="0" y="4855051"/>
            <a:ext cx="9143995" cy="2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6">
            <a:alphaModFix/>
          </a:blip>
          <a:srcRect b="25048" l="8541" r="10270" t="22636"/>
          <a:stretch/>
        </p:blipFill>
        <p:spPr>
          <a:xfrm>
            <a:off x="235650" y="1165063"/>
            <a:ext cx="8672700" cy="31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4621925" y="733775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สร้างหน้า เว็บของตัวเอง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94400" y="733700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230500" y="887200"/>
            <a:ext cx="41211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ให้แนะนำตัวเองผ่านเว็บ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ให้เพื่อนๆมารีวิวเว็บของเรา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ให้ใช้ HTML และ CSS ทำ static web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ตกแต่งให้สวยงาม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5">
            <a:alphaModFix/>
          </a:blip>
          <a:srcRect b="32914" l="0" r="0" t="34882"/>
          <a:stretch/>
        </p:blipFill>
        <p:spPr>
          <a:xfrm>
            <a:off x="0" y="4863076"/>
            <a:ext cx="9143995" cy="33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7132325" y="4369100"/>
            <a:ext cx="1917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6"/>
              </a:rPr>
              <a:t>example resume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125" y="936200"/>
            <a:ext cx="5625824" cy="263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5">
            <a:alphaModFix/>
          </a:blip>
          <a:srcRect b="32132" l="0" r="0" t="34100"/>
          <a:stretch/>
        </p:blipFill>
        <p:spPr>
          <a:xfrm>
            <a:off x="0" y="4855051"/>
            <a:ext cx="9143995" cy="3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