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mpt SemiBold"/>
      <p:regular r:id="rId27"/>
      <p:bold r:id="rId28"/>
      <p:italic r:id="rId29"/>
      <p:boldItalic r:id="rId30"/>
    </p:embeddedFont>
    <p:embeddedFont>
      <p:font typeface="Promp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mptSemiBold-bold.fntdata"/><Relationship Id="rId27" Type="http://schemas.openxmlformats.org/officeDocument/2006/relationships/font" Target="fonts/Prompt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mpt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mpt-regular.fntdata"/><Relationship Id="rId30" Type="http://schemas.openxmlformats.org/officeDocument/2006/relationships/font" Target="fonts/PromptSemiBold-boldItalic.fntdata"/><Relationship Id="rId11" Type="http://schemas.openxmlformats.org/officeDocument/2006/relationships/slide" Target="slides/slide6.xml"/><Relationship Id="rId33" Type="http://schemas.openxmlformats.org/officeDocument/2006/relationships/font" Target="fonts/Prompt-italic.fntdata"/><Relationship Id="rId10" Type="http://schemas.openxmlformats.org/officeDocument/2006/relationships/slide" Target="slides/slide5.xml"/><Relationship Id="rId32" Type="http://schemas.openxmlformats.org/officeDocument/2006/relationships/font" Target="fonts/Promp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romp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f0ee085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1f0ee085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f0ee0857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1f0ee0857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f0ee0857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1f0ee0857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f0ee0857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1f0ee0857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f0ee0857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1f0ee0857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f0ee0857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1f0ee0857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f0ee0857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1f0ee0857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f0ee0857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1f0ee0857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f0ee0857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1f0ee0857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f0ee0857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1f0ee0857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f0ee0857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1f0ee0857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f0ee085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1f0ee085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f0ee0857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1f0ee0857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f0ee0857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1f0ee0857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f0ee0857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1f0ee0857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f0ee085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1f0ee085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f0ee0857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1f0ee0857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f0ee0857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1f0ee085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f0ee0857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1f0ee0857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f0ee0857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1f0ee085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f0ee0857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1f0ee0857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hyperlink" Target="https://getbootstrap.com/docs/4.3/components/card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9" Type="http://schemas.openxmlformats.org/officeDocument/2006/relationships/hyperlink" Target="https://getbootstrap.com/docs/4.3/components/alerts/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hyperlink" Target="https://getbootstrap.com/docs/4.3/components/toast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hyperlink" Target="https://getbootstrap.com/docs/4.3/components/dropdowns/" TargetMode="External"/><Relationship Id="rId7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hyperlink" Target="https://getbootstrap.com/docs/4.3/components/carousel/" TargetMode="External"/><Relationship Id="rId7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hyperlink" Target="https://getbootstrap.com/docs/4.4/getting-started/introduction/" TargetMode="External"/><Relationship Id="rId7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bootstrap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9450" y="223225"/>
            <a:ext cx="3939775" cy="4200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 rotWithShape="1">
          <a:blip r:embed="rId6">
            <a:alphaModFix/>
          </a:blip>
          <a:srcRect b="0" l="20646" r="20464" t="0"/>
          <a:stretch/>
        </p:blipFill>
        <p:spPr>
          <a:xfrm>
            <a:off x="5550975" y="81575"/>
            <a:ext cx="2691249" cy="23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 rotWithShape="1">
          <a:blip r:embed="rId7">
            <a:alphaModFix/>
          </a:blip>
          <a:srcRect b="8053" l="37746" r="35221" t="78231"/>
          <a:stretch/>
        </p:blipFill>
        <p:spPr>
          <a:xfrm>
            <a:off x="4807350" y="2993561"/>
            <a:ext cx="3939776" cy="112366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6175025" y="1957125"/>
            <a:ext cx="18681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Toast bootsrap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6135200" y="3772050"/>
            <a:ext cx="15228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alert 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1531775" y="4117225"/>
            <a:ext cx="13899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Card 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11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9125" y="936200"/>
            <a:ext cx="5625825" cy="26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 rotWithShape="1">
          <a:blip r:embed="rId6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silde bar and drop down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4535025" y="286950"/>
            <a:ext cx="37071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th" sz="22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silde bar and drop down</a:t>
            </a:r>
            <a:endParaRPr b="0" i="0" sz="22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230500" y="127950"/>
            <a:ext cx="4045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Popular feature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230500" y="887200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 		silde bar และ drop down เป็นอีกหนึ่ง feature ที่มีความนิยมด้วยความที่ว่า ทั้งสองอย่างนี้จะทำงานด้วยการซ่อนข้อมูลไว้จนกว่าจะมีการคลิก หรือ การลากเมาส์ผ่าน</a:t>
            </a:r>
            <a:endParaRPr b="0" i="0" sz="18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 rotWithShape="1">
          <a:blip r:embed="rId5">
            <a:alphaModFix/>
          </a:blip>
          <a:srcRect b="5816" l="38608" r="41720" t="65729"/>
          <a:stretch/>
        </p:blipFill>
        <p:spPr>
          <a:xfrm>
            <a:off x="2118249" y="443325"/>
            <a:ext cx="4907498" cy="39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5928125" y="3903325"/>
            <a:ext cx="13632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Dropdown 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7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carousel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/>
        </p:nvSpPr>
        <p:spPr>
          <a:xfrm>
            <a:off x="4535025" y="286950"/>
            <a:ext cx="34593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th" sz="22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carousel</a:t>
            </a:r>
            <a:endParaRPr b="0" i="0" sz="22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230500" y="127950"/>
            <a:ext cx="4045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Popular feature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80" name="Google Shape;180;p29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230500" y="887200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 		carousel มักนิยมใช้ในเว็บที่เป็นการแสดงโชว์สินค้าและบริการ โดยจะเป็นการแสดงที่เป็นรูปแบบของภาพสไลด์</a:t>
            </a:r>
            <a:endParaRPr b="0" i="0" sz="18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 rotWithShape="1">
          <a:blip r:embed="rId5">
            <a:alphaModFix/>
          </a:blip>
          <a:srcRect b="6546" l="13872" r="13836" t="9086"/>
          <a:stretch/>
        </p:blipFill>
        <p:spPr>
          <a:xfrm>
            <a:off x="1032550" y="116250"/>
            <a:ext cx="7149750" cy="469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6418575" y="4443150"/>
            <a:ext cx="21777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Carousel 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7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hamberger menu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/>
        </p:nvSpPr>
        <p:spPr>
          <a:xfrm>
            <a:off x="4535025" y="286950"/>
            <a:ext cx="34593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th" sz="22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hamberger menu</a:t>
            </a:r>
            <a:endParaRPr b="0" i="0" sz="22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230500" y="127950"/>
            <a:ext cx="4045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Popular feature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230500" y="887200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 		hamberger menu หรือ เราอาจจะเป็นเป็น ขีดสามขีดแนวนอน เป็นอีก feature ที่นิยมใช้กับ responsive web เป็นอย่างมากเพราะทำให้ลดการใช้หน้าจอจากการย่อ icon หรือ menu เป็น icon hamberger menu เล็กๆ</a:t>
            </a:r>
            <a:endParaRPr b="0" i="0" sz="18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725" y="167425"/>
            <a:ext cx="8156526" cy="45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7008675" y="4001275"/>
            <a:ext cx="1413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Bootstrap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7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5">
            <a:alphaModFix/>
          </a:blip>
          <a:srcRect b="9188" l="0" r="49897" t="26737"/>
          <a:stretch/>
        </p:blipFill>
        <p:spPr>
          <a:xfrm>
            <a:off x="63875" y="877125"/>
            <a:ext cx="4123749" cy="32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 rotWithShape="1">
          <a:blip r:embed="rId6">
            <a:alphaModFix/>
          </a:blip>
          <a:srcRect b="62198" l="0" r="92004" t="27502"/>
          <a:stretch/>
        </p:blipFill>
        <p:spPr>
          <a:xfrm>
            <a:off x="4966725" y="573875"/>
            <a:ext cx="3133874" cy="2269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3"/>
          <p:cNvCxnSpPr/>
          <p:nvPr/>
        </p:nvCxnSpPr>
        <p:spPr>
          <a:xfrm>
            <a:off x="912075" y="1806625"/>
            <a:ext cx="4028100" cy="1035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33"/>
          <p:cNvCxnSpPr/>
          <p:nvPr/>
        </p:nvCxnSpPr>
        <p:spPr>
          <a:xfrm flipH="1" rot="10800000">
            <a:off x="876675" y="585075"/>
            <a:ext cx="4134300" cy="371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8" name="Google Shape;218;p33"/>
          <p:cNvPicPr preferRelativeResize="0"/>
          <p:nvPr/>
        </p:nvPicPr>
        <p:blipFill rotWithShape="1">
          <a:blip r:embed="rId7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3150" y="1591638"/>
            <a:ext cx="5601800" cy="208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30090" l="0" r="0" t="11162"/>
          <a:stretch/>
        </p:blipFill>
        <p:spPr>
          <a:xfrm>
            <a:off x="519713" y="1150513"/>
            <a:ext cx="8104574" cy="2842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/>
        </p:nvSpPr>
        <p:spPr>
          <a:xfrm>
            <a:off x="2271225" y="3279375"/>
            <a:ext cx="4812600" cy="601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230500" y="127950"/>
            <a:ext cx="4045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bootstrap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50599" l="22172" r="0" t="10237"/>
          <a:stretch/>
        </p:blipFill>
        <p:spPr>
          <a:xfrm>
            <a:off x="292700" y="1496425"/>
            <a:ext cx="8558601" cy="24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230500" y="127950"/>
            <a:ext cx="4045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bootstrap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230500" y="127950"/>
            <a:ext cx="4045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bootstrap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7365" l="1175" r="871" t="10343"/>
          <a:stretch/>
        </p:blipFill>
        <p:spPr>
          <a:xfrm>
            <a:off x="774650" y="849725"/>
            <a:ext cx="7594700" cy="35876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774650" y="1730325"/>
            <a:ext cx="1113000" cy="34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2451700" y="3294425"/>
            <a:ext cx="4481700" cy="1143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2135850" y="2196525"/>
            <a:ext cx="315900" cy="27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39413" l="19722" r="8453" t="16449"/>
          <a:stretch/>
        </p:blipFill>
        <p:spPr>
          <a:xfrm>
            <a:off x="523750" y="1173088"/>
            <a:ext cx="8096501" cy="27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230500" y="127950"/>
            <a:ext cx="4045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bootstrap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38790" l="0" r="0" t="4950"/>
          <a:stretch/>
        </p:blipFill>
        <p:spPr>
          <a:xfrm>
            <a:off x="268838" y="1534800"/>
            <a:ext cx="8606326" cy="2722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230500" y="127950"/>
            <a:ext cx="4045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bootstrap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4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Toasts, Alert and Card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4535025" y="286950"/>
            <a:ext cx="34593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th" sz="22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toasts, alert, and card</a:t>
            </a:r>
            <a:endParaRPr b="0" i="0" sz="22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230500" y="127950"/>
            <a:ext cx="4045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Popular feature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230500" y="887200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 		toasts, alert , card เป็น feature พื้นฐานของหลายเว็บที่นิยมใช้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toasts : เป็นการแจ้งเตือนให้รูปแบบที่มี ชื่อ และ เวลา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card : เป็นรูปแบบการแสดงข้อมูลที่มีรูปภาพและคำอธิบาย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alert : เป็นการแจ้งเตือนต่างๆหลังเกิด event ขึ้น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