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y="5143500" cx="9144000"/>
  <p:notesSz cx="6858000" cy="9144000"/>
  <p:embeddedFontLst>
    <p:embeddedFont>
      <p:font typeface="Prompt SemiBold"/>
      <p:regular r:id="rId76"/>
      <p:bold r:id="rId77"/>
      <p:italic r:id="rId78"/>
      <p:boldItalic r:id="rId79"/>
    </p:embeddedFont>
    <p:embeddedFont>
      <p:font typeface="Prompt"/>
      <p:regular r:id="rId80"/>
      <p:bold r:id="rId81"/>
      <p:italic r:id="rId82"/>
      <p:boldItalic r:id="rId83"/>
    </p:embeddedFont>
    <p:embeddedFont>
      <p:font typeface="K2D"/>
      <p:regular r:id="rId84"/>
      <p:bold r:id="rId85"/>
      <p:italic r:id="rId86"/>
      <p:boldItalic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8" roundtripDataSignature="AMtx7mgPZAMmyGSGeTi7N2ypb3Ygl8av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K2D-regular.fntdata"/><Relationship Id="rId83" Type="http://schemas.openxmlformats.org/officeDocument/2006/relationships/font" Target="fonts/Prompt-boldItalic.fntdata"/><Relationship Id="rId42" Type="http://schemas.openxmlformats.org/officeDocument/2006/relationships/slide" Target="slides/slide37.xml"/><Relationship Id="rId86" Type="http://schemas.openxmlformats.org/officeDocument/2006/relationships/font" Target="fonts/K2D-italic.fntdata"/><Relationship Id="rId41" Type="http://schemas.openxmlformats.org/officeDocument/2006/relationships/slide" Target="slides/slide36.xml"/><Relationship Id="rId85" Type="http://schemas.openxmlformats.org/officeDocument/2006/relationships/font" Target="fonts/K2D-bold.fntdata"/><Relationship Id="rId44" Type="http://schemas.openxmlformats.org/officeDocument/2006/relationships/slide" Target="slides/slide39.xml"/><Relationship Id="rId88" Type="http://customschemas.google.com/relationships/presentationmetadata" Target="metadata"/><Relationship Id="rId43" Type="http://schemas.openxmlformats.org/officeDocument/2006/relationships/slide" Target="slides/slide38.xml"/><Relationship Id="rId87" Type="http://schemas.openxmlformats.org/officeDocument/2006/relationships/font" Target="fonts/K2D-bold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Prompt-regular.fntdata"/><Relationship Id="rId82" Type="http://schemas.openxmlformats.org/officeDocument/2006/relationships/font" Target="fonts/Prompt-italic.fntdata"/><Relationship Id="rId81" Type="http://schemas.openxmlformats.org/officeDocument/2006/relationships/font" Target="fonts/Promp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PromptSemiBold-bold.fntdata"/><Relationship Id="rId32" Type="http://schemas.openxmlformats.org/officeDocument/2006/relationships/slide" Target="slides/slide27.xml"/><Relationship Id="rId76" Type="http://schemas.openxmlformats.org/officeDocument/2006/relationships/font" Target="fonts/Prompt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Prompt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PromptSemiBold-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8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8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8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ke a break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92975" cy="51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7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7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26.png"/><Relationship Id="rId6" Type="http://schemas.openxmlformats.org/officeDocument/2006/relationships/hyperlink" Target="https://www.blognone.com/node/78730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30.png"/><Relationship Id="rId7" Type="http://schemas.openxmlformats.org/officeDocument/2006/relationships/hyperlink" Target="https://gitlab.com/users/sign_i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8.png"/><Relationship Id="rId7" Type="http://schemas.openxmlformats.org/officeDocument/2006/relationships/hyperlink" Target="https://git-scm.com/download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3.png"/><Relationship Id="rId7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hyperlink" Target="https://github.github.com/training-kit/downloads/github-git-cheat-sheet.pd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hyperlink" Target="https://medium.com/i-gear-geek/readme-%E0%B9%84%E0%B8%9B%E0%B8%97%E0%B8%B3%E0%B9%84%E0%B8%A1-64c3a652d724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24.png"/><Relationship Id="rId5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3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hyperlink" Target="https://git-school.github.io/visualizing-git/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Relationship Id="rId4" Type="http://schemas.openxmlformats.org/officeDocument/2006/relationships/image" Target="../media/image24.png"/><Relationship Id="rId5" Type="http://schemas.openxmlformats.org/officeDocument/2006/relationships/image" Target="../media/image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2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2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hyperlink" Target="https://www.gitignore.io/" TargetMode="External"/><Relationship Id="rId7" Type="http://schemas.openxmlformats.org/officeDocument/2006/relationships/hyperlink" Target="https://git-scm.com/docs/gitignore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Relationship Id="rId4" Type="http://schemas.openxmlformats.org/officeDocument/2006/relationships/image" Target="../media/image28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7150" y="246425"/>
            <a:ext cx="1352824" cy="1343224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60" name="Google Shape;60;p1"/>
          <p:cNvSpPr txBox="1"/>
          <p:nvPr/>
        </p:nvSpPr>
        <p:spPr>
          <a:xfrm>
            <a:off x="1890076" y="3673700"/>
            <a:ext cx="6072600" cy="8721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th" sz="27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Coach Bhornumnard Wanasrisun</a:t>
            </a:r>
            <a:endParaRPr b="0" i="0" sz="27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cxnSp>
        <p:nvCxnSpPr>
          <p:cNvPr id="61" name="Google Shape;61;p1"/>
          <p:cNvCxnSpPr/>
          <p:nvPr/>
        </p:nvCxnSpPr>
        <p:spPr>
          <a:xfrm>
            <a:off x="2427250" y="3422025"/>
            <a:ext cx="44886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"/>
          <p:cNvSpPr txBox="1"/>
          <p:nvPr/>
        </p:nvSpPr>
        <p:spPr>
          <a:xfrm>
            <a:off x="1818438" y="1915588"/>
            <a:ext cx="5507100" cy="11805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60000" dist="28575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th" sz="72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</a:t>
            </a:r>
            <a:endParaRPr b="1" i="0" sz="72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30700" y="1877127"/>
            <a:ext cx="1257426" cy="125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863" y="655400"/>
            <a:ext cx="8020275" cy="4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0"/>
          <p:cNvSpPr txBox="1"/>
          <p:nvPr/>
        </p:nvSpPr>
        <p:spPr>
          <a:xfrm>
            <a:off x="1006950" y="0"/>
            <a:ext cx="71301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rgbClr val="FFFFFF"/>
                </a:solidFill>
                <a:latin typeface="Prompt"/>
                <a:ea typeface="Prompt"/>
                <a:cs typeface="Prompt"/>
                <a:sym typeface="Prompt"/>
              </a:rPr>
              <a:t>ปัญหาที่เกิดขึ้นจากการทำงานร่วมกันเป็นทีม</a:t>
            </a:r>
            <a:endParaRPr b="0" i="0" sz="3000" u="none" cap="none" strike="noStrike">
              <a:solidFill>
                <a:srgbClr val="FFFFFF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37" name="Google Shape;137;p10"/>
          <p:cNvSpPr txBox="1"/>
          <p:nvPr/>
        </p:nvSpPr>
        <p:spPr>
          <a:xfrm>
            <a:off x="5525100" y="1224475"/>
            <a:ext cx="15519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th" sz="1800" u="none" cap="none" strike="noStrike">
                <a:solidFill>
                  <a:srgbClr val="FF0000"/>
                </a:solidFill>
                <a:latin typeface="K2D"/>
                <a:ea typeface="K2D"/>
                <a:cs typeface="K2D"/>
                <a:sym typeface="K2D"/>
              </a:rPr>
              <a:t>สิ่งที่หายไปจากคนที่แก้งานก่อนหน้า</a:t>
            </a:r>
            <a:endParaRPr b="1" i="0" sz="1800" u="none" cap="none" strike="noStrike">
              <a:solidFill>
                <a:srgbClr val="FF0000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4572000" y="2191100"/>
            <a:ext cx="2669400" cy="1009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1"/>
          <p:cNvPicPr preferRelativeResize="0"/>
          <p:nvPr/>
        </p:nvPicPr>
        <p:blipFill rotWithShape="1">
          <a:blip r:embed="rId5">
            <a:alphaModFix/>
          </a:blip>
          <a:srcRect b="1180" l="1459" r="-1458" t="-1180"/>
          <a:stretch/>
        </p:blipFill>
        <p:spPr>
          <a:xfrm>
            <a:off x="728800" y="1062400"/>
            <a:ext cx="7917000" cy="37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1"/>
          <p:cNvSpPr txBox="1"/>
          <p:nvPr/>
        </p:nvSpPr>
        <p:spPr>
          <a:xfrm>
            <a:off x="1006950" y="53200"/>
            <a:ext cx="71301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rgbClr val="FFFFFF"/>
                </a:solidFill>
                <a:latin typeface="Prompt"/>
                <a:ea typeface="Prompt"/>
                <a:cs typeface="Prompt"/>
                <a:sym typeface="Prompt"/>
              </a:rPr>
              <a:t>ยุคระบบจัดการซอร์สแบบรวมศูนย์ (Centralized Version Control System)</a:t>
            </a:r>
            <a:endParaRPr b="0" i="0" sz="3000" u="none" cap="none" strike="noStrike">
              <a:solidFill>
                <a:srgbClr val="FFFFFF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2425" y="918875"/>
            <a:ext cx="5279150" cy="39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1051300" y="-37200"/>
            <a:ext cx="71301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rgbClr val="FFFFFF"/>
                </a:solidFill>
                <a:latin typeface="Prompt"/>
                <a:ea typeface="Prompt"/>
                <a:cs typeface="Prompt"/>
                <a:sym typeface="Prompt"/>
              </a:rPr>
              <a:t>ยุคระบบจัดการซอร์สแบบกระจายศูนย์ (Distributed Version Control System)</a:t>
            </a:r>
            <a:endParaRPr b="0" i="0" sz="3000" u="none" cap="none" strike="noStrike">
              <a:solidFill>
                <a:srgbClr val="FFFFFF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3"/>
          <p:cNvSpPr txBox="1"/>
          <p:nvPr/>
        </p:nvSpPr>
        <p:spPr>
          <a:xfrm>
            <a:off x="1077875" y="86750"/>
            <a:ext cx="71301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rgbClr val="FFFFFF"/>
                </a:solidFill>
                <a:latin typeface="Prompt"/>
                <a:ea typeface="Prompt"/>
                <a:cs typeface="Prompt"/>
                <a:sym typeface="Prompt"/>
              </a:rPr>
              <a:t>สุดท้าย git ก็ถูกสร้างขึ้นโดยชุมชน linux</a:t>
            </a:r>
            <a:endParaRPr b="0" i="0" sz="3000" u="none" cap="none" strike="noStrike">
              <a:solidFill>
                <a:srgbClr val="FFFFFF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59" name="Google Shape;15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3336" y="1230873"/>
            <a:ext cx="2879175" cy="28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4"/>
          <p:cNvSpPr txBox="1"/>
          <p:nvPr/>
        </p:nvSpPr>
        <p:spPr>
          <a:xfrm>
            <a:off x="289950" y="0"/>
            <a:ext cx="93864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rgbClr val="FFFFFF"/>
                </a:solidFill>
                <a:latin typeface="Prompt"/>
                <a:ea typeface="Prompt"/>
                <a:cs typeface="Prompt"/>
                <a:sym typeface="Prompt"/>
              </a:rPr>
              <a:t>แนวคิดการมองภาพรุ่นของ Git เมื่อเทียบกับระบบอื่นๆ</a:t>
            </a:r>
            <a:endParaRPr b="0" i="0" sz="3000" u="none" cap="none" strike="noStrike">
              <a:solidFill>
                <a:srgbClr val="FFFFFF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0200" y="607663"/>
            <a:ext cx="6743625" cy="40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/>
          <p:nvPr/>
        </p:nvSpPr>
        <p:spPr>
          <a:xfrm>
            <a:off x="7744325" y="4452000"/>
            <a:ext cx="1284600" cy="36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Ref git history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/>
        </p:nvSpPr>
        <p:spPr>
          <a:xfrm>
            <a:off x="230500" y="127950"/>
            <a:ext cx="66426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 host ใน ปัจจุบันมีใครบ้าง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73" name="Google Shape;1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700" y="993825"/>
            <a:ext cx="6858576" cy="35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/>
        </p:nvSpPr>
        <p:spPr>
          <a:xfrm>
            <a:off x="230500" y="127950"/>
            <a:ext cx="45591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github register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79" name="Google Shape;17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6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39000" y="803075"/>
            <a:ext cx="5400250" cy="394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/>
        </p:nvSpPr>
        <p:spPr>
          <a:xfrm>
            <a:off x="230500" y="127950"/>
            <a:ext cx="45591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 lab register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88" name="Google Shape;18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7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7"/>
          <p:cNvPicPr preferRelativeResize="0"/>
          <p:nvPr/>
        </p:nvPicPr>
        <p:blipFill rotWithShape="1">
          <a:blip r:embed="rId6">
            <a:alphaModFix/>
          </a:blip>
          <a:srcRect b="9110" l="0" r="0" t="3955"/>
          <a:stretch/>
        </p:blipFill>
        <p:spPr>
          <a:xfrm>
            <a:off x="354725" y="733699"/>
            <a:ext cx="8357523" cy="40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7"/>
          <p:cNvSpPr txBox="1"/>
          <p:nvPr/>
        </p:nvSpPr>
        <p:spPr>
          <a:xfrm>
            <a:off x="94400" y="4375400"/>
            <a:ext cx="22437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git lab register with github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6225675" y="3530175"/>
            <a:ext cx="1073100" cy="31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/>
        </p:nvSpPr>
        <p:spPr>
          <a:xfrm>
            <a:off x="230500" y="127950"/>
            <a:ext cx="2947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Repository 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99" name="Google Shape;19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8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8"/>
          <p:cNvSpPr txBox="1"/>
          <p:nvPr/>
        </p:nvSpPr>
        <p:spPr>
          <a:xfrm>
            <a:off x="230500" y="887200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repository คือ folder ที่ใช้สำหรับเก็บงาน project ของเรา ซึ่งเราสามารถสร้าง branch (folder ย่อย) เพื่อแยกไปเขียน code ก่อนที่เราจะเป็นเวอร์ชั่นสมบูรณ์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github create reprository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08" name="Google Shape;20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/>
          <p:nvPr/>
        </p:nvSpPr>
        <p:spPr>
          <a:xfrm>
            <a:off x="94338" y="7340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9"/>
          <p:cNvPicPr preferRelativeResize="0"/>
          <p:nvPr/>
        </p:nvPicPr>
        <p:blipFill rotWithShape="1">
          <a:blip r:embed="rId6">
            <a:alphaModFix/>
          </a:blip>
          <a:srcRect b="12394" l="0" r="0" t="8144"/>
          <a:stretch/>
        </p:blipFill>
        <p:spPr>
          <a:xfrm>
            <a:off x="230490" y="955325"/>
            <a:ext cx="8543722" cy="38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th" sz="48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Outline</a:t>
            </a:r>
            <a:endParaRPr b="0" i="0" sz="48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 txBox="1"/>
          <p:nvPr/>
        </p:nvSpPr>
        <p:spPr>
          <a:xfrm>
            <a:off x="230500" y="887200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Char char="●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?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Char char="●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host มีใครบ้าง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Char char="●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register and create reprository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Char char="●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state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Char char="●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command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Char char="●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flow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Char char="●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flow with team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github create reprository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17" name="Google Shape;2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0"/>
          <p:cNvSpPr/>
          <p:nvPr/>
        </p:nvSpPr>
        <p:spPr>
          <a:xfrm>
            <a:off x="94338" y="7340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 rotWithShape="1">
          <a:blip r:embed="rId6">
            <a:alphaModFix/>
          </a:blip>
          <a:srcRect b="8059" l="0" r="0" t="9111"/>
          <a:stretch/>
        </p:blipFill>
        <p:spPr>
          <a:xfrm>
            <a:off x="699500" y="973188"/>
            <a:ext cx="7745001" cy="36067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/>
          <p:nvPr/>
        </p:nvSpPr>
        <p:spPr>
          <a:xfrm>
            <a:off x="7615550" y="1812725"/>
            <a:ext cx="493800" cy="31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github create reprository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27" name="Google Shape;2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/>
          <p:nvPr/>
        </p:nvSpPr>
        <p:spPr>
          <a:xfrm>
            <a:off x="94338" y="7340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05224" y="756250"/>
            <a:ext cx="6488025" cy="40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1"/>
          <p:cNvSpPr/>
          <p:nvPr/>
        </p:nvSpPr>
        <p:spPr>
          <a:xfrm>
            <a:off x="3667175" y="1246125"/>
            <a:ext cx="1821900" cy="31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2385425" y="2452050"/>
            <a:ext cx="2749500" cy="67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2298775" y="3463150"/>
            <a:ext cx="2836200" cy="31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2429700" y="4270650"/>
            <a:ext cx="1023300" cy="31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/>
        </p:nvSpPr>
        <p:spPr>
          <a:xfrm>
            <a:off x="230500" y="127950"/>
            <a:ext cx="7121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 bash (git command line)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40" name="Google Shape;24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3650" y="993813"/>
            <a:ext cx="7036776" cy="356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2"/>
          <p:cNvSpPr/>
          <p:nvPr/>
        </p:nvSpPr>
        <p:spPr>
          <a:xfrm>
            <a:off x="3454350" y="2097450"/>
            <a:ext cx="1547400" cy="48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2"/>
          <p:cNvSpPr txBox="1"/>
          <p:nvPr/>
        </p:nvSpPr>
        <p:spPr>
          <a:xfrm>
            <a:off x="7351900" y="4437575"/>
            <a:ext cx="1658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gitbash download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/>
        </p:nvSpPr>
        <p:spPr>
          <a:xfrm>
            <a:off x="186150" y="127950"/>
            <a:ext cx="45591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 bash display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51" name="Google Shape;25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3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90400" y="1009363"/>
            <a:ext cx="55626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1000" y="1692175"/>
            <a:ext cx="1900050" cy="19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basic command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261" name="Google Shape;26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/>
        </p:nvSpPr>
        <p:spPr>
          <a:xfrm>
            <a:off x="230500" y="127950"/>
            <a:ext cx="8401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Basic command (should known) 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67" name="Google Shape;26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5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5"/>
          <p:cNvSpPr txBox="1"/>
          <p:nvPr/>
        </p:nvSpPr>
        <p:spPr>
          <a:xfrm>
            <a:off x="241100" y="869438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Char char="●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init : </a:t>
            </a: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สร้างไฟล์ .git เพื่อเก็บ state และ ความเปลี่ยนแปลง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Char char="●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clone : คัดลอก repo มาลงในเครื่องเรา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Char char="●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add : เพิ่ม state เพื่อเตรียม commit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Char char="●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commit : </a:t>
            </a: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เตรียมข้อมูลการเปลี่ยนแปลง และ คำอธิบาย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Char char="●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status : เช็คสถานะของ state ณ ปัจจุบัน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Char char="●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merge : รวมไฟล์ ระหว่าง 2 branch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Char char="●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pull : download ข้อมูล จาก repo ลงเครื่อง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Char char="●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push : upload ข้อมูล จากเครื่องขึ้น repo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7178600" y="4505125"/>
            <a:ext cx="1871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สรุป git command pdf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Lab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277" name="Google Shape;27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/>
          <p:nvPr/>
        </p:nvSpPr>
        <p:spPr>
          <a:xfrm>
            <a:off x="4621925" y="733775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New reprository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84" name="Google Shape;28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7"/>
          <p:cNvSpPr/>
          <p:nvPr/>
        </p:nvSpPr>
        <p:spPr>
          <a:xfrm>
            <a:off x="94400" y="733700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144400" y="887200"/>
            <a:ext cx="44277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ให้สร้าง git reprository ใหม่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ขึ้นมาว่า git test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ทำการสร้าง folder ที่จะเก็บไฟล์ภายในเครื่อง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คลิกขวาที่ folder ที่สร้างขึ้นมาใหม่และรัน git bash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4766675" y="887200"/>
            <a:ext cx="41211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mpt"/>
              <a:buChar char="●"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ทำการเชื่อม github กับ computer เรา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mpt"/>
              <a:buChar char="●"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สร้างไฟล์ Readme.md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88" name="Google Shape;28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/>
        </p:nvSpPr>
        <p:spPr>
          <a:xfrm>
            <a:off x="230500" y="127950"/>
            <a:ext cx="2947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markdown 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94" name="Google Shape;29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8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8"/>
          <p:cNvSpPr txBox="1"/>
          <p:nvPr/>
        </p:nvSpPr>
        <p:spPr>
          <a:xfrm>
            <a:off x="230500" y="887200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 		markdown คือ markup language ชนิดหนึ่งที่เป็นการแสดงรูปแบบข้อความ ลำดับ และ ลิ้งค์ต่างๆ คล้ายๆกับ HTML markdown นิยมใช้ในการแสดงคำอธิบายต่างๆ เพราะว่ามีรูปแบบการจัดการข้อความที่ง่าย และ แสดงผลข้อมูลได้อย่างมีประสิทธิภาพ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298" name="Google Shape;298;p28"/>
          <p:cNvSpPr txBox="1"/>
          <p:nvPr/>
        </p:nvSpPr>
        <p:spPr>
          <a:xfrm>
            <a:off x="5905075" y="4249300"/>
            <a:ext cx="3303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Ref. </a:t>
            </a:r>
            <a:r>
              <a:rPr b="0" i="0" lang="th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จุดประสงค์ในการสร้าง readme.md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/>
        </p:nvSpPr>
        <p:spPr>
          <a:xfrm>
            <a:off x="230500" y="127950"/>
            <a:ext cx="49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การเขียน markdown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04" name="Google Shape;30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9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9"/>
          <p:cNvSpPr txBox="1"/>
          <p:nvPr/>
        </p:nvSpPr>
        <p:spPr>
          <a:xfrm>
            <a:off x="230500" y="887200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#h1 = &lt;h1&gt; &lt;/h1&gt;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##h2 = &lt;h2&gt; &lt;/h2&gt;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###h3 = &lt;h3&gt; &lt;/h3&gt;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####h4 = &lt;h4&gt; &lt;/h4&gt;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#####h5 = &lt;h5&gt; &lt;/h5&gt;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######h6 = &lt;h6&gt; &lt;/h6&gt;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2 spacebar enter = &lt;br&gt;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th" sz="48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Learning Outcome</a:t>
            </a:r>
            <a:endParaRPr b="0" i="0" sz="48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 txBox="1"/>
          <p:nvPr/>
        </p:nvSpPr>
        <p:spPr>
          <a:xfrm>
            <a:off x="230500" y="887200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 				เพื่อให้นักเรียนมีความรู้ความเข้าใจในการใช้ Git และสามารถใช้งาน Git ได้อย่างมีประสิทธิภาพ เข้าใจหลักการทำงานของ Git และ สถานะต่างๆ และสามารถใช้ทำงานร่วมกับผู้อื่นได้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/>
        </p:nvSpPr>
        <p:spPr>
          <a:xfrm>
            <a:off x="230500" y="127950"/>
            <a:ext cx="49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การเขียน markdown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13" name="Google Shape;31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0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0"/>
          <p:cNvSpPr txBox="1"/>
          <p:nvPr/>
        </p:nvSpPr>
        <p:spPr>
          <a:xfrm>
            <a:off x="133025" y="887200"/>
            <a:ext cx="87594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**content**, __content__ = &lt;b&gt; &lt;/b&gt;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*content*, _content_ = &lt;i&gt; &lt;/i&gt;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***content***, ___content___ = &lt;b&gt;&lt;i&gt; &lt;/i&gt;&lt;/b&gt;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__*content*__, **_content_** = &lt;b&gt;&lt;i&gt; &lt;/i&gt;&lt;/b&gt;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&gt; content = | content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&gt;&gt; content = nested blockquotes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/>
          <p:nvPr/>
        </p:nvSpPr>
        <p:spPr>
          <a:xfrm>
            <a:off x="4621925" y="733775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1"/>
          <p:cNvSpPr/>
          <p:nvPr/>
        </p:nvSpPr>
        <p:spPr>
          <a:xfrm>
            <a:off x="94400" y="733700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1"/>
          <p:cNvSpPr txBox="1"/>
          <p:nvPr/>
        </p:nvSpPr>
        <p:spPr>
          <a:xfrm>
            <a:off x="144400" y="887200"/>
            <a:ext cx="44277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AutoNum type="arabicPeriod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content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3. content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4. content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+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content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-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content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*content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tab * content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325" name="Google Shape;325;p31"/>
          <p:cNvSpPr txBox="1"/>
          <p:nvPr/>
        </p:nvSpPr>
        <p:spPr>
          <a:xfrm>
            <a:off x="4766675" y="887200"/>
            <a:ext cx="41211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mpt"/>
              <a:buAutoNum type="arabicPeriod"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content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mpt"/>
              <a:buAutoNum type="arabicPeriod"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content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mpt"/>
              <a:buAutoNum type="arabicPeriod"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content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mpt"/>
              <a:buChar char="●"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content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mpt"/>
              <a:buChar char="●"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content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mpt"/>
              <a:buChar char="●"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content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mpt"/>
              <a:buChar char="○"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content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26" name="Google Shape;32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1"/>
          <p:cNvSpPr txBox="1"/>
          <p:nvPr/>
        </p:nvSpPr>
        <p:spPr>
          <a:xfrm>
            <a:off x="230500" y="127950"/>
            <a:ext cx="49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การเขียน markdown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/>
          <p:nvPr/>
        </p:nvSpPr>
        <p:spPr>
          <a:xfrm>
            <a:off x="230500" y="127950"/>
            <a:ext cx="49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การเขียน markdown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33" name="Google Shape;33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2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2"/>
          <p:cNvSpPr txBox="1"/>
          <p:nvPr/>
        </p:nvSpPr>
        <p:spPr>
          <a:xfrm>
            <a:off x="133025" y="887200"/>
            <a:ext cx="87594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![detail pic] (url) = picture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***, ---, ______ = &lt;hr&gt;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[content](url) = &lt;a href=”url”&gt; content &lt;/a&gt;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Lab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342" name="Google Shape;34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/>
          <p:nvPr/>
        </p:nvSpPr>
        <p:spPr>
          <a:xfrm>
            <a:off x="4621925" y="733775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4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Markdown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49" name="Google Shape;34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4"/>
          <p:cNvSpPr/>
          <p:nvPr/>
        </p:nvSpPr>
        <p:spPr>
          <a:xfrm>
            <a:off x="94400" y="733700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4"/>
          <p:cNvSpPr txBox="1"/>
          <p:nvPr/>
        </p:nvSpPr>
        <p:spPr>
          <a:xfrm>
            <a:off x="144400" y="887200"/>
            <a:ext cx="44277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ให้ลองเขียน markdown file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สร้าง README.md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ให้ใส่รายละเอียด reprository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	หรือ ข้อมูลพื้นฐานต่างๆ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352" name="Google Shape;352;p34"/>
          <p:cNvSpPr txBox="1"/>
          <p:nvPr/>
        </p:nvSpPr>
        <p:spPr>
          <a:xfrm>
            <a:off x="4775225" y="887200"/>
            <a:ext cx="41211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mpt"/>
              <a:buChar char="●"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ใช้คำสั่ง header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mpt"/>
              <a:buChar char="●"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สร้าง link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mpt"/>
              <a:buChar char="●"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สร้าง list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mpt"/>
              <a:buChar char="●"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สร้าง ตัวหนา ตัวเอียง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mpt"/>
              <a:buChar char="●"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สร้าง &lt;hr&gt;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mpt"/>
              <a:buChar char="●"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สร้าง </a:t>
            </a: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blockquotes</a:t>
            </a:r>
            <a:endParaRPr b="0" baseline="3000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53" name="Google Shape;35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9125" y="936200"/>
            <a:ext cx="5625824" cy="263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git state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365" name="Google Shape;36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 txBox="1"/>
          <p:nvPr/>
        </p:nvSpPr>
        <p:spPr>
          <a:xfrm>
            <a:off x="230500" y="127950"/>
            <a:ext cx="2947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 state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71" name="Google Shape;37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7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7"/>
          <p:cNvSpPr txBox="1"/>
          <p:nvPr/>
        </p:nvSpPr>
        <p:spPr>
          <a:xfrm>
            <a:off x="230500" y="887200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 			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75" name="Google Shape;375;p37"/>
          <p:cNvPicPr preferRelativeResize="0"/>
          <p:nvPr/>
        </p:nvPicPr>
        <p:blipFill rotWithShape="1">
          <a:blip r:embed="rId6">
            <a:alphaModFix/>
          </a:blip>
          <a:srcRect b="75281" l="0" r="0" t="0"/>
          <a:stretch/>
        </p:blipFill>
        <p:spPr>
          <a:xfrm>
            <a:off x="269175" y="1843538"/>
            <a:ext cx="8605748" cy="1469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git flow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381" name="Google Shape;38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 txBox="1"/>
          <p:nvPr/>
        </p:nvSpPr>
        <p:spPr>
          <a:xfrm>
            <a:off x="230500" y="127950"/>
            <a:ext cx="2947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 flow 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87" name="Google Shape;38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9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9"/>
          <p:cNvSpPr txBox="1"/>
          <p:nvPr/>
        </p:nvSpPr>
        <p:spPr>
          <a:xfrm>
            <a:off x="241100" y="869438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upload file </a:t>
            </a: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(work directory =&gt; remote repro)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AutoNum type="arabicPeriod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edit file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AutoNum type="arabicPeriod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add .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AutoNum type="arabicPeriod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commit -m “title” -m “description”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AutoNum type="arabicPeriod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push 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download file </a:t>
            </a: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(remote repro =&gt; work directory)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AutoNum type="arabicPeriod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pull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What is Git? 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/>
        </p:nvSpPr>
        <p:spPr>
          <a:xfrm>
            <a:off x="230500" y="887200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       </a:t>
            </a:r>
            <a:r>
              <a:rPr b="0" i="0" lang="th" sz="27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คือ Version Control แบบ Distributed ตัวหนึ่ง เป็นระบบที่ใช้จัดเก็บและควบคุมการเปลี่ยนแปลงที่เกิดขึ้นกับไฟล์ชนิดใดก็ได้ ไม่ว่าจะเป็น Text File หรือ Binary File (จากนี้จะขอเรียก Text File หรือ Binary File รวมกันว่า Source Code) </a:t>
            </a:r>
            <a:endParaRPr b="0" i="0" sz="27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0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1641575" y="930301"/>
            <a:ext cx="5860825" cy="37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0"/>
          <p:cNvSpPr txBox="1"/>
          <p:nvPr/>
        </p:nvSpPr>
        <p:spPr>
          <a:xfrm>
            <a:off x="230500" y="127950"/>
            <a:ext cx="2947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 flow 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788" y="1129250"/>
            <a:ext cx="7016425" cy="33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1"/>
          <p:cNvSpPr txBox="1"/>
          <p:nvPr/>
        </p:nvSpPr>
        <p:spPr>
          <a:xfrm>
            <a:off x="124275" y="154525"/>
            <a:ext cx="2947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 graph 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Lab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408" name="Google Shape;40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/>
          <p:nvPr/>
        </p:nvSpPr>
        <p:spPr>
          <a:xfrm>
            <a:off x="4621925" y="733775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3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 flow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15" name="Google Shape;41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3"/>
          <p:cNvSpPr/>
          <p:nvPr/>
        </p:nvSpPr>
        <p:spPr>
          <a:xfrm>
            <a:off x="94400" y="733700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3"/>
          <p:cNvSpPr txBox="1"/>
          <p:nvPr/>
        </p:nvSpPr>
        <p:spPr>
          <a:xfrm>
            <a:off x="144400" y="887200"/>
            <a:ext cx="44277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ให้ลองเขียน สร้างไฟล์ .txt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พิมพ์ข้อความอะไรก็ได้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save และ ทำการ add file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ขึ้น repository ของเรา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เข้าไปเช็คว่าไฟล์ของเราขึ้นไปหรือไม่ที่เว็บ git 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ลองลบไฟล์ .txt ออก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ลอง git restore จาก repo มาที่เครื่องเรา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418" name="Google Shape;418;p43"/>
          <p:cNvSpPr txBox="1"/>
          <p:nvPr/>
        </p:nvSpPr>
        <p:spPr>
          <a:xfrm>
            <a:off x="4766675" y="887200"/>
            <a:ext cx="41211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add .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commit -m “title” -m “description”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push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restore .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19" name="Google Shape;419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git with team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425" name="Google Shape;42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9875" y="80625"/>
            <a:ext cx="7144249" cy="47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git branch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437" name="Google Shape;43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/>
          <p:nvPr/>
        </p:nvSpPr>
        <p:spPr>
          <a:xfrm>
            <a:off x="191950" y="226175"/>
            <a:ext cx="5417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Branch in git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443" name="Google Shape;443;p47"/>
          <p:cNvSpPr txBox="1"/>
          <p:nvPr/>
        </p:nvSpPr>
        <p:spPr>
          <a:xfrm>
            <a:off x="230500" y="887200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	branch (สาขา) สร้างขึ้นแบ่งการทำงานออกเป็นส่วนๆ เพื่อป้องกัน และ ดัก  code ที่มีปัญหาก่อนการ deploy (เผยแพร่)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8"/>
          <p:cNvSpPr txBox="1"/>
          <p:nvPr/>
        </p:nvSpPr>
        <p:spPr>
          <a:xfrm>
            <a:off x="230500" y="127950"/>
            <a:ext cx="2947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branch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49" name="Google Shape;44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8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8"/>
          <p:cNvSpPr txBox="1"/>
          <p:nvPr/>
        </p:nvSpPr>
        <p:spPr>
          <a:xfrm>
            <a:off x="230500" y="887200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 		การแตก branch และ การสลับ branch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branch --list : </a:t>
            </a: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เป็นการเช็ค branch ว่ามี branch อะไรบ้าง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branch branch_name : </a:t>
            </a: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เป็นการแตก branch ใหม่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checkout branch : </a:t>
            </a: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เป็นการสลับ branch ในการทำงาน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checkout -b branch_name : </a:t>
            </a: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เป็นการสร้าง branchใหม่ และ สลับไป branch พร้อมกัน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Lab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458" name="Google Shape;45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การจัดการ source code ในอดีต 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/>
          <p:nvPr/>
        </p:nvSpPr>
        <p:spPr>
          <a:xfrm>
            <a:off x="230500" y="887200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      </a:t>
            </a:r>
            <a:r>
              <a:rPr b="0" i="0" lang="th" sz="27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ในอดีตการจัดการงานต่างๆนั้นยังไม่มีระบบการจัดการที่ไฟล์ที่มีประสิทธิภาพมากนัก ข้อเสียต่างๆที่สามารถเห็นได้ชัดจากการจัดการไฟล์ คือ มีความซับซ้อน มีความซ้ำซ้อน การเก็บข้อมูลใน local workstation</a:t>
            </a:r>
            <a:endParaRPr b="0" i="0" sz="27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0"/>
          <p:cNvSpPr/>
          <p:nvPr/>
        </p:nvSpPr>
        <p:spPr>
          <a:xfrm>
            <a:off x="4621925" y="733775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0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branch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65" name="Google Shape;46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0"/>
          <p:cNvSpPr/>
          <p:nvPr/>
        </p:nvSpPr>
        <p:spPr>
          <a:xfrm>
            <a:off x="94400" y="733700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50"/>
          <p:cNvSpPr txBox="1"/>
          <p:nvPr/>
        </p:nvSpPr>
        <p:spPr>
          <a:xfrm>
            <a:off x="230500" y="887200"/>
            <a:ext cx="41211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สร้าง branch  ใหม่ด้วย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branch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checkout ไป branch ใหม่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สร้าง ไฟล์ .txt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แก้ไข ไฟล์ .txt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upload file ขึ้น branch ใหม่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สลับกลับมา master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ดูการเปลี่ยนแปลงที่เกิดขึ้น 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468" name="Google Shape;468;p50"/>
          <p:cNvSpPr txBox="1"/>
          <p:nvPr/>
        </p:nvSpPr>
        <p:spPr>
          <a:xfrm>
            <a:off x="4766675" y="887200"/>
            <a:ext cx="41211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ลบ branch ด้วย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branch -d branch_name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ลอง ใช้คำสั่ง git checkout -b branch_name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สร้างไฟล์ .txt upload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สลับมา master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ดูการเปลี่ยนแปลง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69" name="Google Shape;469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1"/>
          <p:cNvSpPr txBox="1"/>
          <p:nvPr/>
        </p:nvSpPr>
        <p:spPr>
          <a:xfrm>
            <a:off x="230500" y="127950"/>
            <a:ext cx="66396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การรวมข้อมูลระหว่าง branch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75" name="Google Shape;47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1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1"/>
          <p:cNvSpPr txBox="1"/>
          <p:nvPr/>
        </p:nvSpPr>
        <p:spPr>
          <a:xfrm>
            <a:off x="230500" y="887200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 		git merge เป็นการรวมข้อมูล จาก branch ไปอีก branch เช่น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เราต้องการ นำข้อมูล จาก develope ไปรวมกับ master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AutoNum type="arabicPeriod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เราต้อง commit และ push ทุกอย่าง ของ develop ก่อน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AutoNum type="arabicPeriod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สลับไปหน้า master git pull ให้เรียบร้อย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AutoNum type="arabicPeriod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ใช้คำสั่ง git merge develope แก้ไข conflict 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2"/>
          <p:cNvSpPr txBox="1"/>
          <p:nvPr/>
        </p:nvSpPr>
        <p:spPr>
          <a:xfrm>
            <a:off x="230500" y="127950"/>
            <a:ext cx="66396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การรวมข้อมูลระหว่าง branch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84" name="Google Shape;48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2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2"/>
          <p:cNvSpPr txBox="1"/>
          <p:nvPr/>
        </p:nvSpPr>
        <p:spPr>
          <a:xfrm>
            <a:off x="230500" y="887200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4. เมื่อแก้ไข conflict แล้ว ให้ save file นั้นๆ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5. git flow (git add =&gt; git push)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6. success รวมข้อมูลเรียบร้อย 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775" y="170125"/>
            <a:ext cx="7952451" cy="44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4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Lab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499" name="Google Shape;49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5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git merge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505" name="Google Shape;50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6"/>
          <p:cNvSpPr/>
          <p:nvPr/>
        </p:nvSpPr>
        <p:spPr>
          <a:xfrm>
            <a:off x="4621925" y="733775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6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merge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512" name="Google Shape;512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56"/>
          <p:cNvSpPr/>
          <p:nvPr/>
        </p:nvSpPr>
        <p:spPr>
          <a:xfrm>
            <a:off x="94400" y="733700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6"/>
          <p:cNvSpPr txBox="1"/>
          <p:nvPr/>
        </p:nvSpPr>
        <p:spPr>
          <a:xfrm>
            <a:off x="230500" y="887200"/>
            <a:ext cx="41211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	กรณีมี conflict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แก้ไข file .txt ใน master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push ขึ้น repo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สลับไป branch ที่สร้างเมื่อกี้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แก้ไข file.txt ให้ไม่เหมือนใน master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push ขึ้น repo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ทำการ merge เข้ากับ master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515" name="Google Shape;515;p56"/>
          <p:cNvSpPr txBox="1"/>
          <p:nvPr/>
        </p:nvSpPr>
        <p:spPr>
          <a:xfrm>
            <a:off x="4572000" y="842950"/>
            <a:ext cx="4281000" cy="4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กรณี ไม่มี conflict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mpt"/>
              <a:buChar char="●"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สลับมา branch ใหม่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mpt"/>
              <a:buChar char="●"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แก้ไขไฟล์ .txt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mpt"/>
              <a:buChar char="●"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push ขึ้น repo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mpt"/>
              <a:buChar char="●"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ทำการ merge เข้ากับ master 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อีกรอบ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กรณีมี การเพิ่ม comment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mpt"/>
              <a:buChar char="●"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สลับมา branch ใหม่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mpt"/>
              <a:buChar char="●"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แก้ไขไฟล์ .txt แบบ comment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mpt"/>
              <a:buChar char="●"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push ขึ้น repo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mpt"/>
              <a:buChar char="●"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ทำการ merge เข้ากับ master 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mpt"/>
              <a:buChar char="●"/>
            </a:pPr>
            <a:r>
              <a:rPr b="0" i="0" lang="th" sz="2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อีกรอบ</a:t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516" name="Google Shape;516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7"/>
          <p:cNvSpPr txBox="1"/>
          <p:nvPr/>
        </p:nvSpPr>
        <p:spPr>
          <a:xfrm>
            <a:off x="94400" y="93150"/>
            <a:ext cx="5417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 command trick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522" name="Google Shape;52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7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Google Shape;524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7"/>
          <p:cNvSpPr txBox="1"/>
          <p:nvPr/>
        </p:nvSpPr>
        <p:spPr>
          <a:xfrm>
            <a:off x="230500" y="887200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commit -am “title” -m “description”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checkout -b name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branch -m old_name new_name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log --oneline --decorate --graph --all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merge branch_name -m “description”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merge branch_name --no--ff </a:t>
            </a: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(no fast forward)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526" name="Google Shape;526;p57"/>
          <p:cNvSpPr txBox="1"/>
          <p:nvPr/>
        </p:nvSpPr>
        <p:spPr>
          <a:xfrm>
            <a:off x="7518350" y="4314200"/>
            <a:ext cx="22752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มาลองเล่น git กัน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9125" y="936200"/>
            <a:ext cx="5625824" cy="263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9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git rebase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538" name="Google Shape;53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6961" y="766200"/>
            <a:ext cx="4050075" cy="40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/>
        </p:nvSpPr>
        <p:spPr>
          <a:xfrm>
            <a:off x="331500" y="0"/>
            <a:ext cx="84810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rgbClr val="FFFFFF"/>
                </a:solidFill>
                <a:latin typeface="Prompt"/>
                <a:ea typeface="Prompt"/>
                <a:cs typeface="Prompt"/>
                <a:sym typeface="Prompt"/>
              </a:rPr>
              <a:t>ยุคระบบจัดการซอร์ส แบบ เวอร์ชั่น หรือ แบบดั้งเดิม</a:t>
            </a:r>
            <a:endParaRPr b="0" i="0" sz="3000" u="none" cap="none" strike="noStrike">
              <a:solidFill>
                <a:srgbClr val="FFFFFF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0"/>
          <p:cNvSpPr txBox="1"/>
          <p:nvPr/>
        </p:nvSpPr>
        <p:spPr>
          <a:xfrm>
            <a:off x="230500" y="127950"/>
            <a:ext cx="2947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 rebase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544" name="Google Shape;544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0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6" name="Google Shape;546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0"/>
          <p:cNvSpPr txBox="1"/>
          <p:nvPr/>
        </p:nvSpPr>
        <p:spPr>
          <a:xfrm>
            <a:off x="230500" y="887200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 		rebase เป็นการย้ายข้อมูล จาก branch หนึ่งมาต่ออีก branch 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ขั้นตอนการทำ rebase จาก dev to master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AutoNum type="arabicPeriod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update repo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AutoNum type="arabicPeriod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checkout master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AutoNum type="arabicPeriod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pull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mpt"/>
              <a:buAutoNum type="arabicPeriod"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rebase dev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/>
          <p:nvPr/>
        </p:nvSpPr>
        <p:spPr>
          <a:xfrm>
            <a:off x="230500" y="127950"/>
            <a:ext cx="2947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 rebase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553" name="Google Shape;553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61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5" name="Google Shape;555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61"/>
          <p:cNvSpPr txBox="1"/>
          <p:nvPr/>
        </p:nvSpPr>
        <p:spPr>
          <a:xfrm>
            <a:off x="230500" y="887200"/>
            <a:ext cx="8661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6. ตรวจสอบ conflict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7. ถ้ามีให้แก้ไข save แล้ว git add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8. ถ้าไม่มีให้ git add ได้เลย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9. git rebase --continue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10. git commit and push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2" name="Google Shape;562;p62"/>
          <p:cNvGrpSpPr/>
          <p:nvPr/>
        </p:nvGrpSpPr>
        <p:grpSpPr>
          <a:xfrm>
            <a:off x="763200" y="150863"/>
            <a:ext cx="7617600" cy="4611300"/>
            <a:chOff x="700850" y="-61962"/>
            <a:chExt cx="7617600" cy="4611300"/>
          </a:xfrm>
        </p:grpSpPr>
        <p:sp>
          <p:nvSpPr>
            <p:cNvPr id="563" name="Google Shape;563;p62"/>
            <p:cNvSpPr/>
            <p:nvPr/>
          </p:nvSpPr>
          <p:spPr>
            <a:xfrm>
              <a:off x="700850" y="-61962"/>
              <a:ext cx="7617600" cy="461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4" name="Google Shape;564;p6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11238" y="143525"/>
              <a:ext cx="6721514" cy="4200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400300"/>
            <a:ext cx="8839199" cy="4153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4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Lab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576" name="Google Shape;576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5"/>
          <p:cNvSpPr/>
          <p:nvPr/>
        </p:nvSpPr>
        <p:spPr>
          <a:xfrm>
            <a:off x="4621925" y="733775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65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rebase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583" name="Google Shape;583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65"/>
          <p:cNvSpPr/>
          <p:nvPr/>
        </p:nvSpPr>
        <p:spPr>
          <a:xfrm>
            <a:off x="94400" y="733700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65"/>
          <p:cNvSpPr txBox="1"/>
          <p:nvPr/>
        </p:nvSpPr>
        <p:spPr>
          <a:xfrm>
            <a:off x="247700" y="780950"/>
            <a:ext cx="41211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	กรณีมี conflict 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สร้าง branch ใหม่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แก้ไข file .txt ใน master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push ขึ้น repo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สลับไป branch ที่สร้างเมื่อกี้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แก้ไข file.txt ให้ไม่เหมือนใน master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push ขึ้น repo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ทำการ rebase เข้ากับ master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586" name="Google Shape;586;p65"/>
          <p:cNvSpPr txBox="1"/>
          <p:nvPr/>
        </p:nvSpPr>
        <p:spPr>
          <a:xfrm>
            <a:off x="4812900" y="442050"/>
            <a:ext cx="4281000" cy="4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กรณี ไม่มี conflict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สลับมา branch ใหม่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แก้ไขไฟล์ .txt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push ขึ้น repo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ทำการ rebase เข้ากับ master 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อีกรอบ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587" name="Google Shape;587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6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git ignore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593" name="Google Shape;593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7"/>
          <p:cNvSpPr txBox="1"/>
          <p:nvPr/>
        </p:nvSpPr>
        <p:spPr>
          <a:xfrm>
            <a:off x="230500" y="127950"/>
            <a:ext cx="2947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 ignore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599" name="Google Shape;599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67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67"/>
          <p:cNvSpPr txBox="1"/>
          <p:nvPr/>
        </p:nvSpPr>
        <p:spPr>
          <a:xfrm>
            <a:off x="241050" y="733700"/>
            <a:ext cx="86619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 	git ignore เป็นการสร้างไฟล์ .gitignore ขึ้นมาเพื่อเป็นการกันไฟล์ที่ไม่ต้องการบางตัวขึ้น git repo ที่เราได้ทำการ Remote ไว้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การเขียน gitignore</a:t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name/ : ทุก folder ที่มีชื่อนี้</a:t>
            </a:r>
            <a:endParaRPr b="0" i="0" sz="18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/name/ : ทุก folder ที่มี name ในชื่อ</a:t>
            </a:r>
            <a:endParaRPr b="0" i="0" sz="18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*.file : ทุกไฟล์ที่มีนามสกุลนี้</a:t>
            </a:r>
            <a:endParaRPr b="0" i="0" sz="18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h" sz="18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name.* :ไฟล์ที่ขึ้นต้นด้วยชื่อนี้ ใน path เดียวกัน</a:t>
            </a:r>
            <a:endParaRPr b="0" i="0" sz="18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rgbClr val="434343"/>
                </a:solidFill>
                <a:latin typeface="Prompt"/>
                <a:ea typeface="Prompt"/>
                <a:cs typeface="Prompt"/>
                <a:sym typeface="Prompt"/>
              </a:rPr>
              <a:t>*</a:t>
            </a:r>
            <a:r>
              <a:rPr b="0" i="0" lang="th" sz="18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.file*: ทุกไฟล์ที่มีนามสกุล .file และ .fileอย่างอื่นด้วย</a:t>
            </a:r>
            <a:endParaRPr b="0" i="0" sz="18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\! file.txt ! : ยกเลิกการ ignore ไฟล์ .txt ที่ขึ้นต้นด้วย file ทั้งหมด </a:t>
            </a:r>
            <a:endParaRPr b="0" i="0" sz="18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**</a:t>
            </a:r>
            <a:r>
              <a:rPr b="0" i="0" lang="th" sz="18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/ name : เฉพาะ file ชื่อ name หรือ folder ชื่อ name</a:t>
            </a:r>
            <a:endParaRPr b="0" i="0" sz="18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a/** or a/**/b: ทุกไฟล์ใน folder a ทั้งหมด หรือ folder b ใน a</a:t>
            </a:r>
            <a:endParaRPr b="0" i="0" sz="18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603" name="Google Shape;603;p67"/>
          <p:cNvSpPr txBox="1"/>
          <p:nvPr/>
        </p:nvSpPr>
        <p:spPr>
          <a:xfrm>
            <a:off x="6587150" y="93150"/>
            <a:ext cx="1625100" cy="44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การสร้าง gitignore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67"/>
          <p:cNvSpPr txBox="1"/>
          <p:nvPr/>
        </p:nvSpPr>
        <p:spPr>
          <a:xfrm>
            <a:off x="7873150" y="4082750"/>
            <a:ext cx="10641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= file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** = folder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! = ยกเลิก 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67"/>
          <p:cNvSpPr txBox="1"/>
          <p:nvPr/>
        </p:nvSpPr>
        <p:spPr>
          <a:xfrm>
            <a:off x="4904350" y="69300"/>
            <a:ext cx="1587300" cy="48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h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ข้อมูลการใช้เพิ่มเติม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8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th" sz="6000" u="none" cap="none" strike="noStrike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Lab</a:t>
            </a:r>
            <a:endParaRPr b="0" i="0" sz="6000" u="none" cap="none" strike="noStrike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611" name="Google Shape;611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9"/>
          <p:cNvSpPr/>
          <p:nvPr/>
        </p:nvSpPr>
        <p:spPr>
          <a:xfrm>
            <a:off x="4621925" y="733775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69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h" sz="4000" u="none" cap="none" strike="noStrike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git ignore</a:t>
            </a:r>
            <a:endParaRPr b="0" i="0" sz="4000" u="none" cap="none" strike="noStrike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618" name="Google Shape;618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69"/>
          <p:cNvSpPr/>
          <p:nvPr/>
        </p:nvSpPr>
        <p:spPr>
          <a:xfrm>
            <a:off x="94400" y="733700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69"/>
          <p:cNvSpPr txBox="1"/>
          <p:nvPr/>
        </p:nvSpPr>
        <p:spPr>
          <a:xfrm>
            <a:off x="247700" y="733700"/>
            <a:ext cx="41211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ลอง สร้างไฟล์ .html, .css, .js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push repo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ignore ไฟล์ .html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rm --cached file_name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push repo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edit ignore ไฟล์ .css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push repo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rm --chached file_name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push repo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ลอง สร้าง folder node_module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ignore folder ที่สร้าง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621" name="Google Shape;621;p69"/>
          <p:cNvSpPr txBox="1"/>
          <p:nvPr/>
        </p:nvSpPr>
        <p:spPr>
          <a:xfrm>
            <a:off x="4812900" y="442050"/>
            <a:ext cx="4281000" cy="4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edit ignore ไฟล์ .js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push repo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git rm --cached file_name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th" sz="2400" u="none" cap="none" strike="noStrike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push repo </a:t>
            </a:r>
            <a:endParaRPr b="0" i="0" sz="24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622" name="Google Shape;622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54775" y="649175"/>
            <a:ext cx="4034450" cy="41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7"/>
          <p:cNvSpPr txBox="1"/>
          <p:nvPr/>
        </p:nvSpPr>
        <p:spPr>
          <a:xfrm>
            <a:off x="1113300" y="99425"/>
            <a:ext cx="69174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rgbClr val="FFFFFF"/>
                </a:solidFill>
                <a:latin typeface="Prompt"/>
                <a:ea typeface="Prompt"/>
                <a:cs typeface="Prompt"/>
                <a:sym typeface="Prompt"/>
              </a:rPr>
              <a:t>ยุคระบบจัดการซอร์สด้วย folder ไฟล์วันที่</a:t>
            </a:r>
            <a:endParaRPr b="0" i="0" sz="3000" u="none" cap="none" strike="noStrike">
              <a:solidFill>
                <a:srgbClr val="FFFFFF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3150" y="1591638"/>
            <a:ext cx="5601799" cy="208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9038" y="825073"/>
            <a:ext cx="5885924" cy="39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8"/>
          <p:cNvSpPr txBox="1"/>
          <p:nvPr/>
        </p:nvSpPr>
        <p:spPr>
          <a:xfrm>
            <a:off x="266100" y="19625"/>
            <a:ext cx="87012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rgbClr val="FFFFFF"/>
                </a:solidFill>
                <a:latin typeface="Prompt"/>
                <a:ea typeface="Prompt"/>
                <a:cs typeface="Prompt"/>
                <a:sym typeface="Prompt"/>
              </a:rPr>
              <a:t>ยุคระบบจัดการซอร์สด้วย patch(ส่วนที่แตกต่างกัน)</a:t>
            </a:r>
            <a:endParaRPr b="0" i="0" sz="3000" u="none" cap="none" strike="noStrike">
              <a:solidFill>
                <a:srgbClr val="FFFFFF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738" y="1028850"/>
            <a:ext cx="8790526" cy="379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/>
          <p:nvPr/>
        </p:nvSpPr>
        <p:spPr>
          <a:xfrm>
            <a:off x="266100" y="19625"/>
            <a:ext cx="87012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th" sz="3000" u="none" cap="none" strike="noStrike">
                <a:solidFill>
                  <a:srgbClr val="FFFFFF"/>
                </a:solidFill>
                <a:latin typeface="Prompt"/>
                <a:ea typeface="Prompt"/>
                <a:cs typeface="Prompt"/>
                <a:sym typeface="Prompt"/>
              </a:rPr>
              <a:t>ยุคระบบจัดการซอร์สแบบเฉพาะที่ (Local Version Control System)</a:t>
            </a:r>
            <a:endParaRPr b="0" i="0" sz="3000" u="none" cap="none" strike="noStrike">
              <a:solidFill>
                <a:srgbClr val="FFFFFF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29" name="Google Shape;129;p9"/>
          <p:cNvSpPr txBox="1"/>
          <p:nvPr/>
        </p:nvSpPr>
        <p:spPr>
          <a:xfrm>
            <a:off x="176750" y="1028850"/>
            <a:ext cx="36204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h" sz="18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Prompt"/>
                <a:ea typeface="Prompt"/>
                <a:cs typeface="Prompt"/>
                <a:sym typeface="Prompt"/>
              </a:rPr>
              <a:t>RCS (Revision Control System)</a:t>
            </a:r>
            <a:endParaRPr b="0" i="0" sz="1800" u="none" cap="none" strike="noStrike">
              <a:solidFill>
                <a:srgbClr val="000000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