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Fira Sans Medium"/>
      <p:regular r:id="rId18"/>
      <p:bold r:id="rId19"/>
      <p:italic r:id="rId20"/>
      <p:boldItalic r:id="rId21"/>
    </p:embeddedFont>
    <p:embeddedFont>
      <p:font typeface="Fira Sans SemiBold"/>
      <p:regular r:id="rId22"/>
      <p:bold r:id="rId23"/>
      <p:italic r:id="rId24"/>
      <p:boldItalic r:id="rId25"/>
    </p:embeddedFont>
    <p:embeddedFont>
      <p:font typeface="Fira Sans"/>
      <p:regular r:id="rId26"/>
      <p:bold r:id="rId27"/>
      <p:italic r:id="rId28"/>
      <p:boldItalic r:id="rId29"/>
    </p:embeddedFont>
    <p:embeddedFont>
      <p:font typeface="Prompt"/>
      <p:regular r:id="rId30"/>
      <p:bold r:id="rId31"/>
      <p:italic r:id="rId32"/>
      <p:boldItalic r:id="rId33"/>
    </p:embeddedFont>
    <p:embeddedFont>
      <p:font typeface="Sarabun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italic.fntdata"/><Relationship Id="rId22" Type="http://schemas.openxmlformats.org/officeDocument/2006/relationships/font" Target="fonts/FiraSansSemiBold-regular.fntdata"/><Relationship Id="rId21" Type="http://schemas.openxmlformats.org/officeDocument/2006/relationships/font" Target="fonts/FiraSansMedium-boldItalic.fntdata"/><Relationship Id="rId24" Type="http://schemas.openxmlformats.org/officeDocument/2006/relationships/font" Target="fonts/FiraSansSemiBold-italic.fntdata"/><Relationship Id="rId23" Type="http://schemas.openxmlformats.org/officeDocument/2006/relationships/font" Target="fonts/FiraSans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regular.fntdata"/><Relationship Id="rId25" Type="http://schemas.openxmlformats.org/officeDocument/2006/relationships/font" Target="fonts/FiraSansSemiBold-boldItalic.fntdata"/><Relationship Id="rId28" Type="http://schemas.openxmlformats.org/officeDocument/2006/relationships/font" Target="fonts/FiraSans-italic.fntdata"/><Relationship Id="rId27" Type="http://schemas.openxmlformats.org/officeDocument/2006/relationships/font" Target="fonts/Fira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mpt-bold.fntdata"/><Relationship Id="rId30" Type="http://schemas.openxmlformats.org/officeDocument/2006/relationships/font" Target="fonts/Prompt-regular.fntdata"/><Relationship Id="rId11" Type="http://schemas.openxmlformats.org/officeDocument/2006/relationships/slide" Target="slides/slide6.xml"/><Relationship Id="rId33" Type="http://schemas.openxmlformats.org/officeDocument/2006/relationships/font" Target="fonts/Prompt-boldItalic.fntdata"/><Relationship Id="rId10" Type="http://schemas.openxmlformats.org/officeDocument/2006/relationships/slide" Target="slides/slide5.xml"/><Relationship Id="rId32" Type="http://schemas.openxmlformats.org/officeDocument/2006/relationships/font" Target="fonts/Prompt-italic.fntdata"/><Relationship Id="rId13" Type="http://schemas.openxmlformats.org/officeDocument/2006/relationships/slide" Target="slides/slide8.xml"/><Relationship Id="rId35" Type="http://schemas.openxmlformats.org/officeDocument/2006/relationships/font" Target="fonts/SarabunLight-bold.fntdata"/><Relationship Id="rId12" Type="http://schemas.openxmlformats.org/officeDocument/2006/relationships/slide" Target="slides/slide7.xml"/><Relationship Id="rId34" Type="http://schemas.openxmlformats.org/officeDocument/2006/relationships/font" Target="fonts/SarabunLight-regular.fntdata"/><Relationship Id="rId15" Type="http://schemas.openxmlformats.org/officeDocument/2006/relationships/slide" Target="slides/slide10.xml"/><Relationship Id="rId37" Type="http://schemas.openxmlformats.org/officeDocument/2006/relationships/font" Target="fonts/Sarabun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Sarabun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SansMedium-bold.fntdata"/><Relationship Id="rId18" Type="http://schemas.openxmlformats.org/officeDocument/2006/relationships/font" Target="fonts/Fira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0e0f97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0e0f97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376cb78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376cb78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b376cb78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b376cb78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8533579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8533579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0e0f97b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0e0f97b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e0f97b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e0f97b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825edb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825edb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8dadff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8dadff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8dadff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8dadff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376cb7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376cb7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376cb7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376cb7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376cb7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376cb7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ke a break">
  <p:cSld name="TITLE_AND_BOD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92975" cy="5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204425" y="161750"/>
            <a:ext cx="8770200" cy="6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th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9375" y="147675"/>
            <a:ext cx="708997" cy="6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 rotWithShape="1">
          <a:blip r:embed="rId4">
            <a:alphaModFix/>
          </a:blip>
          <a:srcRect b="16233" l="0" r="0" t="0"/>
          <a:stretch/>
        </p:blipFill>
        <p:spPr>
          <a:xfrm>
            <a:off x="3895588" y="377550"/>
            <a:ext cx="1352824" cy="112517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5" name="Google Shape;65;p16"/>
          <p:cNvSpPr txBox="1"/>
          <p:nvPr/>
        </p:nvSpPr>
        <p:spPr>
          <a:xfrm>
            <a:off x="1798500" y="3673700"/>
            <a:ext cx="5547000" cy="8721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Pisut Theeraphanphichate</a:t>
            </a:r>
            <a:endParaRPr sz="30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6" name="Google Shape;66;p16"/>
          <p:cNvCxnSpPr/>
          <p:nvPr/>
        </p:nvCxnSpPr>
        <p:spPr>
          <a:xfrm>
            <a:off x="2327700" y="3422025"/>
            <a:ext cx="4488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/>
        </p:nvSpPr>
        <p:spPr>
          <a:xfrm>
            <a:off x="1056450" y="1981500"/>
            <a:ext cx="5747100" cy="11805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60000" dist="2857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7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Git Workflow</a:t>
            </a:r>
            <a:endParaRPr b="1" sz="7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550" y="2034298"/>
            <a:ext cx="1074900" cy="10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 Intro </a:t>
            </a: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 Workflow</a:t>
            </a: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 sz="40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1.5.  Release Branch</a:t>
            </a:r>
            <a:endParaRPr sz="24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Release</a:t>
            </a: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 branch เป็น Branch ที่ถูกสร้างขึ้นจาก Branch develop เพื่อตรวจสอบและทดสอบโค้ด ใช้เพื่อหา bug แล้วแก้ไข ก่อนจะ release ขึ้น production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เมื่องานในส่วน release เสร็จ จะทำการ merge เข้าไปที่ Branch develop และ Branch master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 Intro </a:t>
            </a: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 Workflow</a:t>
            </a:r>
            <a:endParaRPr sz="40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1.6.  Hotfix Branch</a:t>
            </a:r>
            <a:endParaRPr sz="24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Hotfix </a:t>
            </a: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branch เป็น Branch ที่ถูกสร้างขึ้นเพื่อแก้ไข bug ของโค้ดที่ release ไปแล้ว โดยจะทำการแตก branch ออกมาจาก master แล้วแก้ไขทันที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เมื่องานในส่วนนี้เสร็จ จะทำการ merge เข้าไปที่ branch develop และ branch master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100" y="1531588"/>
            <a:ext cx="5601799" cy="20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 rotWithShape="1">
          <a:blip r:embed="rId6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Topic</a:t>
            </a:r>
            <a:endParaRPr sz="400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Fira Sans Medium"/>
              <a:buChar char="●"/>
            </a:pPr>
            <a:r>
              <a:rPr lang="th" sz="26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Intro to Workflow</a:t>
            </a:r>
            <a:endParaRPr sz="260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4722200" y="887200"/>
            <a:ext cx="4121100" cy="381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Intro to Workflow</a:t>
            </a:r>
            <a:endParaRPr sz="600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 </a:t>
            </a: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Intro to Workflow</a:t>
            </a:r>
            <a:endParaRPr sz="40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1.1.  What’s Git Workflow</a:t>
            </a:r>
            <a:endParaRPr sz="24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เป็นการจัดการ Branch รูปแบบหนึ่ง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ใช้ Git flow เมื่อ Software มีขนาดใหญ่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ทีมที่ทำงานด้วยกันมีจำนวนมาก ๆ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ช่วยลด conflict ต่างๆ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แบ่งการทำงานของ Branch ออกเป็น 5 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ส่วน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175" y="762000"/>
            <a:ext cx="2988563" cy="395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 Intro to Workflow</a:t>
            </a:r>
            <a:endParaRPr sz="40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1.1.  What’s Git Workflow</a:t>
            </a:r>
            <a:endParaRPr sz="24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เป็นการจัดการ Branch รูปแบบหนึ่ง ใช้กับโปรเจ็คที่มีขนาดใหญ่ ทีมที่ทำงานด้วยกันมีจำนวนมาก ๆ ทำให้ช่วยลด conflict ต่างๆของโด้ด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แบ่งการทำงานของ Branch ออกเป็น 5 ส่วน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Master Branch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Dev Branch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Feature Branch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Release Branch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Hotfix Branch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 Intro to Workflow</a:t>
            </a:r>
            <a:endParaRPr sz="40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1.1.  What’s Git Workflow</a:t>
            </a:r>
            <a:endParaRPr sz="24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7100" y="1371600"/>
            <a:ext cx="5469800" cy="336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 Intro </a:t>
            </a: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 Workflow</a:t>
            </a:r>
            <a:endParaRPr sz="40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1.2.  </a:t>
            </a:r>
            <a:r>
              <a:rPr lang="th" sz="24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Master Branch</a:t>
            </a:r>
            <a:endParaRPr sz="24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เป็น Branch หลักเพื่อจะ release code ขึ้น production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เป็น Branch ที่สำคัญและต้องพร้อมที่จะ Deploy เสมอ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ไม่มีการพัฒนาโค้ดในส่วน Master Branch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 Intro </a:t>
            </a: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 Workflow</a:t>
            </a:r>
            <a:endParaRPr sz="40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1.3.  Develop Branch</a:t>
            </a:r>
            <a:endParaRPr sz="24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เป็น Branch หลักสำหรับการพัฒนา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เป็น Branch ที่ใช้แตก feature ย่อยๆเพื่อให้โปรแกรมเมอร์ไปพัฒนาต่อ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 Intro </a:t>
            </a:r>
            <a:r>
              <a:rPr lang="th" sz="4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 Workflow</a:t>
            </a:r>
            <a:endParaRPr sz="40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1.4.  Feature Branch</a:t>
            </a:r>
            <a:endParaRPr sz="24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Feature branch เป็น Branch ที่ถูกสร้างขึ้นจาก Branch develop และใช้เพื่อสร้าง feature ใหม่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เมื่อพัฒนางานในส่วน feature เสร็จแล้ว จะทำการ merge กลับเข้าไปที่ Branch develop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