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66475203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66809358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8824499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42915331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70133126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41370949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99116" y="533400"/>
            <a:ext cx="6516799" cy="10668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00078478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90715860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44153159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10171110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xmlns="" val="141960827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2018-01-07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827584" y="1628800"/>
            <a:ext cx="6336704" cy="2448272"/>
          </a:xfrm>
        </p:spPr>
        <p:txBody>
          <a:bodyPr>
            <a:noAutofit/>
          </a:bodyPr>
          <a:lstStyle/>
          <a:p>
            <a:r>
              <a:rPr lang="en-US" sz="3600" dirty="0" err="1" smtClean="0">
                <a:solidFill>
                  <a:srgbClr val="C00000"/>
                </a:solidFill>
              </a:rPr>
              <a:t>Songskill</a:t>
            </a:r>
            <a:r>
              <a:rPr lang="en-US" sz="3600" dirty="0" smtClean="0">
                <a:solidFill>
                  <a:srgbClr val="C00000"/>
                </a:solidFill>
              </a:rPr>
              <a:t>: </a:t>
            </a:r>
            <a:br>
              <a:rPr lang="en-US" sz="3600" dirty="0" smtClean="0">
                <a:solidFill>
                  <a:srgbClr val="C00000"/>
                </a:solidFill>
              </a:rPr>
            </a:br>
            <a:r>
              <a:rPr lang="en-US" sz="3600" dirty="0" smtClean="0">
                <a:solidFill>
                  <a:srgbClr val="C00000"/>
                </a:solidFill>
              </a:rPr>
              <a:t>A System for Continuous, Emotionally-Adaptive Music Generation </a:t>
            </a:r>
            <a:r>
              <a:rPr lang="pl-PL" sz="3600" dirty="0" smtClean="0">
                <a:solidFill>
                  <a:srgbClr val="C00000"/>
                </a:solidFill>
              </a:rPr>
              <a:t/>
            </a:r>
            <a:br>
              <a:rPr lang="pl-PL" sz="3600" dirty="0" smtClean="0">
                <a:solidFill>
                  <a:srgbClr val="C00000"/>
                </a:solidFill>
              </a:rPr>
            </a:br>
            <a:r>
              <a:rPr lang="pl-PL" sz="3600" dirty="0" smtClean="0">
                <a:solidFill>
                  <a:srgbClr val="C00000"/>
                </a:solidFill>
              </a:rPr>
              <a:t/>
            </a:r>
            <a:br>
              <a:rPr lang="pl-PL" sz="3600" dirty="0" smtClean="0">
                <a:solidFill>
                  <a:srgbClr val="C00000"/>
                </a:solidFill>
              </a:rPr>
            </a:br>
            <a:r>
              <a:rPr lang="pl-PL" sz="3200" dirty="0" smtClean="0">
                <a:solidFill>
                  <a:srgbClr val="C00000"/>
                </a:solidFill>
              </a:rPr>
              <a:t>by </a:t>
            </a:r>
            <a:r>
              <a:rPr lang="pl-PL" sz="2800" dirty="0" smtClean="0">
                <a:solidFill>
                  <a:srgbClr val="C00000"/>
                </a:solidFill>
                <a:ea typeface="+mn-ea"/>
                <a:cs typeface="+mn-cs"/>
              </a:rPr>
              <a:t>B.T. Franklin (USA)</a:t>
            </a:r>
            <a:endParaRPr lang="pl-PL" sz="3600" dirty="0">
              <a:solidFill>
                <a:srgbClr val="C00000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827584" y="5229200"/>
            <a:ext cx="7200800" cy="745480"/>
          </a:xfrm>
        </p:spPr>
        <p:txBody>
          <a:bodyPr>
            <a:normAutofit fontScale="92500" lnSpcReduction="10000"/>
          </a:bodyPr>
          <a:lstStyle/>
          <a:p>
            <a:r>
              <a:rPr lang="pl-PL" dirty="0" smtClean="0"/>
              <a:t>Opracowanie: </a:t>
            </a:r>
          </a:p>
          <a:p>
            <a:r>
              <a:rPr lang="pl-PL" dirty="0" smtClean="0"/>
              <a:t>Joanna Ziobrowska FAIS UJ 2018</a:t>
            </a:r>
            <a:endParaRPr lang="pl-PL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99116" y="749424"/>
            <a:ext cx="7733323" cy="591344"/>
          </a:xfrm>
        </p:spPr>
        <p:txBody>
          <a:bodyPr>
            <a:noAutofit/>
          </a:bodyPr>
          <a:lstStyle/>
          <a:p>
            <a:pPr algn="ctr"/>
            <a:r>
              <a:rPr lang="pl-PL" sz="4400" dirty="0" smtClean="0">
                <a:solidFill>
                  <a:srgbClr val="C00000"/>
                </a:solidFill>
              </a:rPr>
              <a:t>Poruszana problematyka </a:t>
            </a:r>
            <a:endParaRPr lang="pl-PL" sz="4400" dirty="0">
              <a:solidFill>
                <a:srgbClr val="C0000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755576" y="1772816"/>
            <a:ext cx="7733324" cy="3168352"/>
          </a:xfrm>
        </p:spPr>
        <p:txBody>
          <a:bodyPr>
            <a:noAutofit/>
          </a:bodyPr>
          <a:lstStyle/>
          <a:p>
            <a:r>
              <a:rPr lang="pl-PL" sz="2800" dirty="0" smtClean="0">
                <a:solidFill>
                  <a:schemeClr val="tx1"/>
                </a:solidFill>
              </a:rPr>
              <a:t>Stworzenie systemu </a:t>
            </a:r>
            <a:r>
              <a:rPr lang="pl-PL" sz="2800" b="1" dirty="0" smtClean="0">
                <a:solidFill>
                  <a:srgbClr val="C00000"/>
                </a:solidFill>
              </a:rPr>
              <a:t>generującego</a:t>
            </a:r>
            <a:r>
              <a:rPr lang="pl-PL" sz="2800" dirty="0" smtClean="0">
                <a:solidFill>
                  <a:schemeClr val="tx1"/>
                </a:solidFill>
              </a:rPr>
              <a:t> muzykę</a:t>
            </a:r>
          </a:p>
          <a:p>
            <a:r>
              <a:rPr lang="pl-PL" sz="2800" b="1" dirty="0" smtClean="0">
                <a:solidFill>
                  <a:srgbClr val="C00000"/>
                </a:solidFill>
              </a:rPr>
              <a:t>Wywołanie</a:t>
            </a:r>
            <a:r>
              <a:rPr lang="pl-PL" sz="2800" dirty="0" smtClean="0">
                <a:solidFill>
                  <a:schemeClr val="tx1"/>
                </a:solidFill>
              </a:rPr>
              <a:t> pożądanego </a:t>
            </a:r>
            <a:r>
              <a:rPr lang="pl-PL" sz="2800" b="1" dirty="0" smtClean="0">
                <a:solidFill>
                  <a:srgbClr val="C00000"/>
                </a:solidFill>
              </a:rPr>
              <a:t>wrażenia emocjonalnego</a:t>
            </a:r>
          </a:p>
          <a:p>
            <a:r>
              <a:rPr lang="pl-PL" sz="2800" dirty="0" smtClean="0">
                <a:solidFill>
                  <a:schemeClr val="tx1"/>
                </a:solidFill>
              </a:rPr>
              <a:t>Generacja muzyki „w tle” m. in. dla gier komputerowych czy spotkań/imprez </a:t>
            </a:r>
            <a:r>
              <a:rPr lang="pl-PL" sz="2800" dirty="0" smtClean="0">
                <a:solidFill>
                  <a:schemeClr val="tx1"/>
                </a:solidFill>
              </a:rPr>
              <a:t>towarzyskich</a:t>
            </a:r>
            <a:endParaRPr lang="pl-PL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533400"/>
            <a:ext cx="8136904" cy="663352"/>
          </a:xfrm>
        </p:spPr>
        <p:txBody>
          <a:bodyPr>
            <a:noAutofit/>
          </a:bodyPr>
          <a:lstStyle/>
          <a:p>
            <a:pPr algn="ctr"/>
            <a:r>
              <a:rPr lang="pl-PL" sz="4400" dirty="0" smtClean="0">
                <a:solidFill>
                  <a:srgbClr val="C00000"/>
                </a:solidFill>
              </a:rPr>
              <a:t>Muzyka </a:t>
            </a:r>
            <a:r>
              <a:rPr lang="pl-PL" sz="4400" dirty="0" smtClean="0">
                <a:solidFill>
                  <a:srgbClr val="C00000"/>
                </a:solidFill>
              </a:rPr>
              <a:t>a </a:t>
            </a:r>
            <a:r>
              <a:rPr lang="pl-PL" sz="4400" dirty="0" smtClean="0">
                <a:solidFill>
                  <a:srgbClr val="C00000"/>
                </a:solidFill>
              </a:rPr>
              <a:t>emocje</a:t>
            </a:r>
            <a:endParaRPr lang="pl-PL" sz="4400" dirty="0">
              <a:solidFill>
                <a:srgbClr val="C00000"/>
              </a:solidFill>
            </a:endParaRPr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"/>
          </p:nvPr>
        </p:nvSpPr>
        <p:spPr>
          <a:xfrm>
            <a:off x="755576" y="1484784"/>
            <a:ext cx="3456384" cy="685801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 smtClean="0">
                <a:solidFill>
                  <a:schemeClr val="tx1"/>
                </a:solidFill>
              </a:rPr>
              <a:t>Wywoływanie</a:t>
            </a:r>
            <a:r>
              <a:rPr lang="pl-PL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pl-PL" sz="1800" b="1" dirty="0" smtClean="0">
                <a:solidFill>
                  <a:schemeClr val="tx1"/>
                </a:solidFill>
              </a:rPr>
              <a:t>(ang. </a:t>
            </a:r>
            <a:r>
              <a:rPr lang="pl-PL" sz="1800" b="1" dirty="0" err="1" smtClean="0">
                <a:solidFill>
                  <a:schemeClr val="tx1"/>
                </a:solidFill>
              </a:rPr>
              <a:t>evocation</a:t>
            </a:r>
            <a:r>
              <a:rPr lang="pl-PL" sz="1800" b="1" dirty="0" smtClean="0">
                <a:solidFill>
                  <a:schemeClr val="tx1"/>
                </a:solidFill>
              </a:rPr>
              <a:t>)</a:t>
            </a:r>
            <a:endParaRPr lang="pl-PL" sz="1800" b="1" dirty="0">
              <a:solidFill>
                <a:schemeClr val="tx1"/>
              </a:solidFill>
            </a:endParaRPr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2"/>
          </p:nvPr>
        </p:nvSpPr>
        <p:spPr>
          <a:xfrm>
            <a:off x="799118" y="2204864"/>
            <a:ext cx="3844890" cy="417646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pl-PL" sz="2800" dirty="0" smtClean="0">
                <a:solidFill>
                  <a:schemeClr val="tx1"/>
                </a:solidFill>
              </a:rPr>
              <a:t>Proces wywołania konkretnej </a:t>
            </a:r>
            <a:r>
              <a:rPr lang="pl-PL" sz="2800" dirty="0" smtClean="0">
                <a:solidFill>
                  <a:schemeClr val="tx1"/>
                </a:solidFill>
              </a:rPr>
              <a:t>emocji </a:t>
            </a:r>
            <a:endParaRPr lang="pl-PL" sz="28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pl-PL" sz="2800" dirty="0" smtClean="0">
                <a:solidFill>
                  <a:schemeClr val="tx1"/>
                </a:solidFill>
              </a:rPr>
              <a:t>	</a:t>
            </a:r>
            <a:r>
              <a:rPr lang="pl-PL" sz="2800" dirty="0" smtClean="0">
                <a:solidFill>
                  <a:schemeClr val="tx1"/>
                </a:solidFill>
              </a:rPr>
              <a:t>w </a:t>
            </a:r>
            <a:r>
              <a:rPr lang="pl-PL" sz="2800" dirty="0" smtClean="0">
                <a:solidFill>
                  <a:schemeClr val="tx1"/>
                </a:solidFill>
              </a:rPr>
              <a:t>słuchaczu </a:t>
            </a:r>
          </a:p>
          <a:p>
            <a:pPr>
              <a:lnSpc>
                <a:spcPct val="120000"/>
              </a:lnSpc>
            </a:pPr>
            <a:r>
              <a:rPr lang="pl-PL" sz="2800" b="1" dirty="0" smtClean="0">
                <a:solidFill>
                  <a:srgbClr val="C00000"/>
                </a:solidFill>
              </a:rPr>
              <a:t>STAN EMOCJONALNY</a:t>
            </a:r>
          </a:p>
          <a:p>
            <a:pPr>
              <a:lnSpc>
                <a:spcPct val="120000"/>
              </a:lnSpc>
            </a:pPr>
            <a:r>
              <a:rPr lang="pl-PL" sz="2800" dirty="0" smtClean="0">
                <a:solidFill>
                  <a:schemeClr val="tx1"/>
                </a:solidFill>
              </a:rPr>
              <a:t>Są emocje, których nie umiemy celowo wywołać</a:t>
            </a:r>
          </a:p>
          <a:p>
            <a:pPr>
              <a:lnSpc>
                <a:spcPct val="120000"/>
              </a:lnSpc>
            </a:pPr>
            <a:r>
              <a:rPr lang="pl-PL" sz="2800" dirty="0" smtClean="0">
                <a:solidFill>
                  <a:schemeClr val="tx1"/>
                </a:solidFill>
              </a:rPr>
              <a:t>Niemożliwa do przewidzenia odpowiedz emocjonalna słuchacza</a:t>
            </a:r>
          </a:p>
          <a:p>
            <a:endParaRPr lang="pl-PL" dirty="0" smtClean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6" name="Symbol zastępczy tekstu 5"/>
          <p:cNvSpPr>
            <a:spLocks noGrp="1"/>
          </p:cNvSpPr>
          <p:nvPr>
            <p:ph type="body" sz="quarter" idx="3"/>
          </p:nvPr>
        </p:nvSpPr>
        <p:spPr>
          <a:xfrm>
            <a:off x="4283968" y="1484784"/>
            <a:ext cx="3600400" cy="685801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 smtClean="0">
                <a:solidFill>
                  <a:schemeClr val="tx1"/>
                </a:solidFill>
              </a:rPr>
              <a:t>Przekazywanie</a:t>
            </a:r>
            <a:r>
              <a:rPr lang="pl-PL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pl-PL" sz="1800" b="1" dirty="0" smtClean="0">
                <a:solidFill>
                  <a:schemeClr val="tx1"/>
                </a:solidFill>
              </a:rPr>
              <a:t>(ang. </a:t>
            </a:r>
            <a:r>
              <a:rPr lang="pl-PL" sz="1800" b="1" dirty="0" err="1" smtClean="0">
                <a:solidFill>
                  <a:schemeClr val="tx1"/>
                </a:solidFill>
              </a:rPr>
              <a:t>conveyance</a:t>
            </a:r>
            <a:r>
              <a:rPr lang="pl-PL" sz="1800" b="1" dirty="0" smtClean="0">
                <a:solidFill>
                  <a:schemeClr val="tx1"/>
                </a:solidFill>
              </a:rPr>
              <a:t>)</a:t>
            </a:r>
            <a:endParaRPr lang="pl-PL" sz="1800" b="1" dirty="0">
              <a:solidFill>
                <a:schemeClr val="tx1"/>
              </a:solidFill>
            </a:endParaRPr>
          </a:p>
        </p:txBody>
      </p:sp>
      <p:sp>
        <p:nvSpPr>
          <p:cNvPr id="7" name="Symbol zastępczy zawartości 6"/>
          <p:cNvSpPr>
            <a:spLocks noGrp="1"/>
          </p:cNvSpPr>
          <p:nvPr>
            <p:ph sz="quarter" idx="4"/>
          </p:nvPr>
        </p:nvSpPr>
        <p:spPr>
          <a:xfrm>
            <a:off x="4572000" y="2204864"/>
            <a:ext cx="3888432" cy="388843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l-PL" sz="2400" dirty="0" smtClean="0">
                <a:solidFill>
                  <a:schemeClr val="tx1"/>
                </a:solidFill>
              </a:rPr>
              <a:t>Proces zakomunikowania </a:t>
            </a:r>
            <a:r>
              <a:rPr lang="pl-PL" sz="2400" dirty="0" smtClean="0">
                <a:solidFill>
                  <a:schemeClr val="tx1"/>
                </a:solidFill>
              </a:rPr>
              <a:t>słuchaczowi </a:t>
            </a:r>
            <a:r>
              <a:rPr lang="pl-PL" sz="2400" dirty="0" smtClean="0">
                <a:solidFill>
                  <a:schemeClr val="tx1"/>
                </a:solidFill>
              </a:rPr>
              <a:t>konkretnej </a:t>
            </a:r>
            <a:r>
              <a:rPr lang="pl-PL" sz="2400" dirty="0" smtClean="0">
                <a:solidFill>
                  <a:schemeClr val="tx1"/>
                </a:solidFill>
              </a:rPr>
              <a:t>emocji </a:t>
            </a:r>
          </a:p>
          <a:p>
            <a:r>
              <a:rPr lang="pl-PL" sz="2400" b="1" dirty="0" smtClean="0">
                <a:solidFill>
                  <a:srgbClr val="C00000"/>
                </a:solidFill>
              </a:rPr>
              <a:t>PRZEKAZ INFORMACJI</a:t>
            </a:r>
          </a:p>
          <a:p>
            <a:r>
              <a:rPr lang="pl-PL" sz="2400" dirty="0" smtClean="0">
                <a:solidFill>
                  <a:schemeClr val="tx1"/>
                </a:solidFill>
              </a:rPr>
              <a:t>Prawie wszystkie emocje mogą być zakomunikowane </a:t>
            </a:r>
          </a:p>
          <a:p>
            <a:r>
              <a:rPr lang="pl-PL" sz="2400" dirty="0" smtClean="0">
                <a:solidFill>
                  <a:schemeClr val="tx1"/>
                </a:solidFill>
              </a:rPr>
              <a:t>Odpowiedź emocjonalna słuchacza jest ignorowana</a:t>
            </a:r>
            <a:endParaRPr lang="pl-PL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  <p:bldP spid="6" grpId="0" uiExpand="1" build="p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827584" y="605408"/>
            <a:ext cx="7301275" cy="735360"/>
          </a:xfrm>
        </p:spPr>
        <p:txBody>
          <a:bodyPr>
            <a:noAutofit/>
          </a:bodyPr>
          <a:lstStyle/>
          <a:p>
            <a:pPr algn="ctr"/>
            <a:r>
              <a:rPr lang="pl-PL" sz="4400" dirty="0" smtClean="0">
                <a:solidFill>
                  <a:srgbClr val="C00000"/>
                </a:solidFill>
              </a:rPr>
              <a:t>Muzyka a emocje vol. 2</a:t>
            </a:r>
            <a:endParaRPr lang="pl-PL" sz="4400" dirty="0">
              <a:solidFill>
                <a:srgbClr val="C00000"/>
              </a:solidFill>
            </a:endParaRPr>
          </a:p>
        </p:txBody>
      </p:sp>
      <p:sp>
        <p:nvSpPr>
          <p:cNvPr id="8" name="Symbol zastępczy zawartości 7"/>
          <p:cNvSpPr>
            <a:spLocks noGrp="1"/>
          </p:cNvSpPr>
          <p:nvPr>
            <p:ph idx="1"/>
          </p:nvPr>
        </p:nvSpPr>
        <p:spPr>
          <a:xfrm>
            <a:off x="1043608" y="1844824"/>
            <a:ext cx="6516798" cy="201622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C00000"/>
                </a:solidFill>
              </a:rPr>
              <a:t>Wspólny punkt odniesienia </a:t>
            </a:r>
            <a:r>
              <a:rPr lang="pl-PL" sz="2800" dirty="0" smtClean="0">
                <a:solidFill>
                  <a:schemeClr val="tx1"/>
                </a:solidFill>
              </a:rPr>
              <a:t>tych dwóch procesów</a:t>
            </a:r>
          </a:p>
          <a:p>
            <a:r>
              <a:rPr lang="pl-PL" sz="2800" dirty="0" smtClean="0">
                <a:solidFill>
                  <a:schemeClr val="tx1"/>
                </a:solidFill>
              </a:rPr>
              <a:t>Przekaż emocję, a wywołanie jej zostaw słuchaczowi czyli </a:t>
            </a:r>
            <a:r>
              <a:rPr lang="pl-PL" sz="2800" b="1" dirty="0" err="1" smtClean="0">
                <a:solidFill>
                  <a:srgbClr val="C00000"/>
                </a:solidFill>
              </a:rPr>
              <a:t>sympathetic</a:t>
            </a:r>
            <a:r>
              <a:rPr lang="pl-PL" sz="2800" b="1" dirty="0" smtClean="0">
                <a:solidFill>
                  <a:srgbClr val="C00000"/>
                </a:solidFill>
              </a:rPr>
              <a:t> </a:t>
            </a:r>
            <a:r>
              <a:rPr lang="pl-PL" sz="2800" b="1" dirty="0" err="1" smtClean="0">
                <a:solidFill>
                  <a:srgbClr val="C00000"/>
                </a:solidFill>
              </a:rPr>
              <a:t>response</a:t>
            </a:r>
            <a:endParaRPr lang="pl-PL" sz="2800" b="1" dirty="0">
              <a:solidFill>
                <a:srgbClr val="C00000"/>
              </a:solidFill>
            </a:endParaRPr>
          </a:p>
        </p:txBody>
      </p:sp>
      <p:pic>
        <p:nvPicPr>
          <p:cNvPr id="9" name="Obraz 8" descr="emotion conveyance attributes.png"/>
          <p:cNvPicPr>
            <a:picLocks noChangeAspect="1"/>
          </p:cNvPicPr>
          <p:nvPr/>
        </p:nvPicPr>
        <p:blipFill>
          <a:blip r:embed="rId2" cstate="print"/>
          <a:srcRect b="51090"/>
          <a:stretch>
            <a:fillRect/>
          </a:stretch>
        </p:blipFill>
        <p:spPr>
          <a:xfrm>
            <a:off x="539552" y="4221088"/>
            <a:ext cx="8054080" cy="1800200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99117" y="533400"/>
            <a:ext cx="7301276" cy="663352"/>
          </a:xfrm>
        </p:spPr>
        <p:txBody>
          <a:bodyPr>
            <a:normAutofit/>
          </a:bodyPr>
          <a:lstStyle/>
          <a:p>
            <a:pPr algn="ctr"/>
            <a:r>
              <a:rPr lang="pl-PL" sz="4400" dirty="0" smtClean="0">
                <a:solidFill>
                  <a:srgbClr val="C00000"/>
                </a:solidFill>
              </a:rPr>
              <a:t>Zapis strukturalny</a:t>
            </a:r>
            <a:endParaRPr lang="pl-PL" sz="4400" dirty="0">
              <a:solidFill>
                <a:srgbClr val="C0000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15616" y="1844824"/>
            <a:ext cx="6408712" cy="31683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l-PL" sz="2800" dirty="0" smtClean="0">
                <a:solidFill>
                  <a:schemeClr val="tx1"/>
                </a:solidFill>
              </a:rPr>
              <a:t>Playback </a:t>
            </a:r>
            <a:r>
              <a:rPr lang="pl-PL" sz="2800" dirty="0" err="1" smtClean="0">
                <a:solidFill>
                  <a:schemeClr val="tx1"/>
                </a:solidFill>
              </a:rPr>
              <a:t>engine</a:t>
            </a:r>
            <a:r>
              <a:rPr lang="pl-PL" sz="2800" dirty="0" smtClean="0">
                <a:solidFill>
                  <a:schemeClr val="tx1"/>
                </a:solidFill>
              </a:rPr>
              <a:t> na wzór </a:t>
            </a:r>
            <a:r>
              <a:rPr lang="pl-PL" sz="2800" dirty="0" smtClean="0">
                <a:solidFill>
                  <a:srgbClr val="C00000"/>
                </a:solidFill>
              </a:rPr>
              <a:t>pianoli</a:t>
            </a:r>
            <a:r>
              <a:rPr lang="pl-PL" sz="2800" dirty="0" smtClean="0">
                <a:solidFill>
                  <a:schemeClr val="tx1"/>
                </a:solidFill>
              </a:rPr>
              <a:t>: każdy beat zapisywany jako 4 „wiersze”, każdy z nich zawiera zestaw instrukcji m. in. ustaw konkretne tempo odtwarzania</a:t>
            </a:r>
          </a:p>
        </p:txBody>
      </p:sp>
      <p:pic>
        <p:nvPicPr>
          <p:cNvPr id="4" name="Obraz 3" descr="cc302a92cfa3de7a420da9c67b47121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1340768"/>
            <a:ext cx="6552728" cy="5267466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7877339" cy="807368"/>
          </a:xfrm>
        </p:spPr>
        <p:txBody>
          <a:bodyPr>
            <a:normAutofit/>
          </a:bodyPr>
          <a:lstStyle/>
          <a:p>
            <a:pPr algn="ctr"/>
            <a:r>
              <a:rPr lang="pl-PL" sz="4400" dirty="0" smtClean="0">
                <a:solidFill>
                  <a:srgbClr val="C00000"/>
                </a:solidFill>
              </a:rPr>
              <a:t>Schemat generacji</a:t>
            </a:r>
            <a:endParaRPr lang="pl-PL" sz="4400" dirty="0">
              <a:solidFill>
                <a:srgbClr val="C0000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799116" y="1828800"/>
            <a:ext cx="7949348" cy="4191000"/>
          </a:xfrm>
        </p:spPr>
        <p:txBody>
          <a:bodyPr>
            <a:normAutofit/>
          </a:bodyPr>
          <a:lstStyle/>
          <a:p>
            <a:r>
              <a:rPr lang="pl-PL" sz="2800" dirty="0" err="1" smtClean="0">
                <a:solidFill>
                  <a:srgbClr val="C00000"/>
                </a:solidFill>
              </a:rPr>
              <a:t>Pattern</a:t>
            </a:r>
            <a:r>
              <a:rPr lang="pl-PL" sz="2800" dirty="0" smtClean="0">
                <a:solidFill>
                  <a:schemeClr val="tx1"/>
                </a:solidFill>
              </a:rPr>
              <a:t> złożony </a:t>
            </a:r>
            <a:r>
              <a:rPr lang="pl-PL" sz="2800" dirty="0" err="1" smtClean="0">
                <a:solidFill>
                  <a:srgbClr val="C00000"/>
                </a:solidFill>
              </a:rPr>
              <a:t>Sections</a:t>
            </a:r>
            <a:r>
              <a:rPr lang="pl-PL" sz="2800" dirty="0" smtClean="0">
                <a:solidFill>
                  <a:schemeClr val="tx1"/>
                </a:solidFill>
              </a:rPr>
              <a:t>, każda posiada identyfikator oraz </a:t>
            </a:r>
            <a:r>
              <a:rPr lang="pl-PL" sz="2800" dirty="0" err="1" smtClean="0">
                <a:solidFill>
                  <a:schemeClr val="tx1"/>
                </a:solidFill>
              </a:rPr>
              <a:t>określnie</a:t>
            </a:r>
            <a:r>
              <a:rPr lang="pl-PL" sz="2800" dirty="0" smtClean="0">
                <a:solidFill>
                  <a:schemeClr val="tx1"/>
                </a:solidFill>
              </a:rPr>
              <a:t>, jak bardzo ma być podobna do poprzedniej</a:t>
            </a:r>
          </a:p>
          <a:p>
            <a:r>
              <a:rPr lang="pl-PL" sz="2800" dirty="0" smtClean="0">
                <a:solidFill>
                  <a:schemeClr val="tx1"/>
                </a:solidFill>
              </a:rPr>
              <a:t>Zapamiętywane są </a:t>
            </a:r>
            <a:r>
              <a:rPr lang="pl-PL" sz="2800" dirty="0" smtClean="0">
                <a:solidFill>
                  <a:srgbClr val="C00000"/>
                </a:solidFill>
              </a:rPr>
              <a:t>najczęściej używane</a:t>
            </a:r>
            <a:r>
              <a:rPr lang="pl-PL" sz="2800" dirty="0" smtClean="0">
                <a:solidFill>
                  <a:schemeClr val="tx1"/>
                </a:solidFill>
              </a:rPr>
              <a:t> </a:t>
            </a:r>
            <a:r>
              <a:rPr lang="pl-PL" sz="2800" smtClean="0">
                <a:solidFill>
                  <a:schemeClr val="tx1"/>
                </a:solidFill>
              </a:rPr>
              <a:t>elementy muzyczne</a:t>
            </a:r>
            <a:endParaRPr lang="pl-PL" sz="2800" dirty="0" smtClean="0">
              <a:solidFill>
                <a:schemeClr val="tx1"/>
              </a:solidFill>
            </a:endParaRPr>
          </a:p>
          <a:p>
            <a:r>
              <a:rPr lang="pl-PL" sz="2800" dirty="0" smtClean="0">
                <a:solidFill>
                  <a:schemeClr val="tx1"/>
                </a:solidFill>
              </a:rPr>
              <a:t>Na raz generowana jest jedna </a:t>
            </a:r>
            <a:r>
              <a:rPr lang="pl-PL" sz="2800" dirty="0" smtClean="0">
                <a:solidFill>
                  <a:srgbClr val="C00000"/>
                </a:solidFill>
              </a:rPr>
              <a:t>sekcja</a:t>
            </a:r>
          </a:p>
          <a:p>
            <a:r>
              <a:rPr lang="pl-PL" sz="2800" dirty="0" smtClean="0">
                <a:solidFill>
                  <a:schemeClr val="tx1"/>
                </a:solidFill>
              </a:rPr>
              <a:t>Następujące po sobie akordy i nuty generowane są na podstawie prawdopodobieństwa</a:t>
            </a:r>
            <a:endParaRPr lang="pl-PL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99116" y="332656"/>
            <a:ext cx="6869227" cy="1066800"/>
          </a:xfrm>
        </p:spPr>
        <p:txBody>
          <a:bodyPr>
            <a:normAutofit/>
          </a:bodyPr>
          <a:lstStyle/>
          <a:p>
            <a:pPr algn="ctr"/>
            <a:r>
              <a:rPr lang="pl-PL" sz="4400" dirty="0" smtClean="0">
                <a:solidFill>
                  <a:srgbClr val="C00000"/>
                </a:solidFill>
              </a:rPr>
              <a:t>Podsumowanie</a:t>
            </a:r>
            <a:endParaRPr lang="pl-PL" sz="4400" dirty="0">
              <a:solidFill>
                <a:srgbClr val="C0000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799117" y="1828800"/>
            <a:ext cx="6293163" cy="4191000"/>
          </a:xfrm>
        </p:spPr>
        <p:txBody>
          <a:bodyPr>
            <a:normAutofit/>
          </a:bodyPr>
          <a:lstStyle/>
          <a:p>
            <a:r>
              <a:rPr lang="pl-PL" sz="2800" dirty="0" smtClean="0">
                <a:solidFill>
                  <a:schemeClr val="tx1"/>
                </a:solidFill>
              </a:rPr>
              <a:t>Proces generacji przypomina </a:t>
            </a:r>
            <a:r>
              <a:rPr lang="pl-PL" sz="2800" dirty="0" smtClean="0">
                <a:solidFill>
                  <a:srgbClr val="C00000"/>
                </a:solidFill>
              </a:rPr>
              <a:t>proces</a:t>
            </a:r>
            <a:r>
              <a:rPr lang="pl-PL" sz="2800" dirty="0" smtClean="0">
                <a:solidFill>
                  <a:schemeClr val="tx1"/>
                </a:solidFill>
              </a:rPr>
              <a:t> </a:t>
            </a:r>
            <a:r>
              <a:rPr lang="pl-PL" sz="2800" dirty="0" smtClean="0">
                <a:solidFill>
                  <a:srgbClr val="C00000"/>
                </a:solidFill>
              </a:rPr>
              <a:t>tworzenia</a:t>
            </a:r>
            <a:r>
              <a:rPr lang="pl-PL" sz="2800" dirty="0" smtClean="0">
                <a:solidFill>
                  <a:schemeClr val="tx1"/>
                </a:solidFill>
              </a:rPr>
              <a:t> nowego </a:t>
            </a:r>
            <a:r>
              <a:rPr lang="pl-PL" sz="2800" dirty="0" smtClean="0">
                <a:solidFill>
                  <a:srgbClr val="C00000"/>
                </a:solidFill>
              </a:rPr>
              <a:t>utworu przez kompozytora</a:t>
            </a:r>
          </a:p>
          <a:p>
            <a:r>
              <a:rPr lang="pl-PL" sz="2800" dirty="0" smtClean="0">
                <a:solidFill>
                  <a:schemeClr val="tx1"/>
                </a:solidFill>
              </a:rPr>
              <a:t>Efekt </a:t>
            </a:r>
            <a:r>
              <a:rPr lang="pl-PL" sz="2800" dirty="0" smtClean="0">
                <a:solidFill>
                  <a:srgbClr val="C00000"/>
                </a:solidFill>
              </a:rPr>
              <a:t>„jam session”</a:t>
            </a:r>
          </a:p>
          <a:p>
            <a:r>
              <a:rPr lang="pl-PL" sz="2800" dirty="0" smtClean="0">
                <a:solidFill>
                  <a:srgbClr val="C00000"/>
                </a:solidFill>
              </a:rPr>
              <a:t>Każdą</a:t>
            </a:r>
            <a:r>
              <a:rPr lang="pl-PL" sz="2800" dirty="0" smtClean="0">
                <a:solidFill>
                  <a:schemeClr val="tx1"/>
                </a:solidFill>
              </a:rPr>
              <a:t> generację poprzedza odpytanie o aktualnie ustawione parametry =&gt; </a:t>
            </a:r>
            <a:r>
              <a:rPr lang="en-AU" sz="2800" dirty="0" smtClean="0">
                <a:solidFill>
                  <a:schemeClr val="tx1"/>
                </a:solidFill>
              </a:rPr>
              <a:t>emotion conveyance, </a:t>
            </a:r>
            <a:r>
              <a:rPr lang="pl-PL" sz="2800" dirty="0" smtClean="0">
                <a:solidFill>
                  <a:srgbClr val="C00000"/>
                </a:solidFill>
              </a:rPr>
              <a:t>ale nie tylko!</a:t>
            </a:r>
            <a:endParaRPr lang="pl-PL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3779912" y="3501008"/>
            <a:ext cx="4284550" cy="1066800"/>
          </a:xfrm>
        </p:spPr>
        <p:txBody>
          <a:bodyPr/>
          <a:lstStyle/>
          <a:p>
            <a:r>
              <a:rPr lang="pl-PL" dirty="0" smtClean="0">
                <a:solidFill>
                  <a:srgbClr val="C00000"/>
                </a:solidFill>
              </a:rPr>
              <a:t>Dziękuję za uwagę.</a:t>
            </a:r>
            <a:endParaRPr lang="pl-PL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1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Telefon służbowy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Motyw1</Template>
  <TotalTime>362</TotalTime>
  <Words>202</Words>
  <Application>Microsoft Office PowerPoint</Application>
  <PresentationFormat>Pokaz na ekranie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Motyw1</vt:lpstr>
      <vt:lpstr>Songskill:  A System for Continuous, Emotionally-Adaptive Music Generation   by B.T. Franklin (USA)</vt:lpstr>
      <vt:lpstr>Poruszana problematyka </vt:lpstr>
      <vt:lpstr>Muzyka a emocje</vt:lpstr>
      <vt:lpstr>Muzyka a emocje vol. 2</vt:lpstr>
      <vt:lpstr>Zapis strukturalny</vt:lpstr>
      <vt:lpstr>Schemat generacji</vt:lpstr>
      <vt:lpstr>Podsumowanie</vt:lpstr>
      <vt:lpstr>Dziękuję za uwagę.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Songskill:  A System for Continuous, Emotionally-Adaptive Music Generation   by B.T. Franklin (USA)</dc:title>
  <dc:creator>Joasia</dc:creator>
  <cp:lastModifiedBy>Asiula</cp:lastModifiedBy>
  <cp:revision>8</cp:revision>
  <dcterms:created xsi:type="dcterms:W3CDTF">2018-01-02T19:44:57Z</dcterms:created>
  <dcterms:modified xsi:type="dcterms:W3CDTF">2018-01-07T16:29:38Z</dcterms:modified>
</cp:coreProperties>
</file>