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1"/>
  </p:notesMasterIdLst>
  <p:sldIdLst>
    <p:sldId id="256" r:id="rId2"/>
    <p:sldId id="258" r:id="rId3"/>
    <p:sldId id="351" r:id="rId4"/>
    <p:sldId id="283" r:id="rId5"/>
    <p:sldId id="263" r:id="rId6"/>
    <p:sldId id="264" r:id="rId7"/>
    <p:sldId id="268" r:id="rId8"/>
    <p:sldId id="291" r:id="rId9"/>
    <p:sldId id="290" r:id="rId10"/>
    <p:sldId id="284" r:id="rId11"/>
    <p:sldId id="272" r:id="rId12"/>
    <p:sldId id="348" r:id="rId13"/>
    <p:sldId id="281" r:id="rId14"/>
    <p:sldId id="280" r:id="rId15"/>
    <p:sldId id="292" r:id="rId16"/>
    <p:sldId id="316" r:id="rId17"/>
    <p:sldId id="317" r:id="rId18"/>
    <p:sldId id="318" r:id="rId19"/>
    <p:sldId id="282" r:id="rId20"/>
    <p:sldId id="314" r:id="rId21"/>
    <p:sldId id="329" r:id="rId22"/>
    <p:sldId id="330" r:id="rId23"/>
    <p:sldId id="334" r:id="rId24"/>
    <p:sldId id="335" r:id="rId25"/>
    <p:sldId id="336" r:id="rId26"/>
    <p:sldId id="307" r:id="rId27"/>
    <p:sldId id="327" r:id="rId28"/>
    <p:sldId id="328" r:id="rId29"/>
    <p:sldId id="340" r:id="rId30"/>
    <p:sldId id="342" r:id="rId31"/>
    <p:sldId id="341" r:id="rId32"/>
    <p:sldId id="337" r:id="rId33"/>
    <p:sldId id="343" r:id="rId34"/>
    <p:sldId id="311" r:id="rId35"/>
    <p:sldId id="344" r:id="rId36"/>
    <p:sldId id="345" r:id="rId37"/>
    <p:sldId id="313" r:id="rId38"/>
    <p:sldId id="312" r:id="rId39"/>
    <p:sldId id="285" r:id="rId40"/>
    <p:sldId id="286" r:id="rId41"/>
    <p:sldId id="287" r:id="rId42"/>
    <p:sldId id="288" r:id="rId43"/>
    <p:sldId id="346" r:id="rId44"/>
    <p:sldId id="350" r:id="rId45"/>
    <p:sldId id="349" r:id="rId46"/>
    <p:sldId id="293" r:id="rId47"/>
    <p:sldId id="347" r:id="rId48"/>
    <p:sldId id="289" r:id="rId49"/>
    <p:sldId id="297" r:id="rId5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0718" autoAdjust="0"/>
  </p:normalViewPr>
  <p:slideViewPr>
    <p:cSldViewPr>
      <p:cViewPr varScale="1"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853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강조 표시 좀 더 강하게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TPS </a:t>
            </a:r>
            <a:r>
              <a:rPr lang="en-US" altLang="ko-KR" dirty="0" smtClean="0">
                <a:sym typeface="Wingdings" pitchFamily="2" charset="2"/>
              </a:rPr>
              <a:t> TPS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삭제검토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기능이므로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얘도 삭제 검토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시나리오 준비</a:t>
            </a:r>
            <a:endParaRPr lang="en-US" altLang="ko-KR" dirty="0" smtClean="0"/>
          </a:p>
          <a:p>
            <a:r>
              <a:rPr lang="ko-KR" altLang="en-US" dirty="0" smtClean="0"/>
              <a:t>레코드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실행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결과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레코드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단위 성능 테스트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3568" y="1844824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1" i="0" u="none" strike="noStrike" cap="none" baseline="0"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3568" y="3212976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52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12187"/>
            <a:ext cx="9144013" cy="920907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4813" y="31715"/>
            <a:ext cx="7315499" cy="80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None/>
              <a:defRPr sz="3800" b="1"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492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400" b="1">
                <a:solidFill>
                  <a:schemeClr val="dk2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marL="1143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aseline="0">
                <a:solidFill>
                  <a:schemeClr val="dk2"/>
                </a:solidFill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aseline="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645333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E940B30-D480-4134-B781-576994BD8A9F}" type="slidenum">
              <a:rPr lang="en-US" altLang="ko-KR" i="1" smtClean="0"/>
              <a:pPr/>
              <a:t>‹#›</a:t>
            </a:fld>
            <a:r>
              <a:rPr lang="en-US" altLang="ko-KR" sz="1000" i="1" dirty="0" smtClean="0"/>
              <a:t> / </a:t>
            </a:r>
            <a:r>
              <a:rPr lang="en-US" altLang="ko-KR" sz="1000" i="1" dirty="0" smtClean="0"/>
              <a:t>49</a:t>
            </a:r>
            <a:endParaRPr lang="ko-KR" alt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1800">
                <a:latin typeface="나눔고딕" pitchFamily="50" charset="-127"/>
                <a:ea typeface="나눔고딕" pitchFamily="50" charset="-127"/>
              </a:defRPr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1800">
                <a:latin typeface="나눔고딕" pitchFamily="50" charset="-127"/>
                <a:ea typeface="나눔고딕" pitchFamily="50" charset="-127"/>
              </a:defRPr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 dirty="0"/>
          </a:p>
        </p:txBody>
      </p:sp>
      <p:grpSp>
        <p:nvGrpSpPr>
          <p:cNvPr id="74" name="Shape 74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None/>
              <a:defRPr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dirty="0"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None/>
              <a:defRPr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85" name="Shape 85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latin typeface="나눔고딕" pitchFamily="50" charset="-127"/>
                <a:ea typeface="나눔고딕" pitchFamily="50" charset="-127"/>
              </a:defRPr>
            </a:lvl1pPr>
            <a:lvl2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marL="0" indent="88900" rt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794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de.google.com/p/jmeter-plugin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nu.kr/" TargetMode="External"/><Relationship Id="rId2" Type="http://schemas.openxmlformats.org/officeDocument/2006/relationships/hyperlink" Target="mailto:minwoo@estsoft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na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minwoo@estsof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inder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hnopensource.org/ngri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testing.org/performanc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251520" y="1556792"/>
            <a:ext cx="6984776" cy="153885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r>
              <a:rPr lang="ko-KR" altLang="en-US" dirty="0" smtClean="0"/>
              <a:t>오픈 소스 도구를 활용한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성능 테스트 방법 및 사례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467544" y="3140968"/>
            <a:ext cx="6400799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를 이용한 성능 테스트</a:t>
            </a:r>
            <a:endParaRPr lang="en-US" altLang="ko-KR" dirty="0" smtClean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683568" y="4149080"/>
            <a:ext cx="6400799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marR="0" lvl="0" indent="1524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  <a:t>변 민 우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  <a:t/>
            </a:r>
            <a:b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</a:b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  <a:t>minwoo@estsoft.com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  <a:t>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에 대해 알아보자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의 특징과 주요 기능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9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 소</a:t>
            </a:r>
            <a:r>
              <a:rPr lang="ko-KR" altLang="en-US" dirty="0"/>
              <a:t>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개발된 오픈 소스 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테스트 도구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Multi </a:t>
            </a:r>
            <a:r>
              <a:rPr lang="en-US" altLang="ko-KR" u="sng" dirty="0" smtClean="0"/>
              <a:t>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부하 발생 도구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서버 지원</a:t>
            </a:r>
            <a:r>
              <a:rPr lang="en-US" altLang="ko-KR" dirty="0" smtClean="0"/>
              <a:t>: HTTP(S), FTP, SOAP, JDBC, SMTP, 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부하 응답 결과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 및 그래프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Graphical UI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Console UI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자동화에 유용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3737020"/>
            <a:ext cx="4220499" cy="30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8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988840"/>
            <a:ext cx="4536504" cy="3600400"/>
          </a:xfrm>
          <a:prstGeom prst="roundRect">
            <a:avLst>
              <a:gd name="adj" fmla="val 1101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643" y="1628800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JMeter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852936"/>
            <a:ext cx="1152128" cy="50405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Sampler</a:t>
            </a:r>
            <a:br>
              <a:rPr lang="en-US" altLang="ko-KR" b="1" dirty="0" smtClean="0"/>
            </a:br>
            <a:r>
              <a:rPr lang="en-US" altLang="ko-KR" dirty="0" smtClean="0"/>
              <a:t>(Request)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4077072"/>
            <a:ext cx="1152128" cy="50405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Listener</a:t>
            </a:r>
            <a:br>
              <a:rPr lang="en-US" altLang="ko-KR" b="1" dirty="0" smtClean="0"/>
            </a:br>
            <a:r>
              <a:rPr lang="en-US" altLang="ko-KR" dirty="0" smtClean="0"/>
              <a:t>(Response)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3563888" y="2276872"/>
            <a:ext cx="1224136" cy="3024336"/>
            <a:chOff x="2915816" y="2276872"/>
            <a:chExt cx="1224136" cy="3024336"/>
          </a:xfrm>
        </p:grpSpPr>
        <p:sp>
          <p:nvSpPr>
            <p:cNvPr id="10" name="직사각형 9"/>
            <p:cNvSpPr/>
            <p:nvPr/>
          </p:nvSpPr>
          <p:spPr>
            <a:xfrm>
              <a:off x="2915816" y="2276872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1</a:t>
              </a:r>
              <a:endParaRPr lang="ko-KR" altLang="en-US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6" y="2780928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2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15816" y="3284984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3</a:t>
              </a:r>
              <a:endParaRPr lang="ko-KR" altLang="en-US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3789040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4</a:t>
              </a:r>
              <a:endParaRPr lang="ko-KR" altLang="en-US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15816" y="4293096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5</a:t>
              </a:r>
              <a:endParaRPr lang="ko-KR" altLang="en-US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5816" y="4941168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</a:rPr>
                <a:t>Thread N</a:t>
              </a:r>
              <a:endParaRPr lang="ko-KR" altLang="en-US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9802" y="4653136"/>
              <a:ext cx="400110" cy="2880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b="1" dirty="0" smtClean="0"/>
                <a:t>…</a:t>
              </a:r>
              <a:endParaRPr lang="ko-KR" altLang="en-US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60232" y="249289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pic>
        <p:nvPicPr>
          <p:cNvPr id="37" name="그림 36" descr="1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24944"/>
            <a:ext cx="933450" cy="1266825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2195736" y="2399544"/>
            <a:ext cx="4464496" cy="2757648"/>
            <a:chOff x="2195736" y="2399544"/>
            <a:chExt cx="4464496" cy="2757648"/>
          </a:xfrm>
        </p:grpSpPr>
        <p:cxnSp>
          <p:nvCxnSpPr>
            <p:cNvPr id="23" name="직선 화살표 연결선 22"/>
            <p:cNvCxnSpPr>
              <a:stCxn id="7" idx="3"/>
              <a:endCxn id="10" idx="1"/>
            </p:cNvCxnSpPr>
            <p:nvPr/>
          </p:nvCxnSpPr>
          <p:spPr>
            <a:xfrm flipV="1">
              <a:off x="2195736" y="2456892"/>
              <a:ext cx="1368152" cy="64807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3"/>
              <a:endCxn id="13" idx="1"/>
            </p:cNvCxnSpPr>
            <p:nvPr/>
          </p:nvCxnSpPr>
          <p:spPr>
            <a:xfrm flipV="1">
              <a:off x="2195736" y="2960948"/>
              <a:ext cx="1368152" cy="14401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4788024" y="2492896"/>
              <a:ext cx="1872208" cy="7200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4788024" y="2996952"/>
              <a:ext cx="1872208" cy="3600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4788024" y="3501008"/>
              <a:ext cx="187220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788024" y="3789040"/>
              <a:ext cx="1872208" cy="7200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V="1">
              <a:off x="4788024" y="3933056"/>
              <a:ext cx="1872208" cy="122413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7" idx="3"/>
              <a:endCxn id="16" idx="1"/>
            </p:cNvCxnSpPr>
            <p:nvPr/>
          </p:nvCxnSpPr>
          <p:spPr>
            <a:xfrm>
              <a:off x="2195736" y="3104964"/>
              <a:ext cx="1368152" cy="3600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7" idx="3"/>
              <a:endCxn id="17" idx="1"/>
            </p:cNvCxnSpPr>
            <p:nvPr/>
          </p:nvCxnSpPr>
          <p:spPr>
            <a:xfrm>
              <a:off x="2195736" y="3104964"/>
              <a:ext cx="1368152" cy="86409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" idx="3"/>
              <a:endCxn id="18" idx="1"/>
            </p:cNvCxnSpPr>
            <p:nvPr/>
          </p:nvCxnSpPr>
          <p:spPr>
            <a:xfrm>
              <a:off x="2195736" y="3104964"/>
              <a:ext cx="1368152" cy="136815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" idx="3"/>
              <a:endCxn id="19" idx="1"/>
            </p:cNvCxnSpPr>
            <p:nvPr/>
          </p:nvCxnSpPr>
          <p:spPr>
            <a:xfrm>
              <a:off x="2195736" y="3104964"/>
              <a:ext cx="1368152" cy="2016224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10" idx="1"/>
            </p:cNvCxnSpPr>
            <p:nvPr/>
          </p:nvCxnSpPr>
          <p:spPr>
            <a:xfrm flipH="1">
              <a:off x="2195736" y="2456892"/>
              <a:ext cx="1368152" cy="1692188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13" idx="1"/>
            </p:cNvCxnSpPr>
            <p:nvPr/>
          </p:nvCxnSpPr>
          <p:spPr>
            <a:xfrm flipH="1">
              <a:off x="2200275" y="2960948"/>
              <a:ext cx="1363613" cy="1287202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16" idx="1"/>
            </p:cNvCxnSpPr>
            <p:nvPr/>
          </p:nvCxnSpPr>
          <p:spPr>
            <a:xfrm flipH="1">
              <a:off x="2195736" y="3465004"/>
              <a:ext cx="1368152" cy="900100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18" idx="1"/>
            </p:cNvCxnSpPr>
            <p:nvPr/>
          </p:nvCxnSpPr>
          <p:spPr>
            <a:xfrm flipH="1" flipV="1">
              <a:off x="2195736" y="4437112"/>
              <a:ext cx="1368152" cy="36004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19" idx="1"/>
            </p:cNvCxnSpPr>
            <p:nvPr/>
          </p:nvCxnSpPr>
          <p:spPr>
            <a:xfrm flipH="1" flipV="1">
              <a:off x="2195736" y="4509120"/>
              <a:ext cx="1368152" cy="612068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 flipV="1">
              <a:off x="4788024" y="3645024"/>
              <a:ext cx="1872208" cy="3600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H="1" flipV="1">
              <a:off x="4788024" y="2399544"/>
              <a:ext cx="1872208" cy="741424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H="1" flipV="1">
              <a:off x="4788024" y="2924944"/>
              <a:ext cx="1872208" cy="360040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 flipH="1">
              <a:off x="4788024" y="3429000"/>
              <a:ext cx="1872208" cy="0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flipH="1">
              <a:off x="4788024" y="3573016"/>
              <a:ext cx="1872208" cy="360040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 flipH="1">
              <a:off x="4788024" y="3717032"/>
              <a:ext cx="1872208" cy="720080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>
              <a:off x="4788024" y="3861048"/>
              <a:ext cx="1872208" cy="1224136"/>
            </a:xfrm>
            <a:prstGeom prst="straightConnector1">
              <a:avLst/>
            </a:prstGeom>
            <a:ln w="127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JMeter Plugins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를 더 아름답게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해줘요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0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Plugins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뭔가 </a:t>
            </a:r>
            <a:r>
              <a:rPr lang="en-US" altLang="ko-KR" dirty="0" smtClean="0"/>
              <a:t>99% </a:t>
            </a:r>
            <a:r>
              <a:rPr lang="ko-KR" altLang="en-US" dirty="0" smtClean="0"/>
              <a:t>부족한 기능들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JMeter Plugins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://code.google.com/p/jmeter-plugins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더욱 정교한 부하 시나리오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더욱 다양하고 깔끔한 그래프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 descr="http://apc.kg/img/jpgc/JMeterpluginsLogo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5372100" cy="1990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8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Plugins – Threads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38914" name="Picture 2" descr="http://jmeter-plugins.googlecode.com/svn-history/trunk/docs/ultimate_thread_grou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401" y="2435312"/>
            <a:ext cx="5222095" cy="4306056"/>
          </a:xfrm>
          <a:prstGeom prst="rect">
            <a:avLst/>
          </a:prstGeom>
          <a:noFill/>
        </p:spPr>
      </p:pic>
      <p:pic>
        <p:nvPicPr>
          <p:cNvPr id="4100" name="Picture 4" descr="http://jmeter-plugins.googlecode.com/svn-history/trunk/docs/stepping_thread_gro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259074" cy="4464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88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Plugins – Listeners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Response Times Over Time</a:t>
            </a:r>
            <a:endParaRPr lang="ko-KR" altLang="en-US" dirty="0"/>
          </a:p>
        </p:txBody>
      </p:sp>
      <p:pic>
        <p:nvPicPr>
          <p:cNvPr id="5122" name="Picture 2" descr="http://jmeter-plugins.googlecode.com/svn-history/trunk/docs/response_time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91064" cy="4948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369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Plugins – Listeners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Transactions Per Seconds</a:t>
            </a:r>
            <a:endParaRPr lang="ko-KR" altLang="en-US" dirty="0"/>
          </a:p>
        </p:txBody>
      </p:sp>
      <p:pic>
        <p:nvPicPr>
          <p:cNvPr id="6148" name="Picture 4" descr="http://jmeter-plugins.googlecode.com/svn-history/trunk/docs/total_transactions_per_seco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408712" cy="5207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53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Plugins – Listeners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Response Times Distribution</a:t>
            </a:r>
            <a:endParaRPr lang="ko-KR" altLang="en-US" dirty="0"/>
          </a:p>
        </p:txBody>
      </p:sp>
      <p:pic>
        <p:nvPicPr>
          <p:cNvPr id="7170" name="Picture 2" descr="http://jmeter-plugins.googlecode.com/svn-history/trunk/docs/response_times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91064" cy="4948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539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이제 성능 테스트 해요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JMeter! </a:t>
            </a:r>
            <a:r>
              <a:rPr lang="ko-KR" altLang="en-US" dirty="0" smtClean="0"/>
              <a:t>우리는 이렇게 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18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ko-KR" altLang="en-US" dirty="0" smtClean="0"/>
              <a:t>변 민 우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minwoo@estsoft.com</a:t>
            </a:r>
            <a:r>
              <a:rPr lang="en-US" altLang="ko-KR" dirty="0" smtClean="0"/>
              <a:t>) </a:t>
            </a:r>
          </a:p>
          <a:p>
            <a:pPr>
              <a:buSzPct val="100000"/>
            </a:pPr>
            <a:endParaRPr lang="en-US" altLang="ko-KR" dirty="0">
              <a:hlinkClick r:id="rId3"/>
            </a:endParaRPr>
          </a:p>
          <a:p>
            <a:pPr>
              <a:buSzPct val="100000"/>
            </a:pPr>
            <a:r>
              <a:rPr lang="en-US" altLang="ko-KR" dirty="0" smtClean="0">
                <a:hlinkClick r:id="rId3"/>
              </a:rPr>
              <a:t>http://minu.kr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주</a:t>
            </a:r>
            <a:r>
              <a:rPr lang="en-US" altLang="ko-KR" dirty="0"/>
              <a:t>)</a:t>
            </a:r>
            <a:r>
              <a:rPr lang="ko-KR" altLang="en-US" dirty="0" smtClean="0"/>
              <a:t>이스트소프트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테스트 자동화 업무</a:t>
            </a:r>
            <a:r>
              <a:rPr lang="en-US" altLang="ko-KR" dirty="0"/>
              <a:t>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테스트 자동화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성능 테스트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C#, Python, </a:t>
            </a:r>
            <a:r>
              <a:rPr lang="en-US" altLang="ko-KR" dirty="0" err="1" smtClean="0"/>
              <a:t>AutoIt</a:t>
            </a:r>
            <a:r>
              <a:rPr lang="en-US" altLang="ko-KR" dirty="0" smtClean="0"/>
              <a:t>, JavaScript, …</a:t>
            </a:r>
          </a:p>
        </p:txBody>
      </p:sp>
    </p:spTree>
    <p:extLst>
      <p:ext uri="{BB962C8B-B14F-4D97-AF65-F5344CB8AC3E}">
        <p14:creationId xmlns="" xmlns:p14="http://schemas.microsoft.com/office/powerpoint/2010/main" val="14521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테스트 요청 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메인 페이지 동시 접속</a:t>
            </a:r>
            <a:r>
              <a:rPr lang="en-US" altLang="ko-KR" dirty="0"/>
              <a:t> </a:t>
            </a:r>
            <a:r>
              <a:rPr lang="ko-KR" altLang="en-US" dirty="0" smtClean="0"/>
              <a:t>성능 테스트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메인 페이지 동시접속 몇 명까지 가능하겠니</a:t>
            </a:r>
            <a:r>
              <a:rPr lang="en-US" altLang="ko-KR" dirty="0" smtClean="0"/>
              <a:t>?”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테스트</a:t>
            </a:r>
            <a:r>
              <a:rPr lang="en-US" altLang="ko-KR" dirty="0"/>
              <a:t>2) </a:t>
            </a:r>
            <a:r>
              <a:rPr lang="ko-KR" altLang="en-US" dirty="0"/>
              <a:t>검색 페이지</a:t>
            </a:r>
            <a:r>
              <a:rPr lang="en-US" altLang="ko-KR" dirty="0"/>
              <a:t>(</a:t>
            </a:r>
            <a:r>
              <a:rPr lang="ko-KR" altLang="en-US" dirty="0"/>
              <a:t>모듈 별</a:t>
            </a:r>
            <a:r>
              <a:rPr lang="en-US" altLang="ko-KR" dirty="0"/>
              <a:t>) </a:t>
            </a:r>
            <a:r>
              <a:rPr lang="ko-KR" altLang="en-US" dirty="0"/>
              <a:t>부하 테스트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웹 페이지 검색 성능이 </a:t>
            </a:r>
            <a:r>
              <a:rPr lang="en-US" altLang="ko-KR" dirty="0" smtClean="0"/>
              <a:t>200TPS </a:t>
            </a:r>
            <a:r>
              <a:rPr lang="ko-KR" altLang="en-US" dirty="0"/>
              <a:t>이상 나와 줘야 하는데</a:t>
            </a:r>
            <a:r>
              <a:rPr lang="en-US" altLang="ko-KR" dirty="0"/>
              <a:t>…”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3) </a:t>
            </a:r>
            <a:r>
              <a:rPr lang="ko-KR" altLang="en-US" dirty="0" smtClean="0"/>
              <a:t>타 검색 사이트 응답시간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다른 검색 사이트에 비해 평균적으로 우리는 어때</a:t>
            </a:r>
            <a:r>
              <a:rPr lang="en-US" altLang="ko-KR" dirty="0" smtClean="0"/>
              <a:t>?”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353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동시접속은 몇 명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chemeClr val="accent2"/>
                </a:solidFill>
              </a:rPr>
              <a:t>“</a:t>
            </a:r>
            <a:r>
              <a:rPr lang="ko-KR" altLang="en-US" sz="2800" dirty="0" smtClean="0">
                <a:solidFill>
                  <a:schemeClr val="accent2"/>
                </a:solidFill>
              </a:rPr>
              <a:t>초당 </a:t>
            </a:r>
            <a:r>
              <a:rPr lang="en-US" altLang="ko-KR" sz="2800" dirty="0" smtClean="0">
                <a:solidFill>
                  <a:schemeClr val="accent2"/>
                </a:solidFill>
              </a:rPr>
              <a:t>N</a:t>
            </a:r>
            <a:r>
              <a:rPr lang="ko-KR" altLang="en-US" sz="2800" dirty="0" smtClean="0">
                <a:solidFill>
                  <a:schemeClr val="accent2"/>
                </a:solidFill>
              </a:rPr>
              <a:t>명이 동시 접속 가능한 지 테스트 해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smtClean="0">
                <a:solidFill>
                  <a:schemeClr val="accent2"/>
                </a:solidFill>
              </a:rPr>
              <a:t>봐</a:t>
            </a:r>
            <a:r>
              <a:rPr lang="en-US" altLang="ko-KR" sz="2800" dirty="0" smtClean="0">
                <a:solidFill>
                  <a:schemeClr val="accent2"/>
                </a:solidFill>
              </a:rPr>
              <a:t>!”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페이지 내 모든 요청</a:t>
            </a:r>
            <a:r>
              <a:rPr lang="en-US" altLang="ko-KR" dirty="0" smtClean="0"/>
              <a:t>(HTML, CSS, JS, IMG)</a:t>
            </a:r>
            <a:r>
              <a:rPr lang="ko-KR" altLang="en-US" dirty="0" smtClean="0"/>
              <a:t>을 기록해서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N</a:t>
            </a:r>
            <a:r>
              <a:rPr lang="ko-KR" altLang="en-US" dirty="0" smtClean="0"/>
              <a:t>개의 스레드를 만들어서 돌리고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요청은 잘 받아 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이상은 없는지 확인 하자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86285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동시접속은 몇 명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1912" cy="533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7728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테스트 방식의 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페이지 내 모든 요청을 여러 스레드에서 발생하는 방식은</a:t>
            </a:r>
            <a:r>
              <a:rPr lang="en-US" altLang="ko-KR" dirty="0" smtClean="0">
                <a:solidFill>
                  <a:schemeClr val="accent2"/>
                </a:solidFill>
              </a:rPr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스레드의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순차적인 요청으로 인해 특정 응답이 느려질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측정 된 전체 결과에 영향을 미침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신뢰성⇩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다수 서버 중 어디에서 </a:t>
            </a:r>
            <a:r>
              <a:rPr lang="ko-KR" altLang="en-US" dirty="0"/>
              <a:t>문제가 발생하는지 파악하기 어려움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 환경과 동일한 부하를 발생하기 어려움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다수의 고성능 서버로 구성된 서비스에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부하를 주기 어려움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테스트 장비 사양이 턱 없이 부족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5497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성능을 평가할 다른 접근법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정적 파일</a:t>
            </a:r>
            <a:r>
              <a:rPr lang="en-US" altLang="ko-KR" dirty="0" smtClean="0"/>
              <a:t>(PNG, GIF, CSS, JS, …)</a:t>
            </a:r>
            <a:r>
              <a:rPr lang="ko-KR" altLang="en-US" dirty="0" smtClean="0"/>
              <a:t> 응답 시간은 아주 빠름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연결이 필요한 요청에서 성능 문제가 발생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서버는 기능별로 분리되어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부하가 있을 때 전체 성능은 가장 느린 응답에 영향을 받음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2800" dirty="0" smtClean="0">
                <a:solidFill>
                  <a:schemeClr val="accent2"/>
                </a:solidFill>
              </a:rPr>
              <a:t>모든</a:t>
            </a:r>
            <a:r>
              <a:rPr lang="en-US" altLang="ko-KR" sz="2800" dirty="0" smtClean="0">
                <a:solidFill>
                  <a:schemeClr val="accent2"/>
                </a:solidFill>
              </a:rPr>
              <a:t> </a:t>
            </a:r>
            <a:r>
              <a:rPr lang="ko-KR" altLang="en-US" sz="2800" dirty="0" smtClean="0">
                <a:solidFill>
                  <a:schemeClr val="accent2"/>
                </a:solidFill>
              </a:rPr>
              <a:t>요청들을 잘 쪼개고 나눠서 서버</a:t>
            </a:r>
            <a:r>
              <a:rPr lang="en-US" altLang="ko-KR" sz="2800" dirty="0" smtClean="0">
                <a:solidFill>
                  <a:schemeClr val="accent2"/>
                </a:solidFill>
              </a:rPr>
              <a:t>/</a:t>
            </a:r>
            <a:r>
              <a:rPr lang="ko-KR" altLang="en-US" sz="2800" dirty="0" smtClean="0">
                <a:solidFill>
                  <a:schemeClr val="accent2"/>
                </a:solidFill>
              </a:rPr>
              <a:t>기능 별로</a:t>
            </a:r>
            <a:r>
              <a:rPr lang="en-US" altLang="ko-KR" sz="2800" dirty="0" smtClean="0">
                <a:solidFill>
                  <a:schemeClr val="accent2"/>
                </a:solidFill>
              </a:rPr>
              <a:t/>
            </a:r>
            <a:br>
              <a:rPr lang="en-US" altLang="ko-KR" sz="2800" dirty="0" smtClean="0">
                <a:solidFill>
                  <a:schemeClr val="accent2"/>
                </a:solidFill>
              </a:rPr>
            </a:br>
            <a:r>
              <a:rPr lang="en-US" altLang="ko-KR" sz="2800" dirty="0" smtClean="0">
                <a:solidFill>
                  <a:schemeClr val="accent2"/>
                </a:solidFill>
              </a:rPr>
              <a:t/>
            </a:r>
            <a:br>
              <a:rPr lang="en-US" altLang="ko-KR" sz="2800" dirty="0" smtClean="0">
                <a:solidFill>
                  <a:schemeClr val="accent2"/>
                </a:solidFill>
              </a:rPr>
            </a:br>
            <a:r>
              <a:rPr lang="ko-KR" altLang="en-US" sz="2800" dirty="0" smtClean="0">
                <a:solidFill>
                  <a:schemeClr val="accent2"/>
                </a:solidFill>
              </a:rPr>
              <a:t>부하를 발생해서 부분 성능부터 점검 </a:t>
            </a:r>
            <a:r>
              <a:rPr lang="en-US" altLang="ko-KR" sz="2800" dirty="0" smtClean="0">
                <a:solidFill>
                  <a:schemeClr val="accent2"/>
                </a:solidFill>
              </a:rPr>
              <a:t>(bottom-up)</a:t>
            </a:r>
            <a:endParaRPr lang="en-US" altLang="ko-K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746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 성능 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서버에서 오랜 시간 부하 발생 할 경우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Fail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부하 발생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Fail (10TPS)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/>
              <a:t>비</a:t>
            </a:r>
            <a:r>
              <a:rPr lang="ko-KR" altLang="en-US" dirty="0" err="1" smtClean="0"/>
              <a:t>로그인</a:t>
            </a:r>
            <a:r>
              <a:rPr lang="ko-KR" altLang="en-US" dirty="0" smtClean="0"/>
              <a:t> 상황에서 메인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부하 발생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00B050"/>
                </a:solidFill>
                <a:sym typeface="Wingdings" pitchFamily="2" charset="2"/>
              </a:rPr>
              <a:t>Pass (300TPS)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로그인 상황에서 메인 </a:t>
            </a:r>
            <a:r>
              <a:rPr lang="en-US" altLang="ko-KR" dirty="0" smtClean="0">
                <a:sym typeface="Wingdings" pitchFamily="2" charset="2"/>
              </a:rPr>
              <a:t>URL </a:t>
            </a:r>
            <a:r>
              <a:rPr lang="ko-KR" altLang="en-US" dirty="0" smtClean="0">
                <a:sym typeface="Wingdings" pitchFamily="2" charset="2"/>
              </a:rPr>
              <a:t>부하 발생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Fail (100TPS)</a:t>
            </a:r>
          </a:p>
          <a:p>
            <a:endParaRPr lang="en-US" altLang="ko-KR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Request A </a:t>
            </a:r>
            <a:r>
              <a:rPr lang="en-US" altLang="ko-KR" dirty="0" smtClean="0">
                <a:solidFill>
                  <a:schemeClr val="bg2"/>
                </a:solidFill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00B050"/>
                </a:solidFill>
                <a:sym typeface="Wingdings" pitchFamily="2" charset="2"/>
              </a:rPr>
              <a:t>Pass (500TPS)</a:t>
            </a:r>
          </a:p>
          <a:p>
            <a:endParaRPr lang="en-US" altLang="ko-KR" dirty="0" smtClean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2"/>
                </a:solidFill>
                <a:sym typeface="Wingdings" pitchFamily="2" charset="2"/>
              </a:rPr>
              <a:t>Request B 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Fail (Timeout)</a:t>
            </a:r>
          </a:p>
          <a:p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2"/>
                </a:solidFill>
                <a:sym typeface="Wingdings" pitchFamily="2" charset="2"/>
              </a:rPr>
              <a:t>Request C 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Fail (Connection Refused)</a:t>
            </a:r>
            <a:b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r">
              <a:buNone/>
            </a:pP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이 결과는 예제일 뿐 실제 테스트 결과와는 관련이 없습니다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.)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9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</a:rPr>
              <a:t>검색 성능은 </a:t>
            </a:r>
            <a:r>
              <a:rPr lang="en-US" altLang="ko-KR" dirty="0" smtClean="0">
                <a:solidFill>
                  <a:schemeClr val="accent2"/>
                </a:solidFill>
              </a:rPr>
              <a:t>200TPS </a:t>
            </a:r>
            <a:r>
              <a:rPr lang="ko-KR" altLang="en-US" dirty="0" smtClean="0">
                <a:solidFill>
                  <a:schemeClr val="accent2"/>
                </a:solidFill>
              </a:rPr>
              <a:t>만족해야 해</a:t>
            </a:r>
            <a:r>
              <a:rPr lang="en-US" altLang="ko-KR" dirty="0" smtClean="0">
                <a:solidFill>
                  <a:schemeClr val="accent2"/>
                </a:solidFill>
              </a:rPr>
              <a:t>. </a:t>
            </a:r>
            <a:r>
              <a:rPr lang="ko-KR" altLang="en-US" dirty="0" smtClean="0">
                <a:solidFill>
                  <a:schemeClr val="accent2"/>
                </a:solidFill>
              </a:rPr>
              <a:t>잘 되나 테스트 해 </a:t>
            </a:r>
            <a:r>
              <a:rPr lang="ko-KR" altLang="en-US" dirty="0">
                <a:solidFill>
                  <a:schemeClr val="accent2"/>
                </a:solidFill>
              </a:rPr>
              <a:t>줘</a:t>
            </a:r>
            <a:r>
              <a:rPr lang="en-US" altLang="ko-KR" dirty="0" smtClean="0">
                <a:solidFill>
                  <a:schemeClr val="accent2"/>
                </a:solidFill>
              </a:rPr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테스트 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1) </a:t>
            </a:r>
            <a:r>
              <a:rPr lang="en-US" altLang="ko-KR" dirty="0"/>
              <a:t>100</a:t>
            </a:r>
            <a:r>
              <a:rPr lang="ko-KR" altLang="en-US" dirty="0" smtClean="0"/>
              <a:t>만개의 </a:t>
            </a:r>
            <a:r>
              <a:rPr lang="ko-KR" altLang="en-US" dirty="0"/>
              <a:t>실제 검색어 </a:t>
            </a:r>
            <a:r>
              <a:rPr lang="ko-KR" altLang="en-US" dirty="0" smtClean="0"/>
              <a:t>목록을 </a:t>
            </a:r>
            <a:r>
              <a:rPr lang="ko-KR" altLang="en-US" dirty="0"/>
              <a:t>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검색 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검색어 쿼리와 함께 요청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en-US" altLang="ko-KR" dirty="0" smtClean="0">
                <a:solidFill>
                  <a:schemeClr val="accent2"/>
                </a:solidFill>
              </a:rPr>
              <a:t>30</a:t>
            </a:r>
            <a:r>
              <a:rPr lang="en-US" altLang="ko-KR" dirty="0" smtClean="0"/>
              <a:t>TPS</a:t>
            </a:r>
            <a:r>
              <a:rPr lang="ko-KR" altLang="en-US" dirty="0" smtClean="0"/>
              <a:t>부터 시작해서 </a:t>
            </a:r>
            <a:r>
              <a:rPr lang="en-US" altLang="ko-KR" dirty="0" smtClean="0">
                <a:solidFill>
                  <a:schemeClr val="accent2"/>
                </a:solidFill>
              </a:rPr>
              <a:t>200</a:t>
            </a:r>
            <a:r>
              <a:rPr lang="en-US" altLang="ko-KR" dirty="0" smtClean="0"/>
              <a:t>TPS </a:t>
            </a:r>
            <a:r>
              <a:rPr lang="ko-KR" altLang="en-US" dirty="0" smtClean="0"/>
              <a:t>까지 서서히 늘려 보자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869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페이지 성능은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84776" cy="554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페이지 성능은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128792" cy="545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98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개수와 </a:t>
            </a:r>
            <a:r>
              <a:rPr lang="en-US" altLang="ko-KR" dirty="0" smtClean="0"/>
              <a:t>TPS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스레드 개수 </a:t>
            </a:r>
            <a:r>
              <a:rPr lang="en-US" altLang="ko-KR" dirty="0" smtClean="0"/>
              <a:t>“N”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TPS</a:t>
            </a:r>
            <a:r>
              <a:rPr lang="ko-KR" altLang="en-US" dirty="0" smtClean="0"/>
              <a:t>를 의미하지는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스레드는 응답을 받아 온 다음 바로 또 다른 요청을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응답 시간이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초일 경우 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초당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요청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TPS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응답 시간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스레드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응답시간이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초일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 / 0.1s = 100 TPS (</a:t>
            </a:r>
            <a:r>
              <a:rPr lang="ko-KR" altLang="en-US" dirty="0" smtClean="0"/>
              <a:t>초당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요청이 수행 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TPS</a:t>
            </a:r>
            <a:r>
              <a:rPr lang="ko-KR" altLang="en-US" dirty="0" smtClean="0">
                <a:solidFill>
                  <a:schemeClr val="accent2"/>
                </a:solidFill>
              </a:rPr>
              <a:t>는 평균 응답시간에 의존적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8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프로젝트의 시작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웹 서비스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사이트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서비스 테스트 경험 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성능 테스트에 대한 고민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itchFamily="2" charset="2"/>
              </a:rPr>
              <a:t>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오픈 소스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성능 테스트 도구의 활용 </a:t>
            </a:r>
            <a:r>
              <a:rPr lang="en-US" altLang="ko-KR" dirty="0" smtClean="0">
                <a:sym typeface="Wingdings" pitchFamily="2" charset="2"/>
              </a:rPr>
              <a:t>- JMeter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4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개수와 </a:t>
            </a:r>
            <a:r>
              <a:rPr lang="en-US" altLang="ko-KR" dirty="0" smtClean="0"/>
              <a:t>TPS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평균 응답시간 </a:t>
            </a:r>
            <a:r>
              <a:rPr lang="en-US" altLang="ko-KR" dirty="0" smtClean="0"/>
              <a:t>0.06</a:t>
            </a:r>
            <a:r>
              <a:rPr lang="ko-KR" altLang="en-US" dirty="0" smtClean="0"/>
              <a:t>초 </a:t>
            </a:r>
            <a:r>
              <a:rPr lang="en-US" altLang="ko-KR" dirty="0" smtClean="0">
                <a:hlinkClick r:id="rId2"/>
              </a:rPr>
              <a:t>http://naver.com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</a:t>
            </a:r>
            <a:r>
              <a:rPr lang="en-US" altLang="ko-KR" dirty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78" y="2636912"/>
            <a:ext cx="5976664" cy="4168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46" y="1700808"/>
            <a:ext cx="7424756" cy="8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4026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 부하를 조절하는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Constant Throughput Timer</a:t>
            </a:r>
          </a:p>
          <a:p>
            <a:endParaRPr lang="en-US" altLang="ko-KR" dirty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동안 보낼 수 있는 요청 수를 조절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개수로 </a:t>
            </a:r>
            <a:r>
              <a:rPr lang="en-US" altLang="ko-KR" dirty="0" smtClean="0"/>
              <a:t>TPS</a:t>
            </a:r>
            <a:r>
              <a:rPr lang="ko-KR" altLang="en-US" dirty="0" smtClean="0"/>
              <a:t>를 조절할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98250"/>
            <a:ext cx="7219328" cy="34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1883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부하 발생은 잘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         (</a:t>
            </a:r>
            <a:r>
              <a:rPr lang="ko-KR" altLang="en-US" dirty="0" smtClean="0">
                <a:solidFill>
                  <a:schemeClr val="tx1"/>
                </a:solidFill>
              </a:rPr>
              <a:t>엔진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     [JMeter]</a:t>
            </a: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                                                               Thread &amp; Throughput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endParaRPr lang="en-US" altLang="ko-KR" sz="18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                                                                 [</a:t>
            </a:r>
            <a:r>
              <a:rPr lang="ko-KR" altLang="en-US" dirty="0" smtClean="0">
                <a:solidFill>
                  <a:schemeClr val="tx1"/>
                </a:solidFill>
              </a:rPr>
              <a:t>웹 서버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Connections per second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[</a:t>
            </a:r>
            <a:r>
              <a:rPr lang="ko-KR" altLang="en-US" dirty="0" smtClean="0">
                <a:solidFill>
                  <a:schemeClr val="tx1"/>
                </a:solidFill>
              </a:rPr>
              <a:t>엔진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en-US" altLang="ko-KR" sz="1800" dirty="0" smtClean="0">
                <a:solidFill>
                  <a:schemeClr val="tx1"/>
                </a:solidFill>
              </a:rPr>
              <a:t> Requests per second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83793"/>
            <a:ext cx="436245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그림 33" descr="image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362450" cy="20032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id:image006.png@01CD1BE0.9251C8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5591826" cy="18722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68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개선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                   Before               vs.               After</a:t>
            </a:r>
            <a:endParaRPr lang="ko-KR" altLang="en-US" dirty="0"/>
          </a:p>
        </p:txBody>
      </p:sp>
      <p:pic>
        <p:nvPicPr>
          <p:cNvPr id="14338" name="그림 10" descr="image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0" y="3429000"/>
            <a:ext cx="3847642" cy="161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그림 31" descr="image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06" y="3429000"/>
            <a:ext cx="3847641" cy="161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그림 17" descr="image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1" y="5157192"/>
            <a:ext cx="3849881" cy="153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2" descr="image1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29" y="5157192"/>
            <a:ext cx="3849880" cy="153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24" descr="image1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0" y="1556792"/>
            <a:ext cx="3847642" cy="176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33" descr="image1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05" y="1556792"/>
            <a:ext cx="3847643" cy="176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15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사이트 평균 응답시간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</a:rPr>
              <a:t>타 사이트와 평균 검색 응답시간을 비교 해 보자</a:t>
            </a:r>
            <a:r>
              <a:rPr lang="en-US" altLang="ko-KR" dirty="0" smtClean="0">
                <a:solidFill>
                  <a:schemeClr val="accent2"/>
                </a:solidFill>
              </a:rPr>
              <a:t>”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검색어 목록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각 검색 사이트 별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검색어를 차례대로 읽어와서 사이트 별 요청을 보냄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(</a:t>
            </a:r>
            <a:r>
              <a:rPr lang="ko-KR" altLang="en-US" dirty="0" smtClean="0"/>
              <a:t>부하는 필요하지 않기 때문에 스레드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6373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사이트 평균 응답시간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082" y="1052736"/>
            <a:ext cx="8104398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응답시간 비교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052735"/>
            <a:ext cx="7272808" cy="56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 사이트 평균 응답시간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없이 테스트 하려면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chemeClr val="accent2"/>
                </a:solidFill>
              </a:rPr>
              <a:t>PROGRAMMING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528540" cy="50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75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로그 활용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CSV, XML </a:t>
            </a:r>
            <a:r>
              <a:rPr lang="ko-KR" altLang="en-US" dirty="0" smtClean="0"/>
              <a:t>형식으로 저장되기 때문에 </a:t>
            </a:r>
            <a:r>
              <a:rPr lang="ko-KR" altLang="en-US" dirty="0" err="1" smtClean="0"/>
              <a:t>재가공에</a:t>
            </a:r>
            <a:r>
              <a:rPr lang="ko-KR" altLang="en-US" dirty="0" smtClean="0"/>
              <a:t> 용이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모듈 별 단위 성능 테스트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응답 분석에 활용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178549" cy="400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401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의 다</a:t>
            </a:r>
            <a:r>
              <a:rPr lang="ko-KR" altLang="en-US" dirty="0"/>
              <a:t>른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잘 쓰면 유용한 </a:t>
            </a:r>
            <a:r>
              <a:rPr lang="en-US" altLang="ko-KR" dirty="0" smtClean="0"/>
              <a:t>JMeter</a:t>
            </a:r>
            <a:r>
              <a:rPr lang="ko-KR" altLang="en-US" dirty="0" smtClean="0"/>
              <a:t>의 기능들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61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공짜</a:t>
            </a:r>
            <a:r>
              <a:rPr lang="en-US" altLang="ko-KR" dirty="0" smtClean="0"/>
              <a:t>!</a:t>
            </a:r>
            <a:r>
              <a:rPr lang="ko-KR" altLang="en-US" dirty="0" smtClean="0"/>
              <a:t> 성능 테스트 도구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부하를 발생 할 수 있는 도구를 찾아 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20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Testing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부하 발생 장비의 물리적 한계</a:t>
            </a:r>
            <a:r>
              <a:rPr lang="en-US" altLang="ko-KR" dirty="0" smtClean="0"/>
              <a:t>(CPU, Memory, Network, …)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2~3Ghz CPU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300~600</a:t>
            </a:r>
            <a:r>
              <a:rPr lang="ko-KR" altLang="en-US" dirty="0" smtClean="0"/>
              <a:t>개의 스레드 실행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테스트 특성에 따라 달라짐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 많은 부하를 발생하기 위해 다수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5554597" cy="321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59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Recording Tests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모든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JMeter</a:t>
            </a:r>
            <a:r>
              <a:rPr lang="ko-KR" altLang="en-US" dirty="0" smtClean="0"/>
              <a:t>에 기록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JMeter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Proxy Server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Browser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Proxy Server</a:t>
            </a:r>
            <a:r>
              <a:rPr lang="ko-KR" altLang="en-US" dirty="0" smtClean="0"/>
              <a:t>로 연결 하도록 옵션 설정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5435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86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Log Sampler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 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 Access Log</a:t>
            </a:r>
            <a:r>
              <a:rPr lang="ko-KR" altLang="en-US" dirty="0"/>
              <a:t> </a:t>
            </a:r>
            <a:r>
              <a:rPr lang="ko-KR" altLang="en-US" dirty="0" smtClean="0"/>
              <a:t>파일을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실제 서버 </a:t>
            </a:r>
            <a:r>
              <a:rPr lang="ko-KR" altLang="en-US" dirty="0" err="1" smtClean="0"/>
              <a:t>트래픽과</a:t>
            </a:r>
            <a:r>
              <a:rPr lang="ko-KR" altLang="en-US" dirty="0" smtClean="0"/>
              <a:t> 유사하게 부하를 발생할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72" y="2348880"/>
            <a:ext cx="79629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192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Servers Performance Monitoring</a:t>
            </a:r>
            <a:endParaRPr lang="ko-KR" altLang="en-US" sz="3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588" y="980728"/>
            <a:ext cx="6564412" cy="530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jmeter-plugins.googlecode.com/svn-history/trunk/docs/agent_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2780928"/>
            <a:ext cx="4176464" cy="3687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75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JMeter</a:t>
            </a:r>
            <a:r>
              <a:rPr lang="ko-KR" altLang="en-US" dirty="0" smtClean="0"/>
              <a:t>는 부하를 발생 하는 오픈 소스 도구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외부 플러그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인을 사용하여 기능 확장 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단위 성능 테스트 활용에 적합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 많은 부하를 발생하기 위한 분산 테스트 지원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부하 장비 및 서버 자원 모니터링</a:t>
            </a:r>
            <a:r>
              <a:rPr lang="en-US" altLang="ko-KR" dirty="0" smtClean="0"/>
              <a:t>. (CPU, MEM, I/O, …)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서버를 이용한 </a:t>
            </a:r>
            <a:r>
              <a:rPr lang="ko-KR" altLang="en-US" dirty="0" err="1" smtClean="0"/>
              <a:t>레코딩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상용 도구 못지 않게 활용 할 수 있음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JMeter </a:t>
            </a:r>
            <a:r>
              <a:rPr lang="ko-KR" altLang="en-US" dirty="0" smtClean="0"/>
              <a:t>직접 해볼까요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Demo.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75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JMeter 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DokuWiki</a:t>
            </a:r>
            <a:r>
              <a:rPr lang="ko-KR" altLang="en-US" dirty="0" smtClean="0"/>
              <a:t>의 페이지 뷰 성능을 측정해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임의로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만개의 페이지를 미리 생성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URL: test.minu.kr/</a:t>
            </a:r>
            <a:r>
              <a:rPr lang="en-US" altLang="ko-KR" dirty="0" err="1" smtClean="0"/>
              <a:t>doku.php?id</a:t>
            </a:r>
            <a:r>
              <a:rPr lang="en-US" altLang="ko-KR" dirty="0" smtClean="0"/>
              <a:t>={PAGE_NAME}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부하는 </a:t>
            </a:r>
            <a:r>
              <a:rPr lang="en-US" altLang="ko-KR" dirty="0" smtClean="0"/>
              <a:t>20TPS </a:t>
            </a:r>
            <a:r>
              <a:rPr lang="en-US" altLang="ko-KR" dirty="0" smtClean="0"/>
              <a:t>~ </a:t>
            </a:r>
            <a:r>
              <a:rPr lang="en-US" altLang="ko-KR" dirty="0" smtClean="0"/>
              <a:t>150TPS</a:t>
            </a:r>
            <a:r>
              <a:rPr lang="ko-KR" altLang="en-US" dirty="0" smtClean="0"/>
              <a:t>까지 서서히 증가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5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세미나 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발표자료 만드느라 늦은 밤까지 고생한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저에게 박수를 보냅니다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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  <a:hlinkClick r:id="rId2"/>
              </a:rPr>
              <a:t>minwoo@estsoft.com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메일 주셔도 됩니다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283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무료 성능 테스트 도</a:t>
            </a:r>
            <a:r>
              <a:rPr lang="ko-KR" altLang="en-US" dirty="0"/>
              <a:t>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908720"/>
            <a:ext cx="68008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폭발 1 6"/>
          <p:cNvSpPr/>
          <p:nvPr/>
        </p:nvSpPr>
        <p:spPr>
          <a:xfrm>
            <a:off x="1835696" y="1730000"/>
            <a:ext cx="3672408" cy="1915024"/>
          </a:xfrm>
          <a:prstGeom prst="irregularSeal1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3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http://grinder.sourceforge.net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“The Grinder, a Java Load Testing Framework”</a:t>
            </a:r>
          </a:p>
          <a:p>
            <a:endParaRPr lang="en-US" altLang="ko-KR" dirty="0"/>
          </a:p>
          <a:p>
            <a:r>
              <a:rPr lang="en-US" altLang="ko-KR" dirty="0" smtClean="0"/>
              <a:t>Java Process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Virtual User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(Java + Python)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The Gr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2736"/>
            <a:ext cx="2627784" cy="5255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30" y="3082080"/>
            <a:ext cx="4678674" cy="373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72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www.nhnopensource.org/ngrinder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Grinder </a:t>
            </a:r>
            <a:r>
              <a:rPr lang="ko-KR" altLang="en-US" dirty="0" smtClean="0"/>
              <a:t>사용의 불편함을 해소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Web Based GUI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 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스크립트 편집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부하 시나리오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테스트 실행 결과 보고서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성능 테스트 이력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54" y="2780928"/>
            <a:ext cx="2419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image_thumb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84" y="3501008"/>
            <a:ext cx="3851920" cy="3253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38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외에도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052736"/>
            <a:ext cx="8229600" cy="5492151"/>
          </a:xfrm>
        </p:spPr>
        <p:txBody>
          <a:bodyPr/>
          <a:lstStyle/>
          <a:p>
            <a:r>
              <a:rPr lang="en-US" altLang="ko-KR" dirty="0" smtClean="0">
                <a:hlinkClick r:id="rId3"/>
              </a:rPr>
              <a:t>www.opensourcetesting.org/performance.php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Allmon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2800" dirty="0" smtClean="0">
                <a:solidFill>
                  <a:schemeClr val="bg2"/>
                </a:solidFill>
              </a:rPr>
              <a:t>Apache JMeter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benerator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CLIF,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ContiPerf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curl-loader, D-ITG,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DBMonster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Deluge,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Dieseltest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Faban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FunkLoad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FWPTT, </a:t>
            </a:r>
            <a:r>
              <a:rPr lang="en-US" altLang="ko-KR" sz="2800" dirty="0" smtClean="0">
                <a:solidFill>
                  <a:schemeClr val="bg2"/>
                </a:solidFill>
              </a:rPr>
              <a:t>Grinder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GrinderStone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Hammerhead2,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Hammerora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httperf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http_load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Iperf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IxoraRMS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j-hawk,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Jchav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Jcrawler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loadUI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Lobo,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MessAdmin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mstone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Multi-Mechanize,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Ntime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OpenSTA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OpenWebLoad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Ostinato, p-unit,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PandoraFMS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postal, </a:t>
            </a:r>
            <a:r>
              <a:rPr lang="en-US" altLang="ko-KR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Pylot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Raw Load Tester, Seagull, Siege,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Sipp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SLAMD, Soap-Stone,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stress_driver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TestMaker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TPTEST,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Tsung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Valgrind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LoadSim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Web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Ploygraph</a:t>
            </a:r>
            <a:r>
              <a:rPr lang="en-US" altLang="ko-KR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WebLOAD</a:t>
            </a:r>
            <a:endParaRPr lang="en-US" altLang="ko-KR" b="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37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걸로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ko-KR" dirty="0" smtClean="0"/>
              <a:t>Apache JMeter</a:t>
            </a:r>
          </a:p>
          <a:p>
            <a:pPr marL="457200" indent="-457200"/>
            <a:endParaRPr lang="en-US" altLang="ko-KR" dirty="0" smtClean="0"/>
          </a:p>
          <a:p>
            <a:pPr marL="457200" indent="-457200"/>
            <a:r>
              <a:rPr lang="ko-KR" altLang="en-US" dirty="0" smtClean="0"/>
              <a:t>최근까지도 꾸준한 </a:t>
            </a:r>
            <a:r>
              <a:rPr lang="en-US" altLang="ko-KR" dirty="0" smtClean="0"/>
              <a:t>Release</a:t>
            </a:r>
          </a:p>
          <a:p>
            <a:pPr marL="457200" indent="-457200"/>
            <a:endParaRPr lang="en-US" altLang="ko-KR" dirty="0" smtClean="0"/>
          </a:p>
          <a:p>
            <a:pPr marL="457200" indent="-457200"/>
            <a:r>
              <a:rPr lang="ko-KR" altLang="en-US" dirty="0" smtClean="0"/>
              <a:t>자세한 매뉴얼과 많은 검색 결과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212976"/>
            <a:ext cx="6480720" cy="323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1024</Words>
  <Application>Microsoft Office PowerPoint</Application>
  <PresentationFormat>화면 슬라이드 쇼(4:3)</PresentationFormat>
  <Paragraphs>256</Paragraphs>
  <Slides>49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/>
      <vt:lpstr>오픈 소스 도구를 활용한 성능 테스트 방법 및 사례</vt:lpstr>
      <vt:lpstr>발표자는?</vt:lpstr>
      <vt:lpstr>새로운 프로젝트의 시작</vt:lpstr>
      <vt:lpstr>공짜! 성능 테스트 도구</vt:lpstr>
      <vt:lpstr>무료 성능 테스트 도구</vt:lpstr>
      <vt:lpstr>Grinder</vt:lpstr>
      <vt:lpstr>nGrinder</vt:lpstr>
      <vt:lpstr>그 외에도…</vt:lpstr>
      <vt:lpstr>어떤 걸로 할까?</vt:lpstr>
      <vt:lpstr>JMeter에 대해 알아보자</vt:lpstr>
      <vt:lpstr>JMeter 소개</vt:lpstr>
      <vt:lpstr>JMeter 동작 방식</vt:lpstr>
      <vt:lpstr>JMeter Plugins</vt:lpstr>
      <vt:lpstr>JMeter Plugins</vt:lpstr>
      <vt:lpstr>JMeter Plugins – Threads</vt:lpstr>
      <vt:lpstr>JMeter Plugins – Listeners</vt:lpstr>
      <vt:lpstr>JMeter Plugins – Listeners</vt:lpstr>
      <vt:lpstr>JMeter Plugins – Listeners</vt:lpstr>
      <vt:lpstr>이제 성능 테스트 해요!</vt:lpstr>
      <vt:lpstr>성능 테스트 요청 사항</vt:lpstr>
      <vt:lpstr>동시접속은 몇 명 가능?</vt:lpstr>
      <vt:lpstr>동시접속은 몇 명 가능?</vt:lpstr>
      <vt:lpstr>이 테스트 방식의 문제점</vt:lpstr>
      <vt:lpstr>성능을 평가할 다른 접근법?</vt:lpstr>
      <vt:lpstr>메인 페이지 성능 테스트 결과</vt:lpstr>
      <vt:lpstr>검색 결과 페이지 성능은?</vt:lpstr>
      <vt:lpstr>검색 페이지 성능은?</vt:lpstr>
      <vt:lpstr>검색 페이지 성능은?</vt:lpstr>
      <vt:lpstr>스레드 개수와 TPS의 관계</vt:lpstr>
      <vt:lpstr>스레드 개수와 TPS의 관계</vt:lpstr>
      <vt:lpstr>발생 부하를 조절하는 방법</vt:lpstr>
      <vt:lpstr>부하 발생은 잘 될까?</vt:lpstr>
      <vt:lpstr>성능 개선 확인</vt:lpstr>
      <vt:lpstr>타 사이트 평균 응답시간 비교</vt:lpstr>
      <vt:lpstr>타 사이트 평균 응답시간 비교</vt:lpstr>
      <vt:lpstr>응답시간 비교 결과</vt:lpstr>
      <vt:lpstr>타 사이트 평균 응답시간 비교</vt:lpstr>
      <vt:lpstr>JMeter 로그 활용</vt:lpstr>
      <vt:lpstr>JMeter의 다른 기능?</vt:lpstr>
      <vt:lpstr>Distributed Testing</vt:lpstr>
      <vt:lpstr>Recording Tests</vt:lpstr>
      <vt:lpstr>Access Log Sampler</vt:lpstr>
      <vt:lpstr>Servers Performance Monitoring</vt:lpstr>
      <vt:lpstr>JMeter 요약</vt:lpstr>
      <vt:lpstr>JMeter 요약</vt:lpstr>
      <vt:lpstr>JMeter 직접 해볼까요</vt:lpstr>
      <vt:lpstr>JMeter Demo</vt:lpstr>
      <vt:lpstr>마치며…</vt:lpstr>
      <vt:lpstr>오늘의 세미나 끝!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1033</cp:revision>
  <dcterms:modified xsi:type="dcterms:W3CDTF">2012-10-21T17:12:34Z</dcterms:modified>
</cp:coreProperties>
</file>