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9"/>
  </p:normalViewPr>
  <p:slideViewPr>
    <p:cSldViewPr snapToGrid="0" snapToObjects="1">
      <p:cViewPr varScale="1">
        <p:scale>
          <a:sx n="99" d="100"/>
          <a:sy n="99" d="100"/>
        </p:scale>
        <p:origin x="10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F003-1411-6BFC-A229-49BF2A60A2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C8CC22-F51F-0615-8085-67DCC5491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C19874-DE63-9EB0-E8EC-9A02D6CF2D41}"/>
              </a:ext>
            </a:extLst>
          </p:cNvPr>
          <p:cNvSpPr>
            <a:spLocks noGrp="1"/>
          </p:cNvSpPr>
          <p:nvPr>
            <p:ph type="dt" sz="half" idx="10"/>
          </p:nvPr>
        </p:nvSpPr>
        <p:spPr/>
        <p:txBody>
          <a:bodyPr/>
          <a:lstStyle/>
          <a:p>
            <a:fld id="{C7407460-6CD9-1B47-B07A-687FDFAD3DE1}" type="datetimeFigureOut">
              <a:rPr lang="en-US" smtClean="0"/>
              <a:t>8/15/22</a:t>
            </a:fld>
            <a:endParaRPr lang="en-US"/>
          </a:p>
        </p:txBody>
      </p:sp>
      <p:sp>
        <p:nvSpPr>
          <p:cNvPr id="5" name="Footer Placeholder 4">
            <a:extLst>
              <a:ext uri="{FF2B5EF4-FFF2-40B4-BE49-F238E27FC236}">
                <a16:creationId xmlns:a16="http://schemas.microsoft.com/office/drawing/2014/main" id="{82D98079-78CF-123C-2F63-D194192DC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78402-2F6E-762D-4B08-8FD2B39778C6}"/>
              </a:ext>
            </a:extLst>
          </p:cNvPr>
          <p:cNvSpPr>
            <a:spLocks noGrp="1"/>
          </p:cNvSpPr>
          <p:nvPr>
            <p:ph type="sldNum" sz="quarter" idx="12"/>
          </p:nvPr>
        </p:nvSpPr>
        <p:spPr/>
        <p:txBody>
          <a:bodyPr/>
          <a:lstStyle/>
          <a:p>
            <a:fld id="{83CC90C3-F242-3041-B7B3-8D14FCD51B8D}" type="slidenum">
              <a:rPr lang="en-US" smtClean="0"/>
              <a:t>‹#›</a:t>
            </a:fld>
            <a:endParaRPr lang="en-US"/>
          </a:p>
        </p:txBody>
      </p:sp>
    </p:spTree>
    <p:extLst>
      <p:ext uri="{BB962C8B-B14F-4D97-AF65-F5344CB8AC3E}">
        <p14:creationId xmlns:p14="http://schemas.microsoft.com/office/powerpoint/2010/main" val="75859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F45E-CC27-6738-A0B1-AEAD395D87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92CA4E-8470-3BAB-AAEA-13521B6B4F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FFB66-7014-6261-6D68-8D5305633399}"/>
              </a:ext>
            </a:extLst>
          </p:cNvPr>
          <p:cNvSpPr>
            <a:spLocks noGrp="1"/>
          </p:cNvSpPr>
          <p:nvPr>
            <p:ph type="dt" sz="half" idx="10"/>
          </p:nvPr>
        </p:nvSpPr>
        <p:spPr/>
        <p:txBody>
          <a:bodyPr/>
          <a:lstStyle/>
          <a:p>
            <a:fld id="{C7407460-6CD9-1B47-B07A-687FDFAD3DE1}" type="datetimeFigureOut">
              <a:rPr lang="en-US" smtClean="0"/>
              <a:t>8/15/22</a:t>
            </a:fld>
            <a:endParaRPr lang="en-US"/>
          </a:p>
        </p:txBody>
      </p:sp>
      <p:sp>
        <p:nvSpPr>
          <p:cNvPr id="5" name="Footer Placeholder 4">
            <a:extLst>
              <a:ext uri="{FF2B5EF4-FFF2-40B4-BE49-F238E27FC236}">
                <a16:creationId xmlns:a16="http://schemas.microsoft.com/office/drawing/2014/main" id="{97F02266-2A8D-B605-6EB0-45F1F5655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AA61C-B18D-A787-BBBF-42C22053F3AB}"/>
              </a:ext>
            </a:extLst>
          </p:cNvPr>
          <p:cNvSpPr>
            <a:spLocks noGrp="1"/>
          </p:cNvSpPr>
          <p:nvPr>
            <p:ph type="sldNum" sz="quarter" idx="12"/>
          </p:nvPr>
        </p:nvSpPr>
        <p:spPr/>
        <p:txBody>
          <a:bodyPr/>
          <a:lstStyle/>
          <a:p>
            <a:fld id="{83CC90C3-F242-3041-B7B3-8D14FCD51B8D}" type="slidenum">
              <a:rPr lang="en-US" smtClean="0"/>
              <a:t>‹#›</a:t>
            </a:fld>
            <a:endParaRPr lang="en-US"/>
          </a:p>
        </p:txBody>
      </p:sp>
    </p:spTree>
    <p:extLst>
      <p:ext uri="{BB962C8B-B14F-4D97-AF65-F5344CB8AC3E}">
        <p14:creationId xmlns:p14="http://schemas.microsoft.com/office/powerpoint/2010/main" val="3779410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83F64C-64F9-924E-08DC-7A91CA2677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27754E-0EF8-9CE5-32C1-B028ED6E9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DDD1B-FF02-1F95-C25D-D359B80A77BB}"/>
              </a:ext>
            </a:extLst>
          </p:cNvPr>
          <p:cNvSpPr>
            <a:spLocks noGrp="1"/>
          </p:cNvSpPr>
          <p:nvPr>
            <p:ph type="dt" sz="half" idx="10"/>
          </p:nvPr>
        </p:nvSpPr>
        <p:spPr/>
        <p:txBody>
          <a:bodyPr/>
          <a:lstStyle/>
          <a:p>
            <a:fld id="{C7407460-6CD9-1B47-B07A-687FDFAD3DE1}" type="datetimeFigureOut">
              <a:rPr lang="en-US" smtClean="0"/>
              <a:t>8/15/22</a:t>
            </a:fld>
            <a:endParaRPr lang="en-US"/>
          </a:p>
        </p:txBody>
      </p:sp>
      <p:sp>
        <p:nvSpPr>
          <p:cNvPr id="5" name="Footer Placeholder 4">
            <a:extLst>
              <a:ext uri="{FF2B5EF4-FFF2-40B4-BE49-F238E27FC236}">
                <a16:creationId xmlns:a16="http://schemas.microsoft.com/office/drawing/2014/main" id="{7654A9AE-7149-6928-38B0-C9009553D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AAA3C-466E-8205-82ED-C63E598670B4}"/>
              </a:ext>
            </a:extLst>
          </p:cNvPr>
          <p:cNvSpPr>
            <a:spLocks noGrp="1"/>
          </p:cNvSpPr>
          <p:nvPr>
            <p:ph type="sldNum" sz="quarter" idx="12"/>
          </p:nvPr>
        </p:nvSpPr>
        <p:spPr/>
        <p:txBody>
          <a:bodyPr/>
          <a:lstStyle/>
          <a:p>
            <a:fld id="{83CC90C3-F242-3041-B7B3-8D14FCD51B8D}" type="slidenum">
              <a:rPr lang="en-US" smtClean="0"/>
              <a:t>‹#›</a:t>
            </a:fld>
            <a:endParaRPr lang="en-US"/>
          </a:p>
        </p:txBody>
      </p:sp>
    </p:spTree>
    <p:extLst>
      <p:ext uri="{BB962C8B-B14F-4D97-AF65-F5344CB8AC3E}">
        <p14:creationId xmlns:p14="http://schemas.microsoft.com/office/powerpoint/2010/main" val="3127902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2287-F325-502C-3C5D-312CA35BCF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FF951E-BF86-EC96-FE55-AA7ED401B8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8417E6-1CCD-2EBF-AE38-529DAA8546D1}"/>
              </a:ext>
            </a:extLst>
          </p:cNvPr>
          <p:cNvSpPr>
            <a:spLocks noGrp="1"/>
          </p:cNvSpPr>
          <p:nvPr>
            <p:ph type="dt" sz="half" idx="10"/>
          </p:nvPr>
        </p:nvSpPr>
        <p:spPr/>
        <p:txBody>
          <a:bodyPr/>
          <a:lstStyle/>
          <a:p>
            <a:fld id="{C7407460-6CD9-1B47-B07A-687FDFAD3DE1}" type="datetimeFigureOut">
              <a:rPr lang="en-US" smtClean="0"/>
              <a:t>8/15/22</a:t>
            </a:fld>
            <a:endParaRPr lang="en-US"/>
          </a:p>
        </p:txBody>
      </p:sp>
      <p:sp>
        <p:nvSpPr>
          <p:cNvPr id="5" name="Footer Placeholder 4">
            <a:extLst>
              <a:ext uri="{FF2B5EF4-FFF2-40B4-BE49-F238E27FC236}">
                <a16:creationId xmlns:a16="http://schemas.microsoft.com/office/drawing/2014/main" id="{21A44FB9-C69A-FF2F-28C0-71AF39A48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E46EA-9EAC-3568-678E-CE5990E67DE6}"/>
              </a:ext>
            </a:extLst>
          </p:cNvPr>
          <p:cNvSpPr>
            <a:spLocks noGrp="1"/>
          </p:cNvSpPr>
          <p:nvPr>
            <p:ph type="sldNum" sz="quarter" idx="12"/>
          </p:nvPr>
        </p:nvSpPr>
        <p:spPr/>
        <p:txBody>
          <a:bodyPr/>
          <a:lstStyle/>
          <a:p>
            <a:fld id="{83CC90C3-F242-3041-B7B3-8D14FCD51B8D}" type="slidenum">
              <a:rPr lang="en-US" smtClean="0"/>
              <a:t>‹#›</a:t>
            </a:fld>
            <a:endParaRPr lang="en-US"/>
          </a:p>
        </p:txBody>
      </p:sp>
    </p:spTree>
    <p:extLst>
      <p:ext uri="{BB962C8B-B14F-4D97-AF65-F5344CB8AC3E}">
        <p14:creationId xmlns:p14="http://schemas.microsoft.com/office/powerpoint/2010/main" val="93534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AA28-D39B-1FAF-E71A-8CE3A7A9A2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751D2D-507C-BDDC-A841-3220AC50D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632791-C305-45EC-5D70-2BD7B62BE1EB}"/>
              </a:ext>
            </a:extLst>
          </p:cNvPr>
          <p:cNvSpPr>
            <a:spLocks noGrp="1"/>
          </p:cNvSpPr>
          <p:nvPr>
            <p:ph type="dt" sz="half" idx="10"/>
          </p:nvPr>
        </p:nvSpPr>
        <p:spPr/>
        <p:txBody>
          <a:bodyPr/>
          <a:lstStyle/>
          <a:p>
            <a:fld id="{C7407460-6CD9-1B47-B07A-687FDFAD3DE1}" type="datetimeFigureOut">
              <a:rPr lang="en-US" smtClean="0"/>
              <a:t>8/15/22</a:t>
            </a:fld>
            <a:endParaRPr lang="en-US"/>
          </a:p>
        </p:txBody>
      </p:sp>
      <p:sp>
        <p:nvSpPr>
          <p:cNvPr id="5" name="Footer Placeholder 4">
            <a:extLst>
              <a:ext uri="{FF2B5EF4-FFF2-40B4-BE49-F238E27FC236}">
                <a16:creationId xmlns:a16="http://schemas.microsoft.com/office/drawing/2014/main" id="{59B3057C-4991-4B37-8CEF-5EA226665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56EB5-A898-2DDA-46D1-11A46C1ABCAE}"/>
              </a:ext>
            </a:extLst>
          </p:cNvPr>
          <p:cNvSpPr>
            <a:spLocks noGrp="1"/>
          </p:cNvSpPr>
          <p:nvPr>
            <p:ph type="sldNum" sz="quarter" idx="12"/>
          </p:nvPr>
        </p:nvSpPr>
        <p:spPr/>
        <p:txBody>
          <a:bodyPr/>
          <a:lstStyle/>
          <a:p>
            <a:fld id="{83CC90C3-F242-3041-B7B3-8D14FCD51B8D}" type="slidenum">
              <a:rPr lang="en-US" smtClean="0"/>
              <a:t>‹#›</a:t>
            </a:fld>
            <a:endParaRPr lang="en-US"/>
          </a:p>
        </p:txBody>
      </p:sp>
    </p:spTree>
    <p:extLst>
      <p:ext uri="{BB962C8B-B14F-4D97-AF65-F5344CB8AC3E}">
        <p14:creationId xmlns:p14="http://schemas.microsoft.com/office/powerpoint/2010/main" val="3343002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B7BD-D765-3265-D6E7-04216F336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65364-8190-16BB-0437-2653E4FDB5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B7504D-1899-3923-9E56-CE5773BA6A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57EBD9-443A-D3F1-9AF4-95A35E00D393}"/>
              </a:ext>
            </a:extLst>
          </p:cNvPr>
          <p:cNvSpPr>
            <a:spLocks noGrp="1"/>
          </p:cNvSpPr>
          <p:nvPr>
            <p:ph type="dt" sz="half" idx="10"/>
          </p:nvPr>
        </p:nvSpPr>
        <p:spPr/>
        <p:txBody>
          <a:bodyPr/>
          <a:lstStyle/>
          <a:p>
            <a:fld id="{C7407460-6CD9-1B47-B07A-687FDFAD3DE1}" type="datetimeFigureOut">
              <a:rPr lang="en-US" smtClean="0"/>
              <a:t>8/15/22</a:t>
            </a:fld>
            <a:endParaRPr lang="en-US"/>
          </a:p>
        </p:txBody>
      </p:sp>
      <p:sp>
        <p:nvSpPr>
          <p:cNvPr id="6" name="Footer Placeholder 5">
            <a:extLst>
              <a:ext uri="{FF2B5EF4-FFF2-40B4-BE49-F238E27FC236}">
                <a16:creationId xmlns:a16="http://schemas.microsoft.com/office/drawing/2014/main" id="{8310DC80-98A7-3FDE-C369-4884943E64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CC0E4B-5C81-5867-A3FD-77BDB17E0748}"/>
              </a:ext>
            </a:extLst>
          </p:cNvPr>
          <p:cNvSpPr>
            <a:spLocks noGrp="1"/>
          </p:cNvSpPr>
          <p:nvPr>
            <p:ph type="sldNum" sz="quarter" idx="12"/>
          </p:nvPr>
        </p:nvSpPr>
        <p:spPr/>
        <p:txBody>
          <a:bodyPr/>
          <a:lstStyle/>
          <a:p>
            <a:fld id="{83CC90C3-F242-3041-B7B3-8D14FCD51B8D}" type="slidenum">
              <a:rPr lang="en-US" smtClean="0"/>
              <a:t>‹#›</a:t>
            </a:fld>
            <a:endParaRPr lang="en-US"/>
          </a:p>
        </p:txBody>
      </p:sp>
    </p:spTree>
    <p:extLst>
      <p:ext uri="{BB962C8B-B14F-4D97-AF65-F5344CB8AC3E}">
        <p14:creationId xmlns:p14="http://schemas.microsoft.com/office/powerpoint/2010/main" val="37800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CBFE-09D6-D441-D75F-E6D00A7E3A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B285AC-6FFE-1BBB-0F6A-DA1E96DDED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BFBDD8-8B4B-030A-57F3-04CE47154B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0114C0-B35F-0EDB-E62D-D5679A53E7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2D70E4-8772-9D84-2FD9-757447DE3B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BFE50D-B202-8468-CCC5-D45E1F1B5F04}"/>
              </a:ext>
            </a:extLst>
          </p:cNvPr>
          <p:cNvSpPr>
            <a:spLocks noGrp="1"/>
          </p:cNvSpPr>
          <p:nvPr>
            <p:ph type="dt" sz="half" idx="10"/>
          </p:nvPr>
        </p:nvSpPr>
        <p:spPr/>
        <p:txBody>
          <a:bodyPr/>
          <a:lstStyle/>
          <a:p>
            <a:fld id="{C7407460-6CD9-1B47-B07A-687FDFAD3DE1}" type="datetimeFigureOut">
              <a:rPr lang="en-US" smtClean="0"/>
              <a:t>8/15/22</a:t>
            </a:fld>
            <a:endParaRPr lang="en-US"/>
          </a:p>
        </p:txBody>
      </p:sp>
      <p:sp>
        <p:nvSpPr>
          <p:cNvPr id="8" name="Footer Placeholder 7">
            <a:extLst>
              <a:ext uri="{FF2B5EF4-FFF2-40B4-BE49-F238E27FC236}">
                <a16:creationId xmlns:a16="http://schemas.microsoft.com/office/drawing/2014/main" id="{FB3E16C5-05C9-9565-025A-6E2DE2AE0B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BFBCFE-FBE9-9DCF-7F61-5946C3DF1BA6}"/>
              </a:ext>
            </a:extLst>
          </p:cNvPr>
          <p:cNvSpPr>
            <a:spLocks noGrp="1"/>
          </p:cNvSpPr>
          <p:nvPr>
            <p:ph type="sldNum" sz="quarter" idx="12"/>
          </p:nvPr>
        </p:nvSpPr>
        <p:spPr/>
        <p:txBody>
          <a:bodyPr/>
          <a:lstStyle/>
          <a:p>
            <a:fld id="{83CC90C3-F242-3041-B7B3-8D14FCD51B8D}" type="slidenum">
              <a:rPr lang="en-US" smtClean="0"/>
              <a:t>‹#›</a:t>
            </a:fld>
            <a:endParaRPr lang="en-US"/>
          </a:p>
        </p:txBody>
      </p:sp>
    </p:spTree>
    <p:extLst>
      <p:ext uri="{BB962C8B-B14F-4D97-AF65-F5344CB8AC3E}">
        <p14:creationId xmlns:p14="http://schemas.microsoft.com/office/powerpoint/2010/main" val="219317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7361-3610-0881-6B1C-0CDB687901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418C07-5108-923A-4916-69AFA2193264}"/>
              </a:ext>
            </a:extLst>
          </p:cNvPr>
          <p:cNvSpPr>
            <a:spLocks noGrp="1"/>
          </p:cNvSpPr>
          <p:nvPr>
            <p:ph type="dt" sz="half" idx="10"/>
          </p:nvPr>
        </p:nvSpPr>
        <p:spPr/>
        <p:txBody>
          <a:bodyPr/>
          <a:lstStyle/>
          <a:p>
            <a:fld id="{C7407460-6CD9-1B47-B07A-687FDFAD3DE1}" type="datetimeFigureOut">
              <a:rPr lang="en-US" smtClean="0"/>
              <a:t>8/15/22</a:t>
            </a:fld>
            <a:endParaRPr lang="en-US"/>
          </a:p>
        </p:txBody>
      </p:sp>
      <p:sp>
        <p:nvSpPr>
          <p:cNvPr id="4" name="Footer Placeholder 3">
            <a:extLst>
              <a:ext uri="{FF2B5EF4-FFF2-40B4-BE49-F238E27FC236}">
                <a16:creationId xmlns:a16="http://schemas.microsoft.com/office/drawing/2014/main" id="{7C3BF6A9-53B1-AB78-7A0F-980542ED6A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3C1017-A260-DBFA-151C-A0907E2FC7E7}"/>
              </a:ext>
            </a:extLst>
          </p:cNvPr>
          <p:cNvSpPr>
            <a:spLocks noGrp="1"/>
          </p:cNvSpPr>
          <p:nvPr>
            <p:ph type="sldNum" sz="quarter" idx="12"/>
          </p:nvPr>
        </p:nvSpPr>
        <p:spPr/>
        <p:txBody>
          <a:bodyPr/>
          <a:lstStyle/>
          <a:p>
            <a:fld id="{83CC90C3-F242-3041-B7B3-8D14FCD51B8D}" type="slidenum">
              <a:rPr lang="en-US" smtClean="0"/>
              <a:t>‹#›</a:t>
            </a:fld>
            <a:endParaRPr lang="en-US"/>
          </a:p>
        </p:txBody>
      </p:sp>
    </p:spTree>
    <p:extLst>
      <p:ext uri="{BB962C8B-B14F-4D97-AF65-F5344CB8AC3E}">
        <p14:creationId xmlns:p14="http://schemas.microsoft.com/office/powerpoint/2010/main" val="2954382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632A30-98F3-049D-D505-27E207CA6896}"/>
              </a:ext>
            </a:extLst>
          </p:cNvPr>
          <p:cNvSpPr>
            <a:spLocks noGrp="1"/>
          </p:cNvSpPr>
          <p:nvPr>
            <p:ph type="dt" sz="half" idx="10"/>
          </p:nvPr>
        </p:nvSpPr>
        <p:spPr/>
        <p:txBody>
          <a:bodyPr/>
          <a:lstStyle/>
          <a:p>
            <a:fld id="{C7407460-6CD9-1B47-B07A-687FDFAD3DE1}" type="datetimeFigureOut">
              <a:rPr lang="en-US" smtClean="0"/>
              <a:t>8/15/22</a:t>
            </a:fld>
            <a:endParaRPr lang="en-US"/>
          </a:p>
        </p:txBody>
      </p:sp>
      <p:sp>
        <p:nvSpPr>
          <p:cNvPr id="3" name="Footer Placeholder 2">
            <a:extLst>
              <a:ext uri="{FF2B5EF4-FFF2-40B4-BE49-F238E27FC236}">
                <a16:creationId xmlns:a16="http://schemas.microsoft.com/office/drawing/2014/main" id="{86E4B228-DD25-2E46-CF6F-A5E9AB386F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881790-781E-A10B-4CF2-70074A74C7AA}"/>
              </a:ext>
            </a:extLst>
          </p:cNvPr>
          <p:cNvSpPr>
            <a:spLocks noGrp="1"/>
          </p:cNvSpPr>
          <p:nvPr>
            <p:ph type="sldNum" sz="quarter" idx="12"/>
          </p:nvPr>
        </p:nvSpPr>
        <p:spPr/>
        <p:txBody>
          <a:bodyPr/>
          <a:lstStyle/>
          <a:p>
            <a:fld id="{83CC90C3-F242-3041-B7B3-8D14FCD51B8D}" type="slidenum">
              <a:rPr lang="en-US" smtClean="0"/>
              <a:t>‹#›</a:t>
            </a:fld>
            <a:endParaRPr lang="en-US"/>
          </a:p>
        </p:txBody>
      </p:sp>
    </p:spTree>
    <p:extLst>
      <p:ext uri="{BB962C8B-B14F-4D97-AF65-F5344CB8AC3E}">
        <p14:creationId xmlns:p14="http://schemas.microsoft.com/office/powerpoint/2010/main" val="3476298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7558-FFB8-EE4F-3CCE-2F7C7D4CE4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07129-1CB2-1790-1976-A3B4BA67F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4635EF-CF21-6240-86BB-225900932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2C0188-AB74-55D6-7B82-E1593BC56F1E}"/>
              </a:ext>
            </a:extLst>
          </p:cNvPr>
          <p:cNvSpPr>
            <a:spLocks noGrp="1"/>
          </p:cNvSpPr>
          <p:nvPr>
            <p:ph type="dt" sz="half" idx="10"/>
          </p:nvPr>
        </p:nvSpPr>
        <p:spPr/>
        <p:txBody>
          <a:bodyPr/>
          <a:lstStyle/>
          <a:p>
            <a:fld id="{C7407460-6CD9-1B47-B07A-687FDFAD3DE1}" type="datetimeFigureOut">
              <a:rPr lang="en-US" smtClean="0"/>
              <a:t>8/15/22</a:t>
            </a:fld>
            <a:endParaRPr lang="en-US"/>
          </a:p>
        </p:txBody>
      </p:sp>
      <p:sp>
        <p:nvSpPr>
          <p:cNvPr id="6" name="Footer Placeholder 5">
            <a:extLst>
              <a:ext uri="{FF2B5EF4-FFF2-40B4-BE49-F238E27FC236}">
                <a16:creationId xmlns:a16="http://schemas.microsoft.com/office/drawing/2014/main" id="{4681B3F1-0459-F2EB-3E33-BBDFF2E9E4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A886-576F-88AF-9F99-1189C2681387}"/>
              </a:ext>
            </a:extLst>
          </p:cNvPr>
          <p:cNvSpPr>
            <a:spLocks noGrp="1"/>
          </p:cNvSpPr>
          <p:nvPr>
            <p:ph type="sldNum" sz="quarter" idx="12"/>
          </p:nvPr>
        </p:nvSpPr>
        <p:spPr/>
        <p:txBody>
          <a:bodyPr/>
          <a:lstStyle/>
          <a:p>
            <a:fld id="{83CC90C3-F242-3041-B7B3-8D14FCD51B8D}" type="slidenum">
              <a:rPr lang="en-US" smtClean="0"/>
              <a:t>‹#›</a:t>
            </a:fld>
            <a:endParaRPr lang="en-US"/>
          </a:p>
        </p:txBody>
      </p:sp>
    </p:spTree>
    <p:extLst>
      <p:ext uri="{BB962C8B-B14F-4D97-AF65-F5344CB8AC3E}">
        <p14:creationId xmlns:p14="http://schemas.microsoft.com/office/powerpoint/2010/main" val="2467472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3A2E-79F0-300D-2499-322F86A452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2AA9D5-3B25-9B0C-214F-ED6EE6EA3C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CDA896-C7AC-5193-3689-65A52B6B5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9955F-975B-2444-D9BC-485438A6CD9C}"/>
              </a:ext>
            </a:extLst>
          </p:cNvPr>
          <p:cNvSpPr>
            <a:spLocks noGrp="1"/>
          </p:cNvSpPr>
          <p:nvPr>
            <p:ph type="dt" sz="half" idx="10"/>
          </p:nvPr>
        </p:nvSpPr>
        <p:spPr/>
        <p:txBody>
          <a:bodyPr/>
          <a:lstStyle/>
          <a:p>
            <a:fld id="{C7407460-6CD9-1B47-B07A-687FDFAD3DE1}" type="datetimeFigureOut">
              <a:rPr lang="en-US" smtClean="0"/>
              <a:t>8/15/22</a:t>
            </a:fld>
            <a:endParaRPr lang="en-US"/>
          </a:p>
        </p:txBody>
      </p:sp>
      <p:sp>
        <p:nvSpPr>
          <p:cNvPr id="6" name="Footer Placeholder 5">
            <a:extLst>
              <a:ext uri="{FF2B5EF4-FFF2-40B4-BE49-F238E27FC236}">
                <a16:creationId xmlns:a16="http://schemas.microsoft.com/office/drawing/2014/main" id="{6A93460C-5F5E-6DC3-21FE-42CD9B7985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38233A-F577-EB03-618E-89655D59936E}"/>
              </a:ext>
            </a:extLst>
          </p:cNvPr>
          <p:cNvSpPr>
            <a:spLocks noGrp="1"/>
          </p:cNvSpPr>
          <p:nvPr>
            <p:ph type="sldNum" sz="quarter" idx="12"/>
          </p:nvPr>
        </p:nvSpPr>
        <p:spPr/>
        <p:txBody>
          <a:bodyPr/>
          <a:lstStyle/>
          <a:p>
            <a:fld id="{83CC90C3-F242-3041-B7B3-8D14FCD51B8D}" type="slidenum">
              <a:rPr lang="en-US" smtClean="0"/>
              <a:t>‹#›</a:t>
            </a:fld>
            <a:endParaRPr lang="en-US"/>
          </a:p>
        </p:txBody>
      </p:sp>
    </p:spTree>
    <p:extLst>
      <p:ext uri="{BB962C8B-B14F-4D97-AF65-F5344CB8AC3E}">
        <p14:creationId xmlns:p14="http://schemas.microsoft.com/office/powerpoint/2010/main" val="1833095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3DECE4-2A90-0EFC-4532-07CC0E45F1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05E679-9C78-8422-174D-9AF21D4015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81817B-6C4A-B19F-2010-AC4E05593F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07460-6CD9-1B47-B07A-687FDFAD3DE1}" type="datetimeFigureOut">
              <a:rPr lang="en-US" smtClean="0"/>
              <a:t>8/15/22</a:t>
            </a:fld>
            <a:endParaRPr lang="en-US"/>
          </a:p>
        </p:txBody>
      </p:sp>
      <p:sp>
        <p:nvSpPr>
          <p:cNvPr id="5" name="Footer Placeholder 4">
            <a:extLst>
              <a:ext uri="{FF2B5EF4-FFF2-40B4-BE49-F238E27FC236}">
                <a16:creationId xmlns:a16="http://schemas.microsoft.com/office/drawing/2014/main" id="{33393FC9-EC91-2E9A-03B8-53B75218A8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5DCBC6-8F1D-89F8-E817-9F59D2E0F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C90C3-F242-3041-B7B3-8D14FCD51B8D}" type="slidenum">
              <a:rPr lang="en-US" smtClean="0"/>
              <a:t>‹#›</a:t>
            </a:fld>
            <a:endParaRPr lang="en-US"/>
          </a:p>
        </p:txBody>
      </p:sp>
    </p:spTree>
    <p:extLst>
      <p:ext uri="{BB962C8B-B14F-4D97-AF65-F5344CB8AC3E}">
        <p14:creationId xmlns:p14="http://schemas.microsoft.com/office/powerpoint/2010/main" val="533779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merriam-webster.com/dictionary/induction" TargetMode="External"/><Relationship Id="rId3" Type="http://schemas.openxmlformats.org/officeDocument/2006/relationships/hyperlink" Target="https://www.dictionary.com/browse/pedagogy" TargetMode="External"/><Relationship Id="rId7" Type="http://schemas.openxmlformats.org/officeDocument/2006/relationships/hyperlink" Target="https://www.merriam-webster.com/dictionary/demarcation" TargetMode="External"/><Relationship Id="rId2" Type="http://schemas.openxmlformats.org/officeDocument/2006/relationships/hyperlink" Target="https://www.merriam-webster.com/dictionary/epistemology" TargetMode="External"/><Relationship Id="rId1" Type="http://schemas.openxmlformats.org/officeDocument/2006/relationships/slideLayout" Target="../slideLayouts/slideLayout2.xml"/><Relationship Id="rId6" Type="http://schemas.openxmlformats.org/officeDocument/2006/relationships/hyperlink" Target="https://www.merriam-webster.com/dictionary/rationalism" TargetMode="External"/><Relationship Id="rId5" Type="http://schemas.openxmlformats.org/officeDocument/2006/relationships/hyperlink" Target="https://www.merriam-webster.com/dictionary/empiricism" TargetMode="External"/><Relationship Id="rId10" Type="http://schemas.openxmlformats.org/officeDocument/2006/relationships/hyperlink" Target="https://www.merriam-webster.com/dictionary/dogmatism" TargetMode="External"/><Relationship Id="rId4" Type="http://schemas.openxmlformats.org/officeDocument/2006/relationships/hyperlink" Target="https://www.merriam-webster.com/dictionary/systematic" TargetMode="External"/><Relationship Id="rId9" Type="http://schemas.openxmlformats.org/officeDocument/2006/relationships/hyperlink" Target="https://www.merriam-webster.com/dictionary/ad%20hoc"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Evil_demon" TargetMode="External"/><Relationship Id="rId2" Type="http://schemas.openxmlformats.org/officeDocument/2006/relationships/hyperlink" Target="https://en.wikipedia.org/wiki/Black_swan_theory" TargetMode="Externa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9D40-BC13-4C82-2D77-B485A07D02B5}"/>
              </a:ext>
            </a:extLst>
          </p:cNvPr>
          <p:cNvSpPr>
            <a:spLocks noGrp="1"/>
          </p:cNvSpPr>
          <p:nvPr>
            <p:ph type="ctrTitle"/>
          </p:nvPr>
        </p:nvSpPr>
        <p:spPr/>
        <p:txBody>
          <a:bodyPr/>
          <a:lstStyle/>
          <a:p>
            <a:r>
              <a:rPr lang="en-US" dirty="0"/>
              <a:t>STEP Session 1</a:t>
            </a:r>
          </a:p>
        </p:txBody>
      </p:sp>
      <p:sp>
        <p:nvSpPr>
          <p:cNvPr id="3" name="Subtitle 2">
            <a:extLst>
              <a:ext uri="{FF2B5EF4-FFF2-40B4-BE49-F238E27FC236}">
                <a16:creationId xmlns:a16="http://schemas.microsoft.com/office/drawing/2014/main" id="{2BB1FA92-3B8C-4C01-8228-60A32F2C2116}"/>
              </a:ext>
            </a:extLst>
          </p:cNvPr>
          <p:cNvSpPr>
            <a:spLocks noGrp="1"/>
          </p:cNvSpPr>
          <p:nvPr>
            <p:ph type="subTitle" idx="1"/>
          </p:nvPr>
        </p:nvSpPr>
        <p:spPr/>
        <p:txBody>
          <a:bodyPr/>
          <a:lstStyle/>
          <a:p>
            <a:r>
              <a:rPr lang="en-US" dirty="0"/>
              <a:t>Epistemology, Learning Pedagogy, and Problem Solving</a:t>
            </a:r>
          </a:p>
          <a:p>
            <a:r>
              <a:rPr lang="en-US" dirty="0"/>
              <a:t>By Joseph Loy</a:t>
            </a:r>
          </a:p>
        </p:txBody>
      </p:sp>
    </p:spTree>
    <p:extLst>
      <p:ext uri="{BB962C8B-B14F-4D97-AF65-F5344CB8AC3E}">
        <p14:creationId xmlns:p14="http://schemas.microsoft.com/office/powerpoint/2010/main" val="135578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FFC094-3EDF-A930-A526-8B69B3B6DA21}"/>
              </a:ext>
            </a:extLst>
          </p:cNvPr>
          <p:cNvSpPr>
            <a:spLocks noGrp="1"/>
          </p:cNvSpPr>
          <p:nvPr>
            <p:ph type="title"/>
          </p:nvPr>
        </p:nvSpPr>
        <p:spPr/>
        <p:txBody>
          <a:bodyPr/>
          <a:lstStyle/>
          <a:p>
            <a:pPr algn="ctr"/>
            <a:r>
              <a:rPr lang="en-US" b="1" dirty="0"/>
              <a:t>The big picture</a:t>
            </a:r>
          </a:p>
        </p:txBody>
      </p:sp>
      <p:sp>
        <p:nvSpPr>
          <p:cNvPr id="8" name="Content Placeholder 7">
            <a:extLst>
              <a:ext uri="{FF2B5EF4-FFF2-40B4-BE49-F238E27FC236}">
                <a16:creationId xmlns:a16="http://schemas.microsoft.com/office/drawing/2014/main" id="{D2C560AC-0D11-A257-6CCF-2CC2825FED75}"/>
              </a:ext>
            </a:extLst>
          </p:cNvPr>
          <p:cNvSpPr>
            <a:spLocks noGrp="1"/>
          </p:cNvSpPr>
          <p:nvPr>
            <p:ph idx="1"/>
          </p:nvPr>
        </p:nvSpPr>
        <p:spPr/>
        <p:txBody>
          <a:bodyPr>
            <a:normAutofit/>
          </a:bodyPr>
          <a:lstStyle/>
          <a:p>
            <a:r>
              <a:rPr lang="en-US" sz="2000" dirty="0"/>
              <a:t>All knowledge is conjectural (an educated guess). The best theories (like the theory of evolution, theory of computation, quantum theory, </a:t>
            </a:r>
            <a:r>
              <a:rPr lang="en-US" sz="2000" dirty="0" err="1"/>
              <a:t>etc</a:t>
            </a:r>
            <a:r>
              <a:rPr lang="en-US" sz="2000" dirty="0"/>
              <a:t>) are constructed so that they make specific guesses/descriptions of something that can either be right or wrong (</a:t>
            </a:r>
            <a:r>
              <a:rPr lang="en-US" sz="2000" dirty="0" err="1"/>
              <a:t>ie</a:t>
            </a:r>
            <a:r>
              <a:rPr lang="en-US" sz="2000" dirty="0"/>
              <a:t> falsifiable) and are not easy to vary. The game of science is a never ending game in which we search for more accurate descriptions of the phenomena we can see around us.</a:t>
            </a:r>
          </a:p>
          <a:p>
            <a:r>
              <a:rPr lang="en-US" sz="2000" dirty="0"/>
              <a:t>An effective learning pedagogy (system of learning) involves creating blocks of time to focus on difficult problems and reviewing past concepts to maintain fluency with older topics.</a:t>
            </a:r>
          </a:p>
          <a:p>
            <a:r>
              <a:rPr lang="en-US" sz="2000" dirty="0"/>
              <a:t>Systematic approaches are easier to troubleshoot / error correct than unorganized </a:t>
            </a:r>
            <a:r>
              <a:rPr lang="en-US" sz="2000" dirty="0" err="1"/>
              <a:t>appraoches</a:t>
            </a:r>
            <a:r>
              <a:rPr lang="en-US" sz="2000" dirty="0"/>
              <a:t>. By dividing the problem solving process into multiple stages and emphasizing critical thinking about what is going on in each step, students can get an idea of how to proceed under uncertainty and how to ask specific questions to address misunderstandings with a problem.</a:t>
            </a:r>
          </a:p>
        </p:txBody>
      </p:sp>
    </p:spTree>
    <p:extLst>
      <p:ext uri="{BB962C8B-B14F-4D97-AF65-F5344CB8AC3E}">
        <p14:creationId xmlns:p14="http://schemas.microsoft.com/office/powerpoint/2010/main" val="3317490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0DEA-B656-F3F4-216A-11025745F117}"/>
              </a:ext>
            </a:extLst>
          </p:cNvPr>
          <p:cNvSpPr>
            <a:spLocks noGrp="1"/>
          </p:cNvSpPr>
          <p:nvPr>
            <p:ph type="title"/>
          </p:nvPr>
        </p:nvSpPr>
        <p:spPr/>
        <p:txBody>
          <a:bodyPr/>
          <a:lstStyle/>
          <a:p>
            <a:pPr algn="ctr"/>
            <a:r>
              <a:rPr lang="en-US" b="1" dirty="0"/>
              <a:t>Definitions</a:t>
            </a:r>
          </a:p>
        </p:txBody>
      </p:sp>
      <p:sp>
        <p:nvSpPr>
          <p:cNvPr id="3" name="Content Placeholder 2">
            <a:extLst>
              <a:ext uri="{FF2B5EF4-FFF2-40B4-BE49-F238E27FC236}">
                <a16:creationId xmlns:a16="http://schemas.microsoft.com/office/drawing/2014/main" id="{365EA9EE-9F27-6E8D-144F-C13040BF9035}"/>
              </a:ext>
            </a:extLst>
          </p:cNvPr>
          <p:cNvSpPr>
            <a:spLocks noGrp="1"/>
          </p:cNvSpPr>
          <p:nvPr>
            <p:ph idx="1"/>
          </p:nvPr>
        </p:nvSpPr>
        <p:spPr/>
        <p:txBody>
          <a:bodyPr>
            <a:normAutofit fontScale="77500" lnSpcReduction="20000"/>
          </a:bodyPr>
          <a:lstStyle/>
          <a:p>
            <a:r>
              <a:rPr lang="en-US" dirty="0">
                <a:hlinkClick r:id="rId2"/>
              </a:rPr>
              <a:t>Epistemology</a:t>
            </a:r>
            <a:r>
              <a:rPr lang="en-US" dirty="0"/>
              <a:t>: The theory of knowledge; the reasoning behind how we know something is true or false.</a:t>
            </a:r>
          </a:p>
          <a:p>
            <a:r>
              <a:rPr lang="en-US" dirty="0">
                <a:hlinkClick r:id="rId3"/>
              </a:rPr>
              <a:t>Pedagogy</a:t>
            </a:r>
            <a:r>
              <a:rPr lang="en-US" dirty="0"/>
              <a:t>: A way of doing things</a:t>
            </a:r>
          </a:p>
          <a:p>
            <a:r>
              <a:rPr lang="en-US" dirty="0">
                <a:hlinkClick r:id="rId4"/>
              </a:rPr>
              <a:t>Systematic</a:t>
            </a:r>
            <a:r>
              <a:rPr lang="en-US" dirty="0"/>
              <a:t>: An approach that follows a series of steps to a conclusion that is intended to work roughly the same way each time</a:t>
            </a:r>
          </a:p>
          <a:p>
            <a:r>
              <a:rPr lang="en-US" dirty="0">
                <a:hlinkClick r:id="rId5"/>
              </a:rPr>
              <a:t>Empiricism</a:t>
            </a:r>
            <a:r>
              <a:rPr lang="en-US" dirty="0"/>
              <a:t>: Understanding things through experimentation and observation</a:t>
            </a:r>
          </a:p>
          <a:p>
            <a:r>
              <a:rPr lang="en-US" dirty="0">
                <a:hlinkClick r:id="rId6"/>
              </a:rPr>
              <a:t>Rationalism</a:t>
            </a:r>
            <a:r>
              <a:rPr lang="en-US" dirty="0"/>
              <a:t>: Understanding things using reason and first principles thinking</a:t>
            </a:r>
          </a:p>
          <a:p>
            <a:r>
              <a:rPr lang="en-US" dirty="0">
                <a:hlinkClick r:id="rId7"/>
              </a:rPr>
              <a:t>Demarcation</a:t>
            </a:r>
            <a:r>
              <a:rPr lang="en-US" dirty="0"/>
              <a:t>: The line that separates objects into one distinct group or another; a criteria used to classify objects into different groups</a:t>
            </a:r>
          </a:p>
          <a:p>
            <a:r>
              <a:rPr lang="en-US" dirty="0">
                <a:hlinkClick r:id="rId8"/>
              </a:rPr>
              <a:t>Induction</a:t>
            </a:r>
            <a:r>
              <a:rPr lang="en-US" dirty="0"/>
              <a:t>: A form of reasoning that asserts that because things were observed a certain way in the past, they will continue to be observed the same way in the future. </a:t>
            </a:r>
          </a:p>
          <a:p>
            <a:r>
              <a:rPr lang="en-US" dirty="0">
                <a:hlinkClick r:id="rId9"/>
              </a:rPr>
              <a:t>Ad hoc</a:t>
            </a:r>
            <a:r>
              <a:rPr lang="en-US" dirty="0"/>
              <a:t>: Something improvised in the moment for a specific purpose</a:t>
            </a:r>
          </a:p>
          <a:p>
            <a:r>
              <a:rPr lang="en-US" dirty="0">
                <a:hlinkClick r:id="rId10"/>
              </a:rPr>
              <a:t>Dogmatism</a:t>
            </a:r>
            <a:r>
              <a:rPr lang="en-US" dirty="0"/>
              <a:t>: Sticking to a set of beliefs no matter what</a:t>
            </a:r>
          </a:p>
          <a:p>
            <a:endParaRPr lang="en-US" dirty="0"/>
          </a:p>
        </p:txBody>
      </p:sp>
    </p:spTree>
    <p:extLst>
      <p:ext uri="{BB962C8B-B14F-4D97-AF65-F5344CB8AC3E}">
        <p14:creationId xmlns:p14="http://schemas.microsoft.com/office/powerpoint/2010/main" val="244950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04FB3B-2ADD-F843-B7C7-69748BA2B473}"/>
              </a:ext>
            </a:extLst>
          </p:cNvPr>
          <p:cNvSpPr>
            <a:spLocks noGrp="1"/>
          </p:cNvSpPr>
          <p:nvPr>
            <p:ph type="title"/>
          </p:nvPr>
        </p:nvSpPr>
        <p:spPr/>
        <p:txBody>
          <a:bodyPr/>
          <a:lstStyle/>
          <a:p>
            <a:pPr algn="ctr"/>
            <a:r>
              <a:rPr lang="en-US" b="1" dirty="0"/>
              <a:t>Epistemology</a:t>
            </a:r>
          </a:p>
        </p:txBody>
      </p:sp>
      <p:sp>
        <p:nvSpPr>
          <p:cNvPr id="5" name="Content Placeholder 4">
            <a:extLst>
              <a:ext uri="{FF2B5EF4-FFF2-40B4-BE49-F238E27FC236}">
                <a16:creationId xmlns:a16="http://schemas.microsoft.com/office/drawing/2014/main" id="{4B03E348-6756-DE0A-3D44-EDB89F581307}"/>
              </a:ext>
            </a:extLst>
          </p:cNvPr>
          <p:cNvSpPr>
            <a:spLocks noGrp="1"/>
          </p:cNvSpPr>
          <p:nvPr>
            <p:ph sz="half" idx="1"/>
          </p:nvPr>
        </p:nvSpPr>
        <p:spPr/>
        <p:txBody>
          <a:bodyPr>
            <a:normAutofit fontScale="92500"/>
          </a:bodyPr>
          <a:lstStyle/>
          <a:p>
            <a:r>
              <a:rPr lang="en-US" dirty="0"/>
              <a:t>Empiricism + Rationalism = Science</a:t>
            </a:r>
          </a:p>
          <a:p>
            <a:r>
              <a:rPr lang="en-US" dirty="0"/>
              <a:t>Problems with empiricism</a:t>
            </a:r>
          </a:p>
          <a:p>
            <a:pPr lvl="1"/>
            <a:r>
              <a:rPr lang="en-US" dirty="0"/>
              <a:t>Induction – do things continue to work the same way because they always worked that way in the past?</a:t>
            </a:r>
          </a:p>
          <a:p>
            <a:pPr lvl="1"/>
            <a:r>
              <a:rPr lang="en-US" dirty="0">
                <a:hlinkClick r:id="rId2"/>
              </a:rPr>
              <a:t>Black Swans</a:t>
            </a:r>
            <a:endParaRPr lang="en-US" dirty="0"/>
          </a:p>
          <a:p>
            <a:r>
              <a:rPr lang="en-US" dirty="0"/>
              <a:t>Problems with rationalism</a:t>
            </a:r>
          </a:p>
          <a:p>
            <a:pPr lvl="1"/>
            <a:r>
              <a:rPr lang="en-US" dirty="0"/>
              <a:t>Spinning webs of confusion – ideas that make lots of sense ”in theory” may be flat out false in the real world</a:t>
            </a:r>
          </a:p>
          <a:p>
            <a:pPr lvl="1"/>
            <a:r>
              <a:rPr lang="en-US" dirty="0">
                <a:hlinkClick r:id="rId3"/>
              </a:rPr>
              <a:t>Descartes’ Demon</a:t>
            </a:r>
            <a:endParaRPr lang="en-US" dirty="0"/>
          </a:p>
          <a:p>
            <a:pPr lvl="1"/>
            <a:endParaRPr lang="en-US" dirty="0"/>
          </a:p>
        </p:txBody>
      </p:sp>
      <p:pic>
        <p:nvPicPr>
          <p:cNvPr id="1026" name="Picture 2">
            <a:extLst>
              <a:ext uri="{FF2B5EF4-FFF2-40B4-BE49-F238E27FC236}">
                <a16:creationId xmlns:a16="http://schemas.microsoft.com/office/drawing/2014/main" id="{8F986871-7304-9883-3B90-AC3ED656FD70}"/>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172202" y="2051300"/>
            <a:ext cx="5836538" cy="3460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518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6B9F5-B18F-DE86-65B9-AC29334EF517}"/>
              </a:ext>
            </a:extLst>
          </p:cNvPr>
          <p:cNvSpPr>
            <a:spLocks noGrp="1"/>
          </p:cNvSpPr>
          <p:nvPr>
            <p:ph type="title"/>
          </p:nvPr>
        </p:nvSpPr>
        <p:spPr/>
        <p:txBody>
          <a:bodyPr/>
          <a:lstStyle/>
          <a:p>
            <a:pPr algn="ctr"/>
            <a:r>
              <a:rPr lang="en-US" b="1" dirty="0"/>
              <a:t>Epistemology</a:t>
            </a:r>
          </a:p>
        </p:txBody>
      </p:sp>
      <p:sp>
        <p:nvSpPr>
          <p:cNvPr id="5" name="Content Placeholder 4">
            <a:extLst>
              <a:ext uri="{FF2B5EF4-FFF2-40B4-BE49-F238E27FC236}">
                <a16:creationId xmlns:a16="http://schemas.microsoft.com/office/drawing/2014/main" id="{E66F47AF-D8AA-32EF-EE59-9AD58C4F4502}"/>
              </a:ext>
            </a:extLst>
          </p:cNvPr>
          <p:cNvSpPr>
            <a:spLocks noGrp="1"/>
          </p:cNvSpPr>
          <p:nvPr>
            <p:ph idx="1"/>
          </p:nvPr>
        </p:nvSpPr>
        <p:spPr/>
        <p:txBody>
          <a:bodyPr>
            <a:normAutofit fontScale="85000" lnSpcReduction="20000"/>
          </a:bodyPr>
          <a:lstStyle/>
          <a:p>
            <a:r>
              <a:rPr lang="en-US" dirty="0"/>
              <a:t>Why falsification?</a:t>
            </a:r>
          </a:p>
          <a:p>
            <a:pPr lvl="1"/>
            <a:r>
              <a:rPr lang="en-US" dirty="0"/>
              <a:t>Explanations that are falsifiable are easier to error correct. </a:t>
            </a:r>
          </a:p>
          <a:p>
            <a:pPr lvl="1"/>
            <a:r>
              <a:rPr lang="en-US" dirty="0"/>
              <a:t>Explanations that are falsifiable are harder to vary / change to fit the circumstances</a:t>
            </a:r>
          </a:p>
          <a:p>
            <a:r>
              <a:rPr lang="en-US" dirty="0"/>
              <a:t>Why verification?</a:t>
            </a:r>
          </a:p>
          <a:p>
            <a:pPr lvl="1"/>
            <a:r>
              <a:rPr lang="en-US" dirty="0"/>
              <a:t>Verifiable theories are interesting because they can be used to model things we care about</a:t>
            </a:r>
          </a:p>
          <a:p>
            <a:r>
              <a:rPr lang="en-US" dirty="0"/>
              <a:t>Falsification vs Verification</a:t>
            </a:r>
          </a:p>
          <a:p>
            <a:pPr lvl="1"/>
            <a:r>
              <a:rPr lang="en-US" dirty="0"/>
              <a:t>Falsification is more powerful than verification – one false observation invalidates a theory, no amount of verifications “confirms” a theory.</a:t>
            </a:r>
          </a:p>
          <a:p>
            <a:pPr lvl="1"/>
            <a:r>
              <a:rPr lang="en-US" dirty="0"/>
              <a:t>Einstein’s Theory of Relativity is a better explanation than Newton’s Laws of motions because it describes everything that Newton’s theory does AND describes how very fast and very large objects move (which Newton’s Theory does not).</a:t>
            </a:r>
          </a:p>
          <a:p>
            <a:pPr lvl="1"/>
            <a:r>
              <a:rPr lang="en-US" dirty="0"/>
              <a:t>Einstein’s Theory is a good explanation because it’s difficult for people to find counterexamples where it is wrong, and there is no theory that explains everything that Einstein’s does plus the things that Einstein’s theory cannot predict (like the behavior of extremely small objects).</a:t>
            </a:r>
          </a:p>
        </p:txBody>
      </p:sp>
    </p:spTree>
    <p:extLst>
      <p:ext uri="{BB962C8B-B14F-4D97-AF65-F5344CB8AC3E}">
        <p14:creationId xmlns:p14="http://schemas.microsoft.com/office/powerpoint/2010/main" val="4069472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896F-6520-273F-56F1-164FE3226C9A}"/>
              </a:ext>
            </a:extLst>
          </p:cNvPr>
          <p:cNvSpPr>
            <a:spLocks noGrp="1"/>
          </p:cNvSpPr>
          <p:nvPr>
            <p:ph type="title"/>
          </p:nvPr>
        </p:nvSpPr>
        <p:spPr/>
        <p:txBody>
          <a:bodyPr/>
          <a:lstStyle/>
          <a:p>
            <a:pPr algn="ctr"/>
            <a:r>
              <a:rPr lang="en-US" b="1" dirty="0"/>
              <a:t>Learning Pedagogy – Deep Work</a:t>
            </a:r>
          </a:p>
        </p:txBody>
      </p:sp>
      <p:sp>
        <p:nvSpPr>
          <p:cNvPr id="3" name="Content Placeholder 2">
            <a:extLst>
              <a:ext uri="{FF2B5EF4-FFF2-40B4-BE49-F238E27FC236}">
                <a16:creationId xmlns:a16="http://schemas.microsoft.com/office/drawing/2014/main" id="{500C7CF3-6B40-5840-7143-058E40E36EA0}"/>
              </a:ext>
            </a:extLst>
          </p:cNvPr>
          <p:cNvSpPr>
            <a:spLocks noGrp="1"/>
          </p:cNvSpPr>
          <p:nvPr>
            <p:ph sz="half" idx="1"/>
          </p:nvPr>
        </p:nvSpPr>
        <p:spPr/>
        <p:txBody>
          <a:bodyPr>
            <a:normAutofit fontScale="92500" lnSpcReduction="10000"/>
          </a:bodyPr>
          <a:lstStyle/>
          <a:p>
            <a:r>
              <a:rPr lang="en-US" dirty="0"/>
              <a:t>Your mind is not a multi-core CPU – focus on one thing at a time</a:t>
            </a:r>
          </a:p>
          <a:p>
            <a:r>
              <a:rPr lang="en-US" dirty="0"/>
              <a:t>Difficult problems require focused thinking and minimal distractions</a:t>
            </a:r>
          </a:p>
          <a:p>
            <a:r>
              <a:rPr lang="en-US" dirty="0"/>
              <a:t>Smaller tasks that can be started and stopped easily can be multi-tasked</a:t>
            </a:r>
          </a:p>
          <a:p>
            <a:r>
              <a:rPr lang="en-US" dirty="0"/>
              <a:t>Don’t beat your head against a wall – if you cant figure out a problem by the end of a work block, ask for help or come back to it later with a fresh mind</a:t>
            </a:r>
          </a:p>
        </p:txBody>
      </p:sp>
      <p:pic>
        <p:nvPicPr>
          <p:cNvPr id="8" name="Content Placeholder 7">
            <a:extLst>
              <a:ext uri="{FF2B5EF4-FFF2-40B4-BE49-F238E27FC236}">
                <a16:creationId xmlns:a16="http://schemas.microsoft.com/office/drawing/2014/main" id="{6C82F0DD-5595-7323-ECA5-F01DF963C5A9}"/>
              </a:ext>
            </a:extLst>
          </p:cNvPr>
          <p:cNvPicPr>
            <a:picLocks noGrp="1" noChangeAspect="1"/>
          </p:cNvPicPr>
          <p:nvPr>
            <p:ph sz="half" idx="2"/>
          </p:nvPr>
        </p:nvPicPr>
        <p:blipFill>
          <a:blip r:embed="rId2"/>
          <a:stretch>
            <a:fillRect/>
          </a:stretch>
        </p:blipFill>
        <p:spPr>
          <a:xfrm>
            <a:off x="6172200" y="2543969"/>
            <a:ext cx="5181600" cy="2914650"/>
          </a:xfrm>
        </p:spPr>
      </p:pic>
    </p:spTree>
    <p:extLst>
      <p:ext uri="{BB962C8B-B14F-4D97-AF65-F5344CB8AC3E}">
        <p14:creationId xmlns:p14="http://schemas.microsoft.com/office/powerpoint/2010/main" val="366999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C34F-AE63-4768-0696-C4F9DCB7EDC9}"/>
              </a:ext>
            </a:extLst>
          </p:cNvPr>
          <p:cNvSpPr>
            <a:spLocks noGrp="1"/>
          </p:cNvSpPr>
          <p:nvPr>
            <p:ph type="title"/>
          </p:nvPr>
        </p:nvSpPr>
        <p:spPr/>
        <p:txBody>
          <a:bodyPr/>
          <a:lstStyle/>
          <a:p>
            <a:pPr algn="ctr"/>
            <a:r>
              <a:rPr lang="en-US" b="1" dirty="0"/>
              <a:t>Learning Pedagogy – Spatial Repetition</a:t>
            </a:r>
          </a:p>
        </p:txBody>
      </p:sp>
      <p:sp>
        <p:nvSpPr>
          <p:cNvPr id="3" name="Content Placeholder 2">
            <a:extLst>
              <a:ext uri="{FF2B5EF4-FFF2-40B4-BE49-F238E27FC236}">
                <a16:creationId xmlns:a16="http://schemas.microsoft.com/office/drawing/2014/main" id="{0DE9737E-22DC-8070-3D87-D8985333A207}"/>
              </a:ext>
            </a:extLst>
          </p:cNvPr>
          <p:cNvSpPr>
            <a:spLocks noGrp="1"/>
          </p:cNvSpPr>
          <p:nvPr>
            <p:ph sz="half" idx="1"/>
          </p:nvPr>
        </p:nvSpPr>
        <p:spPr/>
        <p:txBody>
          <a:bodyPr>
            <a:normAutofit fontScale="92500" lnSpcReduction="10000"/>
          </a:bodyPr>
          <a:lstStyle/>
          <a:p>
            <a:r>
              <a:rPr lang="en-US" dirty="0"/>
              <a:t>Habitual practice solidifies ability</a:t>
            </a:r>
          </a:p>
          <a:p>
            <a:r>
              <a:rPr lang="en-US" dirty="0"/>
              <a:t>Allocate most of your time learning new things, but allocate some time to review old topics (particularly fundamentals that are needed for more advanced concepts)</a:t>
            </a:r>
          </a:p>
          <a:p>
            <a:r>
              <a:rPr lang="en-US" dirty="0"/>
              <a:t>Focus/prioritize review on concepts that you struggle the most with</a:t>
            </a:r>
          </a:p>
          <a:p>
            <a:r>
              <a:rPr lang="en-US" dirty="0"/>
              <a:t>Learning is iterative – it’s okay if you don’t get it at first. Keep practicing and over time it will make more sense. </a:t>
            </a:r>
          </a:p>
        </p:txBody>
      </p:sp>
      <p:pic>
        <p:nvPicPr>
          <p:cNvPr id="6" name="Content Placeholder 5">
            <a:extLst>
              <a:ext uri="{FF2B5EF4-FFF2-40B4-BE49-F238E27FC236}">
                <a16:creationId xmlns:a16="http://schemas.microsoft.com/office/drawing/2014/main" id="{55E52221-BA56-DA5E-1793-6023CCBA91C1}"/>
              </a:ext>
            </a:extLst>
          </p:cNvPr>
          <p:cNvPicPr>
            <a:picLocks noGrp="1" noChangeAspect="1"/>
          </p:cNvPicPr>
          <p:nvPr>
            <p:ph sz="half" idx="2"/>
          </p:nvPr>
        </p:nvPicPr>
        <p:blipFill>
          <a:blip r:embed="rId2"/>
          <a:stretch>
            <a:fillRect/>
          </a:stretch>
        </p:blipFill>
        <p:spPr>
          <a:xfrm>
            <a:off x="6172200" y="2170462"/>
            <a:ext cx="5181600" cy="3661664"/>
          </a:xfrm>
        </p:spPr>
      </p:pic>
    </p:spTree>
    <p:extLst>
      <p:ext uri="{BB962C8B-B14F-4D97-AF65-F5344CB8AC3E}">
        <p14:creationId xmlns:p14="http://schemas.microsoft.com/office/powerpoint/2010/main" val="34041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A3B0C-7F3D-CB72-85F7-5456F1576088}"/>
              </a:ext>
            </a:extLst>
          </p:cNvPr>
          <p:cNvSpPr>
            <a:spLocks noGrp="1"/>
          </p:cNvSpPr>
          <p:nvPr>
            <p:ph type="title"/>
          </p:nvPr>
        </p:nvSpPr>
        <p:spPr/>
        <p:txBody>
          <a:bodyPr/>
          <a:lstStyle/>
          <a:p>
            <a:pPr algn="ctr"/>
            <a:r>
              <a:rPr lang="en-US" b="1" dirty="0"/>
              <a:t>Problem Solving</a:t>
            </a:r>
          </a:p>
        </p:txBody>
      </p:sp>
      <p:sp>
        <p:nvSpPr>
          <p:cNvPr id="3" name="Content Placeholder 2">
            <a:extLst>
              <a:ext uri="{FF2B5EF4-FFF2-40B4-BE49-F238E27FC236}">
                <a16:creationId xmlns:a16="http://schemas.microsoft.com/office/drawing/2014/main" id="{9C92145A-F4F5-61F4-0C86-A02CBCD347E3}"/>
              </a:ext>
            </a:extLst>
          </p:cNvPr>
          <p:cNvSpPr>
            <a:spLocks noGrp="1"/>
          </p:cNvSpPr>
          <p:nvPr>
            <p:ph sz="half" idx="1"/>
          </p:nvPr>
        </p:nvSpPr>
        <p:spPr/>
        <p:txBody>
          <a:bodyPr>
            <a:normAutofit fontScale="70000" lnSpcReduction="20000"/>
          </a:bodyPr>
          <a:lstStyle/>
          <a:p>
            <a:r>
              <a:rPr lang="en-US" dirty="0"/>
              <a:t>There is no algorithm to solve ALL difficult problems – at the end of the day, you have to create your own style</a:t>
            </a:r>
          </a:p>
          <a:p>
            <a:r>
              <a:rPr lang="en-US" dirty="0"/>
              <a:t>Systematic approaches help both you and your teacher understand what part of a problem you are struggling with and how to address that specific problem</a:t>
            </a:r>
          </a:p>
          <a:p>
            <a:r>
              <a:rPr lang="en-US" dirty="0"/>
              <a:t>The key to getting meaningful help is to ask specific problems. The more you critically think about a problem and identify with maximal specificity what you are struggling with, the easier it is for a teacher to provide help</a:t>
            </a:r>
          </a:p>
          <a:p>
            <a:r>
              <a:rPr lang="en-US" dirty="0"/>
              <a:t>Systematic approaches are easier to remember and encourage an “organized understanding” as opposed to a “bag of tricks / muscle memory” approach. </a:t>
            </a:r>
          </a:p>
        </p:txBody>
      </p:sp>
      <p:pic>
        <p:nvPicPr>
          <p:cNvPr id="6" name="Content Placeholder 5">
            <a:extLst>
              <a:ext uri="{FF2B5EF4-FFF2-40B4-BE49-F238E27FC236}">
                <a16:creationId xmlns:a16="http://schemas.microsoft.com/office/drawing/2014/main" id="{1E70228B-8D21-92FB-29A9-C460F03AB3CD}"/>
              </a:ext>
            </a:extLst>
          </p:cNvPr>
          <p:cNvPicPr>
            <a:picLocks noGrp="1" noChangeAspect="1"/>
          </p:cNvPicPr>
          <p:nvPr>
            <p:ph sz="half" idx="2"/>
          </p:nvPr>
        </p:nvPicPr>
        <p:blipFill>
          <a:blip r:embed="rId2"/>
          <a:stretch>
            <a:fillRect/>
          </a:stretch>
        </p:blipFill>
        <p:spPr>
          <a:xfrm>
            <a:off x="6172200" y="2274094"/>
            <a:ext cx="5181600" cy="3454400"/>
          </a:xfrm>
        </p:spPr>
      </p:pic>
    </p:spTree>
    <p:extLst>
      <p:ext uri="{BB962C8B-B14F-4D97-AF65-F5344CB8AC3E}">
        <p14:creationId xmlns:p14="http://schemas.microsoft.com/office/powerpoint/2010/main" val="1168216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826</Words>
  <Application>Microsoft Macintosh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STEP Session 1</vt:lpstr>
      <vt:lpstr>The big picture</vt:lpstr>
      <vt:lpstr>Definitions</vt:lpstr>
      <vt:lpstr>Epistemology</vt:lpstr>
      <vt:lpstr>Epistemology</vt:lpstr>
      <vt:lpstr>Learning Pedagogy – Deep Work</vt:lpstr>
      <vt:lpstr>Learning Pedagogy – Spatial Repetition</vt:lpstr>
      <vt:lpstr>Problem Solving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 Session 1</dc:title>
  <dc:creator>Microsoft Office User</dc:creator>
  <cp:lastModifiedBy>Microsoft Office User</cp:lastModifiedBy>
  <cp:revision>10</cp:revision>
  <dcterms:created xsi:type="dcterms:W3CDTF">2022-08-15T17:28:35Z</dcterms:created>
  <dcterms:modified xsi:type="dcterms:W3CDTF">2022-08-15T18:36:53Z</dcterms:modified>
</cp:coreProperties>
</file>