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56" r:id="rId5"/>
    <p:sldId id="257" r:id="rId6"/>
    <p:sldId id="260" r:id="rId7"/>
    <p:sldId id="258"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4538" autoAdjust="0"/>
  </p:normalViewPr>
  <p:slideViewPr>
    <p:cSldViewPr snapToGrid="0">
      <p:cViewPr varScale="1">
        <p:scale>
          <a:sx n="43" d="100"/>
          <a:sy n="43" d="100"/>
        </p:scale>
        <p:origin x="157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303873-26FD-4B6F-A447-0624203906F1}" type="datetimeFigureOut">
              <a:rPr lang="en-US" smtClean="0"/>
              <a:t>10/10/2019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14DD7E-8D9B-4E7A-8E83-9859774F7E59}" type="slidenum">
              <a:rPr lang="en-US" smtClean="0"/>
              <a:t>‹#›</a:t>
            </a:fld>
            <a:endParaRPr lang="en-US"/>
          </a:p>
        </p:txBody>
      </p:sp>
    </p:spTree>
    <p:extLst>
      <p:ext uri="{BB962C8B-B14F-4D97-AF65-F5344CB8AC3E}">
        <p14:creationId xmlns:p14="http://schemas.microsoft.com/office/powerpoint/2010/main" val="3986612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owardsdatascience.com/knowledge-distillation-simplified-dd4973dbc764"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a:t>
            </a:r>
          </a:p>
          <a:p>
            <a:r>
              <a:rPr lang="en-US" dirty="0"/>
              <a:t>State-of-the-art neural networks are using exponentially more parameters and larger data sets than in the past. Today’s best deep NN take about 300,000x more computing resources (petaflops/s*day) than they did in 2012. The result is an increasingly large machine learning carbon footprint. For example, the best version of AlphaGo costs $1000/</a:t>
            </a:r>
            <a:r>
              <a:rPr lang="en-US" dirty="0" err="1"/>
              <a:t>hr</a:t>
            </a:r>
            <a:r>
              <a:rPr lang="en-US" dirty="0"/>
              <a:t> to run. As marginal improvements to accuracy are coming at increasingly large costs, it’s essential to consider efficiency as an evaluation criterion for NN research going forward.</a:t>
            </a:r>
          </a:p>
        </p:txBody>
      </p:sp>
      <p:sp>
        <p:nvSpPr>
          <p:cNvPr id="4" name="Slide Number Placeholder 3"/>
          <p:cNvSpPr>
            <a:spLocks noGrp="1"/>
          </p:cNvSpPr>
          <p:nvPr>
            <p:ph type="sldNum" sz="quarter" idx="5"/>
          </p:nvPr>
        </p:nvSpPr>
        <p:spPr/>
        <p:txBody>
          <a:bodyPr/>
          <a:lstStyle/>
          <a:p>
            <a:fld id="{D214DD7E-8D9B-4E7A-8E83-9859774F7E59}" type="slidenum">
              <a:rPr lang="en-US" smtClean="0"/>
              <a:t>2</a:t>
            </a:fld>
            <a:endParaRPr lang="en-US"/>
          </a:p>
        </p:txBody>
      </p:sp>
    </p:spTree>
    <p:extLst>
      <p:ext uri="{BB962C8B-B14F-4D97-AF65-F5344CB8AC3E}">
        <p14:creationId xmlns:p14="http://schemas.microsoft.com/office/powerpoint/2010/main" val="7100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these graphs show, increases in model size and processing requirements are met with logarithmic increases in accuracy. At what point do we stop improving? We need to establish a framework for quantifying the cost of neural networks and a value-system for determining if increases in accuracy merit the cost.</a:t>
            </a:r>
          </a:p>
          <a:p>
            <a:endParaRPr lang="en-US" dirty="0"/>
          </a:p>
          <a:p>
            <a:r>
              <a:rPr lang="en-US" dirty="0"/>
              <a:t>These models are not feasible for widespread consumer deployment or mobile usage either.</a:t>
            </a:r>
          </a:p>
        </p:txBody>
      </p:sp>
      <p:sp>
        <p:nvSpPr>
          <p:cNvPr id="4" name="Slide Number Placeholder 3"/>
          <p:cNvSpPr>
            <a:spLocks noGrp="1"/>
          </p:cNvSpPr>
          <p:nvPr>
            <p:ph type="sldNum" sz="quarter" idx="5"/>
          </p:nvPr>
        </p:nvSpPr>
        <p:spPr/>
        <p:txBody>
          <a:bodyPr/>
          <a:lstStyle/>
          <a:p>
            <a:fld id="{D214DD7E-8D9B-4E7A-8E83-9859774F7E59}" type="slidenum">
              <a:rPr lang="en-US" smtClean="0"/>
              <a:t>3</a:t>
            </a:fld>
            <a:endParaRPr lang="en-US"/>
          </a:p>
        </p:txBody>
      </p:sp>
    </p:spTree>
    <p:extLst>
      <p:ext uri="{BB962C8B-B14F-4D97-AF65-F5344CB8AC3E}">
        <p14:creationId xmlns:p14="http://schemas.microsoft.com/office/powerpoint/2010/main" val="1836074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a:t>
            </a:r>
          </a:p>
          <a:p>
            <a:r>
              <a:rPr lang="en-US" dirty="0"/>
              <a:t>The Green AI paper identifies three areas for improving efficiency in NN: single example processing, many example processing, and tuning. Improvements at lower levels flow upwards.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Single example: can we reduce the cost of training/inference associated with a single example?</a:t>
            </a:r>
          </a:p>
          <a:p>
            <a:r>
              <a:rPr lang="en-US" dirty="0"/>
              <a:t>Many examples: can we do more with less?</a:t>
            </a:r>
          </a:p>
          <a:p>
            <a:r>
              <a:rPr lang="en-US" dirty="0"/>
              <a:t>Many experiments: can we narrow potential configurations down?</a:t>
            </a:r>
          </a:p>
          <a:p>
            <a:endParaRPr lang="en-US" dirty="0"/>
          </a:p>
          <a:p>
            <a:r>
              <a:rPr lang="en-US" dirty="0"/>
              <a:t>I will be focusing on reducing single-example costs.</a:t>
            </a:r>
          </a:p>
        </p:txBody>
      </p:sp>
      <p:sp>
        <p:nvSpPr>
          <p:cNvPr id="4" name="Slide Number Placeholder 3"/>
          <p:cNvSpPr>
            <a:spLocks noGrp="1"/>
          </p:cNvSpPr>
          <p:nvPr>
            <p:ph type="sldNum" sz="quarter" idx="5"/>
          </p:nvPr>
        </p:nvSpPr>
        <p:spPr/>
        <p:txBody>
          <a:bodyPr/>
          <a:lstStyle/>
          <a:p>
            <a:fld id="{D214DD7E-8D9B-4E7A-8E83-9859774F7E59}" type="slidenum">
              <a:rPr lang="en-US" smtClean="0"/>
              <a:t>4</a:t>
            </a:fld>
            <a:endParaRPr lang="en-US"/>
          </a:p>
        </p:txBody>
      </p:sp>
    </p:spTree>
    <p:extLst>
      <p:ext uri="{BB962C8B-B14F-4D97-AF65-F5344CB8AC3E}">
        <p14:creationId xmlns:p14="http://schemas.microsoft.com/office/powerpoint/2010/main" val="3891798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p>
          <a:p>
            <a:endParaRPr lang="en-US" dirty="0"/>
          </a:p>
          <a:p>
            <a:r>
              <a:rPr lang="en-US" dirty="0"/>
              <a:t>Distillation is a method for training a smaller model based off of the learned generalizations from a larger model. It can be used to “distill” the information from a complex model into a model that can be run using smaller computing resources (mobile). This is also called a teacher-learner model.</a:t>
            </a:r>
          </a:p>
          <a:p>
            <a:endParaRPr lang="en-US" dirty="0"/>
          </a:p>
          <a:p>
            <a:r>
              <a:rPr lang="en-US" dirty="0"/>
              <a:t>Compression is a technique for reducing the memory requirement of storing and running a neural network. </a:t>
            </a:r>
          </a:p>
          <a:p>
            <a:r>
              <a:rPr lang="en-US" dirty="0"/>
              <a:t>Pruning: removes weights with negligible values </a:t>
            </a:r>
          </a:p>
          <a:p>
            <a:r>
              <a:rPr lang="en-US" dirty="0"/>
              <a:t>Quantization: given n-bits to represent a weight, generate 2^n clusters and assign each weight the value of its cluster’s centroid. Weight updates are aggregated and applied to all grouped weights. This reduces the precision of each weight, but significantly reduces the number of bits required to store each weight.</a:t>
            </a:r>
          </a:p>
          <a:p>
            <a:r>
              <a:rPr lang="en-US" dirty="0"/>
              <a:t>Hoffman Encoding: assigns small-valued codes to common values and larger-valued codes to rare values. It’s a common compression technique that can be applied to NN.</a:t>
            </a:r>
          </a:p>
          <a:p>
            <a:endParaRPr lang="en-US" dirty="0"/>
          </a:p>
          <a:p>
            <a:r>
              <a:rPr lang="en-US" dirty="0"/>
              <a:t>Image source: </a:t>
            </a:r>
            <a:r>
              <a:rPr lang="en-US" dirty="0">
                <a:hlinkClick r:id="rId3"/>
              </a:rPr>
              <a:t>https://towardsdatascience.com/knowledge-distillation-simplified-dd4973dbc764</a:t>
            </a:r>
            <a:endParaRPr lang="en-US" dirty="0"/>
          </a:p>
        </p:txBody>
      </p:sp>
      <p:sp>
        <p:nvSpPr>
          <p:cNvPr id="4" name="Slide Number Placeholder 3"/>
          <p:cNvSpPr>
            <a:spLocks noGrp="1"/>
          </p:cNvSpPr>
          <p:nvPr>
            <p:ph type="sldNum" sz="quarter" idx="5"/>
          </p:nvPr>
        </p:nvSpPr>
        <p:spPr/>
        <p:txBody>
          <a:bodyPr/>
          <a:lstStyle/>
          <a:p>
            <a:fld id="{D214DD7E-8D9B-4E7A-8E83-9859774F7E59}" type="slidenum">
              <a:rPr lang="en-US" smtClean="0"/>
              <a:t>5</a:t>
            </a:fld>
            <a:endParaRPr lang="en-US"/>
          </a:p>
        </p:txBody>
      </p:sp>
    </p:spTree>
    <p:extLst>
      <p:ext uri="{BB962C8B-B14F-4D97-AF65-F5344CB8AC3E}">
        <p14:creationId xmlns:p14="http://schemas.microsoft.com/office/powerpoint/2010/main" val="695144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EA5DC-2993-408E-A2BB-37B53E0BB0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EEE556-591B-4FC9-B070-7D4B890B54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F16FE5-3DEC-48C7-8A4D-51978259D019}"/>
              </a:ext>
            </a:extLst>
          </p:cNvPr>
          <p:cNvSpPr>
            <a:spLocks noGrp="1"/>
          </p:cNvSpPr>
          <p:nvPr>
            <p:ph type="dt" sz="half" idx="10"/>
          </p:nvPr>
        </p:nvSpPr>
        <p:spPr/>
        <p:txBody>
          <a:bodyPr/>
          <a:lstStyle/>
          <a:p>
            <a:fld id="{4CFB4B68-8950-49F2-9988-45FCED5D6E83}" type="datetimeFigureOut">
              <a:rPr lang="en-US" smtClean="0"/>
              <a:t>10/10/2019</a:t>
            </a:fld>
            <a:endParaRPr lang="en-US"/>
          </a:p>
        </p:txBody>
      </p:sp>
      <p:sp>
        <p:nvSpPr>
          <p:cNvPr id="5" name="Footer Placeholder 4">
            <a:extLst>
              <a:ext uri="{FF2B5EF4-FFF2-40B4-BE49-F238E27FC236}">
                <a16:creationId xmlns:a16="http://schemas.microsoft.com/office/drawing/2014/main" id="{203E9464-E441-417C-9FB2-5E222CB8CD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6AC60-DDF7-4D58-8296-5717D549A2FD}"/>
              </a:ext>
            </a:extLst>
          </p:cNvPr>
          <p:cNvSpPr>
            <a:spLocks noGrp="1"/>
          </p:cNvSpPr>
          <p:nvPr>
            <p:ph type="sldNum" sz="quarter" idx="12"/>
          </p:nvPr>
        </p:nvSpPr>
        <p:spPr/>
        <p:txBody>
          <a:bodyPr/>
          <a:lstStyle/>
          <a:p>
            <a:fld id="{EB3B50EB-0EC1-4AFD-81F0-F9A9AB8AA2E3}" type="slidenum">
              <a:rPr lang="en-US" smtClean="0"/>
              <a:t>‹#›</a:t>
            </a:fld>
            <a:endParaRPr lang="en-US"/>
          </a:p>
        </p:txBody>
      </p:sp>
    </p:spTree>
    <p:extLst>
      <p:ext uri="{BB962C8B-B14F-4D97-AF65-F5344CB8AC3E}">
        <p14:creationId xmlns:p14="http://schemas.microsoft.com/office/powerpoint/2010/main" val="2453185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2336F-579E-4BC8-B547-D2282BBCA6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9787BD-D632-42FC-99BC-247F0C2419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7E8970-3D5C-46E6-B629-7B157E75C09C}"/>
              </a:ext>
            </a:extLst>
          </p:cNvPr>
          <p:cNvSpPr>
            <a:spLocks noGrp="1"/>
          </p:cNvSpPr>
          <p:nvPr>
            <p:ph type="dt" sz="half" idx="10"/>
          </p:nvPr>
        </p:nvSpPr>
        <p:spPr/>
        <p:txBody>
          <a:bodyPr/>
          <a:lstStyle/>
          <a:p>
            <a:fld id="{4CFB4B68-8950-49F2-9988-45FCED5D6E83}" type="datetimeFigureOut">
              <a:rPr lang="en-US" smtClean="0"/>
              <a:t>10/10/2019</a:t>
            </a:fld>
            <a:endParaRPr lang="en-US"/>
          </a:p>
        </p:txBody>
      </p:sp>
      <p:sp>
        <p:nvSpPr>
          <p:cNvPr id="5" name="Footer Placeholder 4">
            <a:extLst>
              <a:ext uri="{FF2B5EF4-FFF2-40B4-BE49-F238E27FC236}">
                <a16:creationId xmlns:a16="http://schemas.microsoft.com/office/drawing/2014/main" id="{1135DB5A-8295-49D6-9E50-80F8259035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AAE359-9491-4CC3-8FC4-D07A7AF6BCD8}"/>
              </a:ext>
            </a:extLst>
          </p:cNvPr>
          <p:cNvSpPr>
            <a:spLocks noGrp="1"/>
          </p:cNvSpPr>
          <p:nvPr>
            <p:ph type="sldNum" sz="quarter" idx="12"/>
          </p:nvPr>
        </p:nvSpPr>
        <p:spPr/>
        <p:txBody>
          <a:bodyPr/>
          <a:lstStyle/>
          <a:p>
            <a:fld id="{EB3B50EB-0EC1-4AFD-81F0-F9A9AB8AA2E3}" type="slidenum">
              <a:rPr lang="en-US" smtClean="0"/>
              <a:t>‹#›</a:t>
            </a:fld>
            <a:endParaRPr lang="en-US"/>
          </a:p>
        </p:txBody>
      </p:sp>
    </p:spTree>
    <p:extLst>
      <p:ext uri="{BB962C8B-B14F-4D97-AF65-F5344CB8AC3E}">
        <p14:creationId xmlns:p14="http://schemas.microsoft.com/office/powerpoint/2010/main" val="1186922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CA74DC-1C3F-4BB0-ADCA-F731A20A14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74E11E-0424-4CAB-87DD-910A4F3B50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6351EE-284F-4E7E-AE84-11F6E57B39B4}"/>
              </a:ext>
            </a:extLst>
          </p:cNvPr>
          <p:cNvSpPr>
            <a:spLocks noGrp="1"/>
          </p:cNvSpPr>
          <p:nvPr>
            <p:ph type="dt" sz="half" idx="10"/>
          </p:nvPr>
        </p:nvSpPr>
        <p:spPr/>
        <p:txBody>
          <a:bodyPr/>
          <a:lstStyle/>
          <a:p>
            <a:fld id="{4CFB4B68-8950-49F2-9988-45FCED5D6E83}" type="datetimeFigureOut">
              <a:rPr lang="en-US" smtClean="0"/>
              <a:t>10/10/2019</a:t>
            </a:fld>
            <a:endParaRPr lang="en-US"/>
          </a:p>
        </p:txBody>
      </p:sp>
      <p:sp>
        <p:nvSpPr>
          <p:cNvPr id="5" name="Footer Placeholder 4">
            <a:extLst>
              <a:ext uri="{FF2B5EF4-FFF2-40B4-BE49-F238E27FC236}">
                <a16:creationId xmlns:a16="http://schemas.microsoft.com/office/drawing/2014/main" id="{8970629A-FFE1-4F57-A4A8-2CAF6FD50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19AF6-28C6-481F-BA66-EE51316A5B9D}"/>
              </a:ext>
            </a:extLst>
          </p:cNvPr>
          <p:cNvSpPr>
            <a:spLocks noGrp="1"/>
          </p:cNvSpPr>
          <p:nvPr>
            <p:ph type="sldNum" sz="quarter" idx="12"/>
          </p:nvPr>
        </p:nvSpPr>
        <p:spPr/>
        <p:txBody>
          <a:bodyPr/>
          <a:lstStyle/>
          <a:p>
            <a:fld id="{EB3B50EB-0EC1-4AFD-81F0-F9A9AB8AA2E3}" type="slidenum">
              <a:rPr lang="en-US" smtClean="0"/>
              <a:t>‹#›</a:t>
            </a:fld>
            <a:endParaRPr lang="en-US"/>
          </a:p>
        </p:txBody>
      </p:sp>
    </p:spTree>
    <p:extLst>
      <p:ext uri="{BB962C8B-B14F-4D97-AF65-F5344CB8AC3E}">
        <p14:creationId xmlns:p14="http://schemas.microsoft.com/office/powerpoint/2010/main" val="3423809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F4F10-11E2-40BE-89A1-6CFD8B945E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780AE7-D8C3-4CCF-B07D-B418DD6CC5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C3F8A7-C6C3-4CFD-87E7-F0EF9EC974EB}"/>
              </a:ext>
            </a:extLst>
          </p:cNvPr>
          <p:cNvSpPr>
            <a:spLocks noGrp="1"/>
          </p:cNvSpPr>
          <p:nvPr>
            <p:ph type="dt" sz="half" idx="10"/>
          </p:nvPr>
        </p:nvSpPr>
        <p:spPr/>
        <p:txBody>
          <a:bodyPr/>
          <a:lstStyle/>
          <a:p>
            <a:fld id="{4CFB4B68-8950-49F2-9988-45FCED5D6E83}" type="datetimeFigureOut">
              <a:rPr lang="en-US" smtClean="0"/>
              <a:t>10/10/2019</a:t>
            </a:fld>
            <a:endParaRPr lang="en-US"/>
          </a:p>
        </p:txBody>
      </p:sp>
      <p:sp>
        <p:nvSpPr>
          <p:cNvPr id="5" name="Footer Placeholder 4">
            <a:extLst>
              <a:ext uri="{FF2B5EF4-FFF2-40B4-BE49-F238E27FC236}">
                <a16:creationId xmlns:a16="http://schemas.microsoft.com/office/drawing/2014/main" id="{118869C1-E0B3-41C4-9771-0E0E2982EA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DD273B-BDB1-4B6D-8998-CF292C3437BA}"/>
              </a:ext>
            </a:extLst>
          </p:cNvPr>
          <p:cNvSpPr>
            <a:spLocks noGrp="1"/>
          </p:cNvSpPr>
          <p:nvPr>
            <p:ph type="sldNum" sz="quarter" idx="12"/>
          </p:nvPr>
        </p:nvSpPr>
        <p:spPr/>
        <p:txBody>
          <a:bodyPr/>
          <a:lstStyle/>
          <a:p>
            <a:fld id="{EB3B50EB-0EC1-4AFD-81F0-F9A9AB8AA2E3}" type="slidenum">
              <a:rPr lang="en-US" smtClean="0"/>
              <a:t>‹#›</a:t>
            </a:fld>
            <a:endParaRPr lang="en-US"/>
          </a:p>
        </p:txBody>
      </p:sp>
    </p:spTree>
    <p:extLst>
      <p:ext uri="{BB962C8B-B14F-4D97-AF65-F5344CB8AC3E}">
        <p14:creationId xmlns:p14="http://schemas.microsoft.com/office/powerpoint/2010/main" val="36174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5E3B4-CAFB-4BAA-97F0-E7157A2FFD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8A5E72-2071-4603-BD65-16D2CEA25A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A8125C-1E72-4171-80C4-76C1BE59AE46}"/>
              </a:ext>
            </a:extLst>
          </p:cNvPr>
          <p:cNvSpPr>
            <a:spLocks noGrp="1"/>
          </p:cNvSpPr>
          <p:nvPr>
            <p:ph type="dt" sz="half" idx="10"/>
          </p:nvPr>
        </p:nvSpPr>
        <p:spPr/>
        <p:txBody>
          <a:bodyPr/>
          <a:lstStyle/>
          <a:p>
            <a:fld id="{4CFB4B68-8950-49F2-9988-45FCED5D6E83}" type="datetimeFigureOut">
              <a:rPr lang="en-US" smtClean="0"/>
              <a:t>10/10/2019</a:t>
            </a:fld>
            <a:endParaRPr lang="en-US"/>
          </a:p>
        </p:txBody>
      </p:sp>
      <p:sp>
        <p:nvSpPr>
          <p:cNvPr id="5" name="Footer Placeholder 4">
            <a:extLst>
              <a:ext uri="{FF2B5EF4-FFF2-40B4-BE49-F238E27FC236}">
                <a16:creationId xmlns:a16="http://schemas.microsoft.com/office/drawing/2014/main" id="{DB1AF48B-CD14-4567-A04B-1034ED8E5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C1AB5C-E6EB-4EA9-81B9-B2408365C4BE}"/>
              </a:ext>
            </a:extLst>
          </p:cNvPr>
          <p:cNvSpPr>
            <a:spLocks noGrp="1"/>
          </p:cNvSpPr>
          <p:nvPr>
            <p:ph type="sldNum" sz="quarter" idx="12"/>
          </p:nvPr>
        </p:nvSpPr>
        <p:spPr/>
        <p:txBody>
          <a:bodyPr/>
          <a:lstStyle/>
          <a:p>
            <a:fld id="{EB3B50EB-0EC1-4AFD-81F0-F9A9AB8AA2E3}" type="slidenum">
              <a:rPr lang="en-US" smtClean="0"/>
              <a:t>‹#›</a:t>
            </a:fld>
            <a:endParaRPr lang="en-US"/>
          </a:p>
        </p:txBody>
      </p:sp>
    </p:spTree>
    <p:extLst>
      <p:ext uri="{BB962C8B-B14F-4D97-AF65-F5344CB8AC3E}">
        <p14:creationId xmlns:p14="http://schemas.microsoft.com/office/powerpoint/2010/main" val="1652930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81482-BE17-4CB3-A088-6C00A7C5DF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A0B824-6AB5-4814-B25F-4F20ADE04F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3835F4-18DD-4C09-8E38-5280868A4A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E9426D-B5A9-4D1B-952A-8D3D8F1363FC}"/>
              </a:ext>
            </a:extLst>
          </p:cNvPr>
          <p:cNvSpPr>
            <a:spLocks noGrp="1"/>
          </p:cNvSpPr>
          <p:nvPr>
            <p:ph type="dt" sz="half" idx="10"/>
          </p:nvPr>
        </p:nvSpPr>
        <p:spPr/>
        <p:txBody>
          <a:bodyPr/>
          <a:lstStyle/>
          <a:p>
            <a:fld id="{4CFB4B68-8950-49F2-9988-45FCED5D6E83}" type="datetimeFigureOut">
              <a:rPr lang="en-US" smtClean="0"/>
              <a:t>10/10/2019</a:t>
            </a:fld>
            <a:endParaRPr lang="en-US"/>
          </a:p>
        </p:txBody>
      </p:sp>
      <p:sp>
        <p:nvSpPr>
          <p:cNvPr id="6" name="Footer Placeholder 5">
            <a:extLst>
              <a:ext uri="{FF2B5EF4-FFF2-40B4-BE49-F238E27FC236}">
                <a16:creationId xmlns:a16="http://schemas.microsoft.com/office/drawing/2014/main" id="{8062C4D8-FDF4-44AB-921E-4468907F86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F2DE9B-A385-41FB-9169-E6017B281EA3}"/>
              </a:ext>
            </a:extLst>
          </p:cNvPr>
          <p:cNvSpPr>
            <a:spLocks noGrp="1"/>
          </p:cNvSpPr>
          <p:nvPr>
            <p:ph type="sldNum" sz="quarter" idx="12"/>
          </p:nvPr>
        </p:nvSpPr>
        <p:spPr/>
        <p:txBody>
          <a:bodyPr/>
          <a:lstStyle/>
          <a:p>
            <a:fld id="{EB3B50EB-0EC1-4AFD-81F0-F9A9AB8AA2E3}" type="slidenum">
              <a:rPr lang="en-US" smtClean="0"/>
              <a:t>‹#›</a:t>
            </a:fld>
            <a:endParaRPr lang="en-US"/>
          </a:p>
        </p:txBody>
      </p:sp>
    </p:spTree>
    <p:extLst>
      <p:ext uri="{BB962C8B-B14F-4D97-AF65-F5344CB8AC3E}">
        <p14:creationId xmlns:p14="http://schemas.microsoft.com/office/powerpoint/2010/main" val="2889962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21B73-9A99-41C5-868A-F58EBBA33C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878241-3F49-4EF8-B1E3-F4F1C27948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5176D0-4322-4152-8B2B-14285DED7E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85DB8A-9C7B-446F-B096-1D9CF2ADFD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096CFC-D771-4299-AEB9-EC90D85289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9CB757-D00B-4CB0-A379-DB27658819AC}"/>
              </a:ext>
            </a:extLst>
          </p:cNvPr>
          <p:cNvSpPr>
            <a:spLocks noGrp="1"/>
          </p:cNvSpPr>
          <p:nvPr>
            <p:ph type="dt" sz="half" idx="10"/>
          </p:nvPr>
        </p:nvSpPr>
        <p:spPr/>
        <p:txBody>
          <a:bodyPr/>
          <a:lstStyle/>
          <a:p>
            <a:fld id="{4CFB4B68-8950-49F2-9988-45FCED5D6E83}" type="datetimeFigureOut">
              <a:rPr lang="en-US" smtClean="0"/>
              <a:t>10/10/2019</a:t>
            </a:fld>
            <a:endParaRPr lang="en-US"/>
          </a:p>
        </p:txBody>
      </p:sp>
      <p:sp>
        <p:nvSpPr>
          <p:cNvPr id="8" name="Footer Placeholder 7">
            <a:extLst>
              <a:ext uri="{FF2B5EF4-FFF2-40B4-BE49-F238E27FC236}">
                <a16:creationId xmlns:a16="http://schemas.microsoft.com/office/drawing/2014/main" id="{AD255B85-E298-4C21-A3F7-0A004D0695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CE8F8A-CDD9-41E7-B959-F7658CAC3AD6}"/>
              </a:ext>
            </a:extLst>
          </p:cNvPr>
          <p:cNvSpPr>
            <a:spLocks noGrp="1"/>
          </p:cNvSpPr>
          <p:nvPr>
            <p:ph type="sldNum" sz="quarter" idx="12"/>
          </p:nvPr>
        </p:nvSpPr>
        <p:spPr/>
        <p:txBody>
          <a:bodyPr/>
          <a:lstStyle/>
          <a:p>
            <a:fld id="{EB3B50EB-0EC1-4AFD-81F0-F9A9AB8AA2E3}" type="slidenum">
              <a:rPr lang="en-US" smtClean="0"/>
              <a:t>‹#›</a:t>
            </a:fld>
            <a:endParaRPr lang="en-US"/>
          </a:p>
        </p:txBody>
      </p:sp>
    </p:spTree>
    <p:extLst>
      <p:ext uri="{BB962C8B-B14F-4D97-AF65-F5344CB8AC3E}">
        <p14:creationId xmlns:p14="http://schemas.microsoft.com/office/powerpoint/2010/main" val="324049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BBF1C-7487-4905-A1D4-2AB73BCD00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54ADCA-3C11-4030-BFAB-FF091F885FBE}"/>
              </a:ext>
            </a:extLst>
          </p:cNvPr>
          <p:cNvSpPr>
            <a:spLocks noGrp="1"/>
          </p:cNvSpPr>
          <p:nvPr>
            <p:ph type="dt" sz="half" idx="10"/>
          </p:nvPr>
        </p:nvSpPr>
        <p:spPr/>
        <p:txBody>
          <a:bodyPr/>
          <a:lstStyle/>
          <a:p>
            <a:fld id="{4CFB4B68-8950-49F2-9988-45FCED5D6E83}" type="datetimeFigureOut">
              <a:rPr lang="en-US" smtClean="0"/>
              <a:t>10/10/2019</a:t>
            </a:fld>
            <a:endParaRPr lang="en-US"/>
          </a:p>
        </p:txBody>
      </p:sp>
      <p:sp>
        <p:nvSpPr>
          <p:cNvPr id="4" name="Footer Placeholder 3">
            <a:extLst>
              <a:ext uri="{FF2B5EF4-FFF2-40B4-BE49-F238E27FC236}">
                <a16:creationId xmlns:a16="http://schemas.microsoft.com/office/drawing/2014/main" id="{13C75458-1AC8-4667-95E7-91DC87AE64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5051B9-BB63-44BE-961F-CAED228233C8}"/>
              </a:ext>
            </a:extLst>
          </p:cNvPr>
          <p:cNvSpPr>
            <a:spLocks noGrp="1"/>
          </p:cNvSpPr>
          <p:nvPr>
            <p:ph type="sldNum" sz="quarter" idx="12"/>
          </p:nvPr>
        </p:nvSpPr>
        <p:spPr/>
        <p:txBody>
          <a:bodyPr/>
          <a:lstStyle/>
          <a:p>
            <a:fld id="{EB3B50EB-0EC1-4AFD-81F0-F9A9AB8AA2E3}" type="slidenum">
              <a:rPr lang="en-US" smtClean="0"/>
              <a:t>‹#›</a:t>
            </a:fld>
            <a:endParaRPr lang="en-US"/>
          </a:p>
        </p:txBody>
      </p:sp>
    </p:spTree>
    <p:extLst>
      <p:ext uri="{BB962C8B-B14F-4D97-AF65-F5344CB8AC3E}">
        <p14:creationId xmlns:p14="http://schemas.microsoft.com/office/powerpoint/2010/main" val="2442455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8D635D-7412-4EEF-A89F-5284308F50F9}"/>
              </a:ext>
            </a:extLst>
          </p:cNvPr>
          <p:cNvSpPr>
            <a:spLocks noGrp="1"/>
          </p:cNvSpPr>
          <p:nvPr>
            <p:ph type="dt" sz="half" idx="10"/>
          </p:nvPr>
        </p:nvSpPr>
        <p:spPr/>
        <p:txBody>
          <a:bodyPr/>
          <a:lstStyle/>
          <a:p>
            <a:fld id="{4CFB4B68-8950-49F2-9988-45FCED5D6E83}" type="datetimeFigureOut">
              <a:rPr lang="en-US" smtClean="0"/>
              <a:t>10/10/2019</a:t>
            </a:fld>
            <a:endParaRPr lang="en-US"/>
          </a:p>
        </p:txBody>
      </p:sp>
      <p:sp>
        <p:nvSpPr>
          <p:cNvPr id="3" name="Footer Placeholder 2">
            <a:extLst>
              <a:ext uri="{FF2B5EF4-FFF2-40B4-BE49-F238E27FC236}">
                <a16:creationId xmlns:a16="http://schemas.microsoft.com/office/drawing/2014/main" id="{4BEF0890-E57B-497F-A573-285F9974AB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620A27-0C8B-4420-999E-C8E92DABAC3F}"/>
              </a:ext>
            </a:extLst>
          </p:cNvPr>
          <p:cNvSpPr>
            <a:spLocks noGrp="1"/>
          </p:cNvSpPr>
          <p:nvPr>
            <p:ph type="sldNum" sz="quarter" idx="12"/>
          </p:nvPr>
        </p:nvSpPr>
        <p:spPr/>
        <p:txBody>
          <a:bodyPr/>
          <a:lstStyle/>
          <a:p>
            <a:fld id="{EB3B50EB-0EC1-4AFD-81F0-F9A9AB8AA2E3}" type="slidenum">
              <a:rPr lang="en-US" smtClean="0"/>
              <a:t>‹#›</a:t>
            </a:fld>
            <a:endParaRPr lang="en-US"/>
          </a:p>
        </p:txBody>
      </p:sp>
    </p:spTree>
    <p:extLst>
      <p:ext uri="{BB962C8B-B14F-4D97-AF65-F5344CB8AC3E}">
        <p14:creationId xmlns:p14="http://schemas.microsoft.com/office/powerpoint/2010/main" val="3218703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F38A6-9061-43AD-BDE6-93934F6E8C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010A0C-72C8-407C-83B6-CF3E5DB979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6F7E2C-E282-41BB-931B-A7E3C98E58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331CA9-10B6-482D-9F78-C9C4407518CD}"/>
              </a:ext>
            </a:extLst>
          </p:cNvPr>
          <p:cNvSpPr>
            <a:spLocks noGrp="1"/>
          </p:cNvSpPr>
          <p:nvPr>
            <p:ph type="dt" sz="half" idx="10"/>
          </p:nvPr>
        </p:nvSpPr>
        <p:spPr/>
        <p:txBody>
          <a:bodyPr/>
          <a:lstStyle/>
          <a:p>
            <a:fld id="{4CFB4B68-8950-49F2-9988-45FCED5D6E83}" type="datetimeFigureOut">
              <a:rPr lang="en-US" smtClean="0"/>
              <a:t>10/10/2019</a:t>
            </a:fld>
            <a:endParaRPr lang="en-US"/>
          </a:p>
        </p:txBody>
      </p:sp>
      <p:sp>
        <p:nvSpPr>
          <p:cNvPr id="6" name="Footer Placeholder 5">
            <a:extLst>
              <a:ext uri="{FF2B5EF4-FFF2-40B4-BE49-F238E27FC236}">
                <a16:creationId xmlns:a16="http://schemas.microsoft.com/office/drawing/2014/main" id="{C5AF5CDF-C3A6-457B-90FF-E9B49E8EDC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0C1433-6529-4A8F-8180-10AE91AB719C}"/>
              </a:ext>
            </a:extLst>
          </p:cNvPr>
          <p:cNvSpPr>
            <a:spLocks noGrp="1"/>
          </p:cNvSpPr>
          <p:nvPr>
            <p:ph type="sldNum" sz="quarter" idx="12"/>
          </p:nvPr>
        </p:nvSpPr>
        <p:spPr/>
        <p:txBody>
          <a:bodyPr/>
          <a:lstStyle/>
          <a:p>
            <a:fld id="{EB3B50EB-0EC1-4AFD-81F0-F9A9AB8AA2E3}" type="slidenum">
              <a:rPr lang="en-US" smtClean="0"/>
              <a:t>‹#›</a:t>
            </a:fld>
            <a:endParaRPr lang="en-US"/>
          </a:p>
        </p:txBody>
      </p:sp>
    </p:spTree>
    <p:extLst>
      <p:ext uri="{BB962C8B-B14F-4D97-AF65-F5344CB8AC3E}">
        <p14:creationId xmlns:p14="http://schemas.microsoft.com/office/powerpoint/2010/main" val="4063657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8C796-41D8-42C8-BC3A-BC4FE575C9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3D1E68-FADA-40CA-9CD8-CA281D7D01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26F8B8-6AA7-45BE-A778-08C41B2C39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9469FC-EF32-42E0-A643-C4855CE235D9}"/>
              </a:ext>
            </a:extLst>
          </p:cNvPr>
          <p:cNvSpPr>
            <a:spLocks noGrp="1"/>
          </p:cNvSpPr>
          <p:nvPr>
            <p:ph type="dt" sz="half" idx="10"/>
          </p:nvPr>
        </p:nvSpPr>
        <p:spPr/>
        <p:txBody>
          <a:bodyPr/>
          <a:lstStyle/>
          <a:p>
            <a:fld id="{4CFB4B68-8950-49F2-9988-45FCED5D6E83}" type="datetimeFigureOut">
              <a:rPr lang="en-US" smtClean="0"/>
              <a:t>10/10/2019</a:t>
            </a:fld>
            <a:endParaRPr lang="en-US"/>
          </a:p>
        </p:txBody>
      </p:sp>
      <p:sp>
        <p:nvSpPr>
          <p:cNvPr id="6" name="Footer Placeholder 5">
            <a:extLst>
              <a:ext uri="{FF2B5EF4-FFF2-40B4-BE49-F238E27FC236}">
                <a16:creationId xmlns:a16="http://schemas.microsoft.com/office/drawing/2014/main" id="{F1F57395-1DCB-4D0F-A329-4BE456CFDC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70DA6-4A51-49DB-BC94-31FA500B27C9}"/>
              </a:ext>
            </a:extLst>
          </p:cNvPr>
          <p:cNvSpPr>
            <a:spLocks noGrp="1"/>
          </p:cNvSpPr>
          <p:nvPr>
            <p:ph type="sldNum" sz="quarter" idx="12"/>
          </p:nvPr>
        </p:nvSpPr>
        <p:spPr/>
        <p:txBody>
          <a:bodyPr/>
          <a:lstStyle/>
          <a:p>
            <a:fld id="{EB3B50EB-0EC1-4AFD-81F0-F9A9AB8AA2E3}" type="slidenum">
              <a:rPr lang="en-US" smtClean="0"/>
              <a:t>‹#›</a:t>
            </a:fld>
            <a:endParaRPr lang="en-US"/>
          </a:p>
        </p:txBody>
      </p:sp>
    </p:spTree>
    <p:extLst>
      <p:ext uri="{BB962C8B-B14F-4D97-AF65-F5344CB8AC3E}">
        <p14:creationId xmlns:p14="http://schemas.microsoft.com/office/powerpoint/2010/main" val="2998357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F7A1E9-53B8-4154-BF6B-82F55153F3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E2C447-C741-41E1-B52D-EB4BD7AF68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545C59-BA0C-401D-8CDA-B3F3DFE041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FB4B68-8950-49F2-9988-45FCED5D6E83}" type="datetimeFigureOut">
              <a:rPr lang="en-US" smtClean="0"/>
              <a:t>10/10/2019</a:t>
            </a:fld>
            <a:endParaRPr lang="en-US"/>
          </a:p>
        </p:txBody>
      </p:sp>
      <p:sp>
        <p:nvSpPr>
          <p:cNvPr id="5" name="Footer Placeholder 4">
            <a:extLst>
              <a:ext uri="{FF2B5EF4-FFF2-40B4-BE49-F238E27FC236}">
                <a16:creationId xmlns:a16="http://schemas.microsoft.com/office/drawing/2014/main" id="{0B82C31E-231E-486D-B733-34DC781093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400FFF-7802-4533-A07B-B26F2F3460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3B50EB-0EC1-4AFD-81F0-F9A9AB8AA2E3}" type="slidenum">
              <a:rPr lang="en-US" smtClean="0"/>
              <a:t>‹#›</a:t>
            </a:fld>
            <a:endParaRPr lang="en-US"/>
          </a:p>
        </p:txBody>
      </p:sp>
    </p:spTree>
    <p:extLst>
      <p:ext uri="{BB962C8B-B14F-4D97-AF65-F5344CB8AC3E}">
        <p14:creationId xmlns:p14="http://schemas.microsoft.com/office/powerpoint/2010/main" val="2048775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blog.christianperone.com/2015/08/convolutional-neural-networks-and-feature-extraction-with-python/" TargetMode="External"/><Relationship Id="rId5" Type="http://schemas.openxmlformats.org/officeDocument/2006/relationships/image" Target="../media/image4.jpeg"/><Relationship Id="rId4" Type="http://schemas.openxmlformats.org/officeDocument/2006/relationships/hyperlink" Target="http://mathematica.stackexchange.com/questions/57189/reading-csv-xlsx-data-into-mathematica-with-column-headings-as-list-name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3D3C7-E68F-4B0D-ADE4-770C70C33971}"/>
              </a:ext>
            </a:extLst>
          </p:cNvPr>
          <p:cNvSpPr>
            <a:spLocks noGrp="1"/>
          </p:cNvSpPr>
          <p:nvPr>
            <p:ph type="ctrTitle"/>
          </p:nvPr>
        </p:nvSpPr>
        <p:spPr/>
        <p:txBody>
          <a:bodyPr/>
          <a:lstStyle/>
          <a:p>
            <a:r>
              <a:rPr lang="en-US" dirty="0"/>
              <a:t>Green AI</a:t>
            </a:r>
          </a:p>
        </p:txBody>
      </p:sp>
      <p:sp>
        <p:nvSpPr>
          <p:cNvPr id="3" name="Subtitle 2">
            <a:extLst>
              <a:ext uri="{FF2B5EF4-FFF2-40B4-BE49-F238E27FC236}">
                <a16:creationId xmlns:a16="http://schemas.microsoft.com/office/drawing/2014/main" id="{1D06F266-BCD7-43D2-80AA-C9E13DAA5CC7}"/>
              </a:ext>
            </a:extLst>
          </p:cNvPr>
          <p:cNvSpPr>
            <a:spLocks noGrp="1"/>
          </p:cNvSpPr>
          <p:nvPr>
            <p:ph type="subTitle" idx="1"/>
          </p:nvPr>
        </p:nvSpPr>
        <p:spPr>
          <a:xfrm>
            <a:off x="1524000" y="4501449"/>
            <a:ext cx="9144000" cy="1655762"/>
          </a:xfrm>
        </p:spPr>
        <p:txBody>
          <a:bodyPr/>
          <a:lstStyle/>
          <a:p>
            <a:r>
              <a:rPr lang="en-US" dirty="0"/>
              <a:t>Zion Steiner</a:t>
            </a:r>
          </a:p>
        </p:txBody>
      </p:sp>
    </p:spTree>
    <p:extLst>
      <p:ext uri="{BB962C8B-B14F-4D97-AF65-F5344CB8AC3E}">
        <p14:creationId xmlns:p14="http://schemas.microsoft.com/office/powerpoint/2010/main" val="1011947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A4309-F66D-4FA9-9D90-4196C96EB6C7}"/>
              </a:ext>
            </a:extLst>
          </p:cNvPr>
          <p:cNvSpPr>
            <a:spLocks noGrp="1"/>
          </p:cNvSpPr>
          <p:nvPr>
            <p:ph type="title"/>
          </p:nvPr>
        </p:nvSpPr>
        <p:spPr/>
        <p:txBody>
          <a:bodyPr/>
          <a:lstStyle/>
          <a:p>
            <a:r>
              <a:rPr lang="en-US" dirty="0"/>
              <a:t>Costs of NN</a:t>
            </a:r>
          </a:p>
        </p:txBody>
      </p:sp>
      <p:pic>
        <p:nvPicPr>
          <p:cNvPr id="4" name="Content Placeholder 3">
            <a:extLst>
              <a:ext uri="{FF2B5EF4-FFF2-40B4-BE49-F238E27FC236}">
                <a16:creationId xmlns:a16="http://schemas.microsoft.com/office/drawing/2014/main" id="{0C8B29F8-AEA9-42A0-8275-56B8C6DD8F18}"/>
              </a:ext>
            </a:extLst>
          </p:cNvPr>
          <p:cNvPicPr>
            <a:picLocks noGrp="1" noChangeAspect="1"/>
          </p:cNvPicPr>
          <p:nvPr>
            <p:ph idx="1"/>
          </p:nvPr>
        </p:nvPicPr>
        <p:blipFill>
          <a:blip r:embed="rId3"/>
          <a:stretch>
            <a:fillRect/>
          </a:stretch>
        </p:blipFill>
        <p:spPr>
          <a:xfrm>
            <a:off x="761198" y="2068229"/>
            <a:ext cx="10515600" cy="2721541"/>
          </a:xfrm>
          <a:prstGeom prst="rect">
            <a:avLst/>
          </a:prstGeom>
        </p:spPr>
      </p:pic>
    </p:spTree>
    <p:extLst>
      <p:ext uri="{BB962C8B-B14F-4D97-AF65-F5344CB8AC3E}">
        <p14:creationId xmlns:p14="http://schemas.microsoft.com/office/powerpoint/2010/main" val="440137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B8100-3387-4FE1-A8E5-5EFD52D68055}"/>
              </a:ext>
            </a:extLst>
          </p:cNvPr>
          <p:cNvSpPr>
            <a:spLocks noGrp="1"/>
          </p:cNvSpPr>
          <p:nvPr>
            <p:ph type="title"/>
          </p:nvPr>
        </p:nvSpPr>
        <p:spPr/>
        <p:txBody>
          <a:bodyPr/>
          <a:lstStyle/>
          <a:p>
            <a:r>
              <a:rPr lang="en-US" dirty="0"/>
              <a:t>Decreasing Returns</a:t>
            </a:r>
          </a:p>
        </p:txBody>
      </p:sp>
      <p:pic>
        <p:nvPicPr>
          <p:cNvPr id="4" name="Content Placeholder 3">
            <a:extLst>
              <a:ext uri="{FF2B5EF4-FFF2-40B4-BE49-F238E27FC236}">
                <a16:creationId xmlns:a16="http://schemas.microsoft.com/office/drawing/2014/main" id="{F84052B9-8431-4382-9702-2DDCE5850D7F}"/>
              </a:ext>
            </a:extLst>
          </p:cNvPr>
          <p:cNvPicPr>
            <a:picLocks noGrp="1" noChangeAspect="1"/>
          </p:cNvPicPr>
          <p:nvPr>
            <p:ph idx="1"/>
          </p:nvPr>
        </p:nvPicPr>
        <p:blipFill>
          <a:blip r:embed="rId3"/>
          <a:stretch>
            <a:fillRect/>
          </a:stretch>
        </p:blipFill>
        <p:spPr>
          <a:xfrm>
            <a:off x="935890" y="1825625"/>
            <a:ext cx="10320219" cy="4351338"/>
          </a:xfrm>
          <a:prstGeom prst="rect">
            <a:avLst/>
          </a:prstGeom>
        </p:spPr>
      </p:pic>
    </p:spTree>
    <p:extLst>
      <p:ext uri="{BB962C8B-B14F-4D97-AF65-F5344CB8AC3E}">
        <p14:creationId xmlns:p14="http://schemas.microsoft.com/office/powerpoint/2010/main" val="137897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AF353-B3A0-4579-A1B3-49E022B729CE}"/>
              </a:ext>
            </a:extLst>
          </p:cNvPr>
          <p:cNvSpPr>
            <a:spLocks noGrp="1"/>
          </p:cNvSpPr>
          <p:nvPr>
            <p:ph type="title"/>
          </p:nvPr>
        </p:nvSpPr>
        <p:spPr/>
        <p:txBody>
          <a:bodyPr/>
          <a:lstStyle/>
          <a:p>
            <a:r>
              <a:rPr lang="en-US" dirty="0"/>
              <a:t>Three Aspects of Efficiency</a:t>
            </a:r>
          </a:p>
        </p:txBody>
      </p:sp>
      <p:pic>
        <p:nvPicPr>
          <p:cNvPr id="10" name="Content Placeholder 9" descr="A screenshot of a cell phone&#10;&#10;Description automatically generated">
            <a:extLst>
              <a:ext uri="{FF2B5EF4-FFF2-40B4-BE49-F238E27FC236}">
                <a16:creationId xmlns:a16="http://schemas.microsoft.com/office/drawing/2014/main" id="{47D7095B-9D4B-48C4-BD2F-3191C850EEE4}"/>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538438" y="2445254"/>
            <a:ext cx="3795997" cy="2023102"/>
          </a:xfrm>
        </p:spPr>
      </p:pic>
      <p:pic>
        <p:nvPicPr>
          <p:cNvPr id="5" name="Picture 4" descr="A picture containing building, window, drawing&#10;&#10;Description automatically generated">
            <a:extLst>
              <a:ext uri="{FF2B5EF4-FFF2-40B4-BE49-F238E27FC236}">
                <a16:creationId xmlns:a16="http://schemas.microsoft.com/office/drawing/2014/main" id="{F8AF5205-A2AE-426D-8928-C1619164BA7F}"/>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7606578" y="920096"/>
            <a:ext cx="4585422" cy="2249234"/>
          </a:xfrm>
          <a:prstGeom prst="rect">
            <a:avLst/>
          </a:prstGeom>
        </p:spPr>
      </p:pic>
      <p:cxnSp>
        <p:nvCxnSpPr>
          <p:cNvPr id="13" name="Straight Connector 12">
            <a:extLst>
              <a:ext uri="{FF2B5EF4-FFF2-40B4-BE49-F238E27FC236}">
                <a16:creationId xmlns:a16="http://schemas.microsoft.com/office/drawing/2014/main" id="{F4A5766D-6F1D-406D-8A20-B39DAEFFBBD7}"/>
              </a:ext>
            </a:extLst>
          </p:cNvPr>
          <p:cNvCxnSpPr>
            <a:cxnSpLocks/>
            <a:endCxn id="25" idx="0"/>
          </p:cNvCxnSpPr>
          <p:nvPr/>
        </p:nvCxnSpPr>
        <p:spPr>
          <a:xfrm flipH="1">
            <a:off x="2572911" y="3965096"/>
            <a:ext cx="1315567" cy="11235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CFB8984-C101-4E7A-8CE8-9CA49A0F8EBD}"/>
              </a:ext>
            </a:extLst>
          </p:cNvPr>
          <p:cNvCxnSpPr>
            <a:cxnSpLocks/>
            <a:stCxn id="5" idx="1"/>
            <a:endCxn id="10" idx="3"/>
          </p:cNvCxnSpPr>
          <p:nvPr/>
        </p:nvCxnSpPr>
        <p:spPr>
          <a:xfrm flipH="1">
            <a:off x="7334435" y="2044713"/>
            <a:ext cx="272143" cy="141209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5" name="Table 25">
            <a:extLst>
              <a:ext uri="{FF2B5EF4-FFF2-40B4-BE49-F238E27FC236}">
                <a16:creationId xmlns:a16="http://schemas.microsoft.com/office/drawing/2014/main" id="{BAF4EAC3-2903-4431-B096-2CD9C667A215}"/>
              </a:ext>
            </a:extLst>
          </p:cNvPr>
          <p:cNvGraphicFramePr>
            <a:graphicFrameLocks noGrp="1"/>
          </p:cNvGraphicFramePr>
          <p:nvPr>
            <p:extLst>
              <p:ext uri="{D42A27DB-BD31-4B8C-83A1-F6EECF244321}">
                <p14:modId xmlns:p14="http://schemas.microsoft.com/office/powerpoint/2010/main" val="293539472"/>
              </p:ext>
            </p:extLst>
          </p:nvPr>
        </p:nvGraphicFramePr>
        <p:xfrm>
          <a:off x="674914" y="5088641"/>
          <a:ext cx="3795995" cy="642234"/>
        </p:xfrm>
        <a:graphic>
          <a:graphicData uri="http://schemas.openxmlformats.org/drawingml/2006/table">
            <a:tbl>
              <a:tblPr firstRow="1" bandRow="1">
                <a:tableStyleId>{5C22544A-7EE6-4342-B048-85BDC9FD1C3A}</a:tableStyleId>
              </a:tblPr>
              <a:tblGrid>
                <a:gridCol w="759199">
                  <a:extLst>
                    <a:ext uri="{9D8B030D-6E8A-4147-A177-3AD203B41FA5}">
                      <a16:colId xmlns:a16="http://schemas.microsoft.com/office/drawing/2014/main" val="4246712869"/>
                    </a:ext>
                  </a:extLst>
                </a:gridCol>
                <a:gridCol w="759199">
                  <a:extLst>
                    <a:ext uri="{9D8B030D-6E8A-4147-A177-3AD203B41FA5}">
                      <a16:colId xmlns:a16="http://schemas.microsoft.com/office/drawing/2014/main" val="212046715"/>
                    </a:ext>
                  </a:extLst>
                </a:gridCol>
                <a:gridCol w="759199">
                  <a:extLst>
                    <a:ext uri="{9D8B030D-6E8A-4147-A177-3AD203B41FA5}">
                      <a16:colId xmlns:a16="http://schemas.microsoft.com/office/drawing/2014/main" val="2271359156"/>
                    </a:ext>
                  </a:extLst>
                </a:gridCol>
                <a:gridCol w="759199">
                  <a:extLst>
                    <a:ext uri="{9D8B030D-6E8A-4147-A177-3AD203B41FA5}">
                      <a16:colId xmlns:a16="http://schemas.microsoft.com/office/drawing/2014/main" val="3518955529"/>
                    </a:ext>
                  </a:extLst>
                </a:gridCol>
                <a:gridCol w="759199">
                  <a:extLst>
                    <a:ext uri="{9D8B030D-6E8A-4147-A177-3AD203B41FA5}">
                      <a16:colId xmlns:a16="http://schemas.microsoft.com/office/drawing/2014/main" val="146865508"/>
                    </a:ext>
                  </a:extLst>
                </a:gridCol>
              </a:tblGrid>
              <a:tr h="398394">
                <a:tc>
                  <a:txBody>
                    <a:bodyPr/>
                    <a:lstStyle/>
                    <a:p>
                      <a:r>
                        <a:rPr lang="en-US" sz="1000" dirty="0"/>
                        <a:t>Sepal length</a:t>
                      </a:r>
                    </a:p>
                  </a:txBody>
                  <a:tcPr/>
                </a:tc>
                <a:tc>
                  <a:txBody>
                    <a:bodyPr/>
                    <a:lstStyle/>
                    <a:p>
                      <a:r>
                        <a:rPr lang="en-US" sz="1000" dirty="0"/>
                        <a:t>Sepal width</a:t>
                      </a:r>
                    </a:p>
                  </a:txBody>
                  <a:tcPr/>
                </a:tc>
                <a:tc>
                  <a:txBody>
                    <a:bodyPr/>
                    <a:lstStyle/>
                    <a:p>
                      <a:r>
                        <a:rPr lang="en-US" sz="1000" dirty="0"/>
                        <a:t>Petal length</a:t>
                      </a:r>
                    </a:p>
                  </a:txBody>
                  <a:tcPr/>
                </a:tc>
                <a:tc>
                  <a:txBody>
                    <a:bodyPr/>
                    <a:lstStyle/>
                    <a:p>
                      <a:r>
                        <a:rPr lang="en-US" sz="1000" dirty="0"/>
                        <a:t>Petal width</a:t>
                      </a:r>
                    </a:p>
                  </a:txBody>
                  <a:tcPr/>
                </a:tc>
                <a:tc>
                  <a:txBody>
                    <a:bodyPr/>
                    <a:lstStyle/>
                    <a:p>
                      <a:r>
                        <a:rPr lang="en-US" sz="1000" dirty="0"/>
                        <a:t>Species</a:t>
                      </a:r>
                    </a:p>
                  </a:txBody>
                  <a:tcPr/>
                </a:tc>
                <a:extLst>
                  <a:ext uri="{0D108BD9-81ED-4DB2-BD59-A6C34878D82A}">
                    <a16:rowId xmlns:a16="http://schemas.microsoft.com/office/drawing/2014/main" val="361943028"/>
                  </a:ext>
                </a:extLst>
              </a:tr>
              <a:tr h="227654">
                <a:tc>
                  <a:txBody>
                    <a:bodyPr/>
                    <a:lstStyle/>
                    <a:p>
                      <a:r>
                        <a:rPr lang="en-US" sz="1000" dirty="0"/>
                        <a:t>5.1</a:t>
                      </a:r>
                    </a:p>
                  </a:txBody>
                  <a:tcPr/>
                </a:tc>
                <a:tc>
                  <a:txBody>
                    <a:bodyPr/>
                    <a:lstStyle/>
                    <a:p>
                      <a:r>
                        <a:rPr lang="en-US" sz="1000" dirty="0"/>
                        <a:t>3.5</a:t>
                      </a:r>
                    </a:p>
                  </a:txBody>
                  <a:tcPr/>
                </a:tc>
                <a:tc>
                  <a:txBody>
                    <a:bodyPr/>
                    <a:lstStyle/>
                    <a:p>
                      <a:r>
                        <a:rPr lang="en-US" sz="1000" dirty="0"/>
                        <a:t>1.4</a:t>
                      </a:r>
                    </a:p>
                  </a:txBody>
                  <a:tcPr/>
                </a:tc>
                <a:tc>
                  <a:txBody>
                    <a:bodyPr/>
                    <a:lstStyle/>
                    <a:p>
                      <a:r>
                        <a:rPr lang="en-US" sz="1000" dirty="0"/>
                        <a:t>0.2</a:t>
                      </a:r>
                    </a:p>
                  </a:txBody>
                  <a:tcPr/>
                </a:tc>
                <a:tc>
                  <a:txBody>
                    <a:bodyPr/>
                    <a:lstStyle/>
                    <a:p>
                      <a:r>
                        <a:rPr lang="en-US" sz="1000" dirty="0" err="1"/>
                        <a:t>setosa</a:t>
                      </a:r>
                      <a:endParaRPr lang="en-US" sz="1000" dirty="0"/>
                    </a:p>
                  </a:txBody>
                  <a:tcPr/>
                </a:tc>
                <a:extLst>
                  <a:ext uri="{0D108BD9-81ED-4DB2-BD59-A6C34878D82A}">
                    <a16:rowId xmlns:a16="http://schemas.microsoft.com/office/drawing/2014/main" val="2231034549"/>
                  </a:ext>
                </a:extLst>
              </a:tr>
            </a:tbl>
          </a:graphicData>
        </a:graphic>
      </p:graphicFrame>
      <p:cxnSp>
        <p:nvCxnSpPr>
          <p:cNvPr id="33" name="Straight Connector 32">
            <a:extLst>
              <a:ext uri="{FF2B5EF4-FFF2-40B4-BE49-F238E27FC236}">
                <a16:creationId xmlns:a16="http://schemas.microsoft.com/office/drawing/2014/main" id="{A80A846F-132A-409B-94ED-6D8D8E2AC2E7}"/>
              </a:ext>
            </a:extLst>
          </p:cNvPr>
          <p:cNvCxnSpPr>
            <a:cxnSpLocks/>
            <a:stCxn id="5" idx="1"/>
            <a:endCxn id="10" idx="0"/>
          </p:cNvCxnSpPr>
          <p:nvPr/>
        </p:nvCxnSpPr>
        <p:spPr>
          <a:xfrm flipH="1">
            <a:off x="5436437" y="2044713"/>
            <a:ext cx="2170141" cy="4005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722A16D-6688-47EE-AD91-C010E5A39A52}"/>
              </a:ext>
            </a:extLst>
          </p:cNvPr>
          <p:cNvCxnSpPr>
            <a:cxnSpLocks/>
          </p:cNvCxnSpPr>
          <p:nvPr/>
        </p:nvCxnSpPr>
        <p:spPr>
          <a:xfrm flipH="1">
            <a:off x="3915694" y="4468356"/>
            <a:ext cx="145932" cy="805342"/>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8ED709B4-D862-4ED4-B14F-06BA34AE104B}"/>
              </a:ext>
            </a:extLst>
          </p:cNvPr>
          <p:cNvSpPr txBox="1"/>
          <p:nvPr/>
        </p:nvSpPr>
        <p:spPr>
          <a:xfrm>
            <a:off x="8458200" y="3456805"/>
            <a:ext cx="2672232" cy="369332"/>
          </a:xfrm>
          <a:prstGeom prst="rect">
            <a:avLst/>
          </a:prstGeom>
          <a:noFill/>
        </p:spPr>
        <p:txBody>
          <a:bodyPr wrap="square" rtlCol="0">
            <a:spAutoFit/>
          </a:bodyPr>
          <a:lstStyle/>
          <a:p>
            <a:r>
              <a:rPr lang="en-US" dirty="0"/>
              <a:t>3. Tuning Efficiency</a:t>
            </a:r>
          </a:p>
        </p:txBody>
      </p:sp>
      <p:sp>
        <p:nvSpPr>
          <p:cNvPr id="51" name="TextBox 50">
            <a:extLst>
              <a:ext uri="{FF2B5EF4-FFF2-40B4-BE49-F238E27FC236}">
                <a16:creationId xmlns:a16="http://schemas.microsoft.com/office/drawing/2014/main" id="{98BD7C5B-72A5-4CA2-BFB4-EEA129E74A08}"/>
              </a:ext>
            </a:extLst>
          </p:cNvPr>
          <p:cNvSpPr txBox="1"/>
          <p:nvPr/>
        </p:nvSpPr>
        <p:spPr>
          <a:xfrm>
            <a:off x="5185391" y="4750380"/>
            <a:ext cx="2672232" cy="369332"/>
          </a:xfrm>
          <a:prstGeom prst="rect">
            <a:avLst/>
          </a:prstGeom>
          <a:noFill/>
        </p:spPr>
        <p:txBody>
          <a:bodyPr wrap="square" rtlCol="0">
            <a:spAutoFit/>
          </a:bodyPr>
          <a:lstStyle/>
          <a:p>
            <a:r>
              <a:rPr lang="en-US" dirty="0"/>
              <a:t>2. Dataset Efficiency</a:t>
            </a:r>
          </a:p>
        </p:txBody>
      </p:sp>
      <p:sp>
        <p:nvSpPr>
          <p:cNvPr id="52" name="TextBox 51">
            <a:extLst>
              <a:ext uri="{FF2B5EF4-FFF2-40B4-BE49-F238E27FC236}">
                <a16:creationId xmlns:a16="http://schemas.microsoft.com/office/drawing/2014/main" id="{AEEB60FA-4313-493D-AF04-18203AE79A4A}"/>
              </a:ext>
            </a:extLst>
          </p:cNvPr>
          <p:cNvSpPr txBox="1"/>
          <p:nvPr/>
        </p:nvSpPr>
        <p:spPr>
          <a:xfrm>
            <a:off x="1974104" y="6010928"/>
            <a:ext cx="3055095" cy="369332"/>
          </a:xfrm>
          <a:prstGeom prst="rect">
            <a:avLst/>
          </a:prstGeom>
          <a:noFill/>
        </p:spPr>
        <p:txBody>
          <a:bodyPr wrap="square" rtlCol="0">
            <a:spAutoFit/>
          </a:bodyPr>
          <a:lstStyle/>
          <a:p>
            <a:r>
              <a:rPr lang="en-US" dirty="0"/>
              <a:t>1. Single Example Efficiency</a:t>
            </a:r>
          </a:p>
        </p:txBody>
      </p:sp>
    </p:spTree>
    <p:extLst>
      <p:ext uri="{BB962C8B-B14F-4D97-AF65-F5344CB8AC3E}">
        <p14:creationId xmlns:p14="http://schemas.microsoft.com/office/powerpoint/2010/main" val="92410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A49CF-64D5-48B8-A15E-FDF09E5158C0}"/>
              </a:ext>
            </a:extLst>
          </p:cNvPr>
          <p:cNvSpPr>
            <a:spLocks noGrp="1"/>
          </p:cNvSpPr>
          <p:nvPr>
            <p:ph type="title"/>
          </p:nvPr>
        </p:nvSpPr>
        <p:spPr/>
        <p:txBody>
          <a:bodyPr/>
          <a:lstStyle/>
          <a:p>
            <a:r>
              <a:rPr lang="en-US" dirty="0"/>
              <a:t>Potential Methods</a:t>
            </a:r>
          </a:p>
        </p:txBody>
      </p:sp>
      <p:sp>
        <p:nvSpPr>
          <p:cNvPr id="3" name="Content Placeholder 2">
            <a:extLst>
              <a:ext uri="{FF2B5EF4-FFF2-40B4-BE49-F238E27FC236}">
                <a16:creationId xmlns:a16="http://schemas.microsoft.com/office/drawing/2014/main" id="{C9950022-2072-4A7C-8836-210D20D54A48}"/>
              </a:ext>
            </a:extLst>
          </p:cNvPr>
          <p:cNvSpPr>
            <a:spLocks noGrp="1"/>
          </p:cNvSpPr>
          <p:nvPr>
            <p:ph sz="half" idx="1"/>
          </p:nvPr>
        </p:nvSpPr>
        <p:spPr/>
        <p:txBody>
          <a:bodyPr/>
          <a:lstStyle/>
          <a:p>
            <a:r>
              <a:rPr lang="en-US" dirty="0"/>
              <a:t>Distillation</a:t>
            </a:r>
          </a:p>
          <a:p>
            <a:pPr marL="0" indent="0">
              <a:buNone/>
            </a:pPr>
            <a:endParaRPr lang="en-US" dirty="0"/>
          </a:p>
        </p:txBody>
      </p:sp>
      <p:sp>
        <p:nvSpPr>
          <p:cNvPr id="4" name="Content Placeholder 3">
            <a:extLst>
              <a:ext uri="{FF2B5EF4-FFF2-40B4-BE49-F238E27FC236}">
                <a16:creationId xmlns:a16="http://schemas.microsoft.com/office/drawing/2014/main" id="{2E26E110-A265-48BA-AEB3-83C4D2E05973}"/>
              </a:ext>
            </a:extLst>
          </p:cNvPr>
          <p:cNvSpPr>
            <a:spLocks noGrp="1"/>
          </p:cNvSpPr>
          <p:nvPr>
            <p:ph sz="half" idx="2"/>
          </p:nvPr>
        </p:nvSpPr>
        <p:spPr/>
        <p:txBody>
          <a:bodyPr/>
          <a:lstStyle/>
          <a:p>
            <a:r>
              <a:rPr lang="en-US" dirty="0"/>
              <a:t>Compression</a:t>
            </a:r>
          </a:p>
          <a:p>
            <a:pPr marL="914400" lvl="1" indent="-457200">
              <a:buAutoNum type="arabicPeriod"/>
            </a:pPr>
            <a:r>
              <a:rPr lang="en-US" dirty="0"/>
              <a:t>Weight pruning</a:t>
            </a:r>
          </a:p>
          <a:p>
            <a:pPr marL="914400" lvl="1" indent="-457200">
              <a:buAutoNum type="arabicPeriod"/>
            </a:pPr>
            <a:r>
              <a:rPr lang="en-US" dirty="0"/>
              <a:t>Quantization</a:t>
            </a:r>
          </a:p>
          <a:p>
            <a:pPr marL="914400" lvl="1" indent="-457200">
              <a:buAutoNum type="arabicPeriod"/>
            </a:pPr>
            <a:r>
              <a:rPr lang="en-US" dirty="0"/>
              <a:t>Hoffman Encoding</a:t>
            </a:r>
          </a:p>
        </p:txBody>
      </p:sp>
      <p:pic>
        <p:nvPicPr>
          <p:cNvPr id="1026" name="Picture 2">
            <a:extLst>
              <a:ext uri="{FF2B5EF4-FFF2-40B4-BE49-F238E27FC236}">
                <a16:creationId xmlns:a16="http://schemas.microsoft.com/office/drawing/2014/main" id="{D7834389-29E5-4B87-9705-89DAE252A6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734" y="2904892"/>
            <a:ext cx="5354458" cy="2420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640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47EB222-07A2-48EC-B3B0-4A4DE3C6AE65}"/>
              </a:ext>
            </a:extLst>
          </p:cNvPr>
          <p:cNvSpPr/>
          <p:nvPr/>
        </p:nvSpPr>
        <p:spPr>
          <a:xfrm>
            <a:off x="3048000" y="493958"/>
            <a:ext cx="6096000" cy="923330"/>
          </a:xfrm>
          <a:prstGeom prst="rect">
            <a:avLst/>
          </a:prstGeom>
        </p:spPr>
        <p:txBody>
          <a:bodyPr>
            <a:spAutoFit/>
          </a:bodyPr>
          <a:lstStyle/>
          <a:p>
            <a:r>
              <a:rPr lang="en-US" dirty="0"/>
              <a:t>Reference Paper:</a:t>
            </a:r>
          </a:p>
          <a:p>
            <a:r>
              <a:rPr lang="en-US" dirty="0"/>
              <a:t>Schwartz, Roy, et al. "Green ai." </a:t>
            </a:r>
            <a:r>
              <a:rPr lang="en-US" i="1" dirty="0" err="1"/>
              <a:t>arXiv</a:t>
            </a:r>
            <a:r>
              <a:rPr lang="en-US" i="1" dirty="0"/>
              <a:t> preprint arXiv:1907.10597</a:t>
            </a:r>
            <a:r>
              <a:rPr lang="en-US" dirty="0"/>
              <a:t> (2019).</a:t>
            </a:r>
          </a:p>
        </p:txBody>
      </p:sp>
    </p:spTree>
    <p:extLst>
      <p:ext uri="{BB962C8B-B14F-4D97-AF65-F5344CB8AC3E}">
        <p14:creationId xmlns:p14="http://schemas.microsoft.com/office/powerpoint/2010/main" val="3863476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9DDA38D559544B87A61CAE0C5993E8" ma:contentTypeVersion="9" ma:contentTypeDescription="Create a new document." ma:contentTypeScope="" ma:versionID="07e3512386445211a5d769f306bdb65e">
  <xsd:schema xmlns:xsd="http://www.w3.org/2001/XMLSchema" xmlns:xs="http://www.w3.org/2001/XMLSchema" xmlns:p="http://schemas.microsoft.com/office/2006/metadata/properties" xmlns:ns3="2e5028d5-027c-4cb4-943a-bf603f908250" targetNamespace="http://schemas.microsoft.com/office/2006/metadata/properties" ma:root="true" ma:fieldsID="7df5ddac75cb3ff641ae7a35e5972ec6" ns3:_="">
    <xsd:import namespace="2e5028d5-027c-4cb4-943a-bf603f90825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EventHashCode" minOccurs="0"/>
                <xsd:element ref="ns3:MediaServiceGenerationTime"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5028d5-027c-4cb4-943a-bf603f90825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09506E3-0074-4227-BB61-C152F20F4F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5028d5-027c-4cb4-943a-bf603f9082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AA33E83-4135-46D0-B313-EFFE93713B25}">
  <ds:schemaRefs>
    <ds:schemaRef ds:uri="http://schemas.microsoft.com/sharepoint/v3/contenttype/forms"/>
  </ds:schemaRefs>
</ds:datastoreItem>
</file>

<file path=customXml/itemProps3.xml><?xml version="1.0" encoding="utf-8"?>
<ds:datastoreItem xmlns:ds="http://schemas.openxmlformats.org/officeDocument/2006/customXml" ds:itemID="{C20E0189-C95F-4FB1-88E8-4761C00BD40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165</TotalTime>
  <Words>491</Words>
  <Application>Microsoft Office PowerPoint</Application>
  <PresentationFormat>Widescreen</PresentationFormat>
  <Paragraphs>53</Paragraphs>
  <Slides>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Green AI</vt:lpstr>
      <vt:lpstr>Costs of NN</vt:lpstr>
      <vt:lpstr>Decreasing Returns</vt:lpstr>
      <vt:lpstr>Three Aspects of Efficiency</vt:lpstr>
      <vt:lpstr>Potential Methods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AI</dc:title>
  <dc:creator>Zion Steiner</dc:creator>
  <cp:lastModifiedBy>Zion Steiner</cp:lastModifiedBy>
  <cp:revision>9</cp:revision>
  <dcterms:created xsi:type="dcterms:W3CDTF">2019-10-11T00:01:47Z</dcterms:created>
  <dcterms:modified xsi:type="dcterms:W3CDTF">2019-10-11T02:47:25Z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0x0101000B9DDA38D559544B87A61CAE0C5993E8</vt:lpwstr>
  </property>
</Properties>
</file>