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7" r:id="rId6"/>
    <p:sldId id="260" r:id="rId7"/>
    <p:sldId id="261" r:id="rId8"/>
    <p:sldId id="262" r:id="rId9"/>
    <p:sldId id="258" r:id="rId10"/>
    <p:sldId id="264" r:id="rId11"/>
    <p:sldId id="263" r:id="rId12"/>
    <p:sldId id="259" r:id="rId13"/>
    <p:sldId id="265"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736" autoAdjust="0"/>
  </p:normalViewPr>
  <p:slideViewPr>
    <p:cSldViewPr snapToGrid="0">
      <p:cViewPr varScale="1">
        <p:scale>
          <a:sx n="79" d="100"/>
          <a:sy n="79" d="100"/>
        </p:scale>
        <p:origin x="1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on Steiner" userId="a47c478b-1305-4b60-b6c6-ed273fb4569e" providerId="ADAL" clId="{FA0B6F5B-BCE0-4EE3-9C9C-38C10667A21E}"/>
    <pc:docChg chg="addSld modSld">
      <pc:chgData name="Zion Steiner" userId="a47c478b-1305-4b60-b6c6-ed273fb4569e" providerId="ADAL" clId="{FA0B6F5B-BCE0-4EE3-9C9C-38C10667A21E}" dt="2019-10-28T16:27:59.880" v="49" actId="20577"/>
      <pc:docMkLst>
        <pc:docMk/>
      </pc:docMkLst>
      <pc:sldChg chg="modSp">
        <pc:chgData name="Zion Steiner" userId="a47c478b-1305-4b60-b6c6-ed273fb4569e" providerId="ADAL" clId="{FA0B6F5B-BCE0-4EE3-9C9C-38C10667A21E}" dt="2019-10-28T16:27:32.567" v="23" actId="20577"/>
        <pc:sldMkLst>
          <pc:docMk/>
          <pc:sldMk cId="4008796556" sldId="256"/>
        </pc:sldMkLst>
        <pc:spChg chg="mod">
          <ac:chgData name="Zion Steiner" userId="a47c478b-1305-4b60-b6c6-ed273fb4569e" providerId="ADAL" clId="{FA0B6F5B-BCE0-4EE3-9C9C-38C10667A21E}" dt="2019-10-28T16:27:28.985" v="11" actId="20577"/>
          <ac:spMkLst>
            <pc:docMk/>
            <pc:sldMk cId="4008796556" sldId="256"/>
            <ac:spMk id="2" creationId="{68232E5F-33A0-407D-8684-F9B2C7B631BE}"/>
          </ac:spMkLst>
        </pc:spChg>
        <pc:spChg chg="mod">
          <ac:chgData name="Zion Steiner" userId="a47c478b-1305-4b60-b6c6-ed273fb4569e" providerId="ADAL" clId="{FA0B6F5B-BCE0-4EE3-9C9C-38C10667A21E}" dt="2019-10-28T16:27:32.567" v="23" actId="20577"/>
          <ac:spMkLst>
            <pc:docMk/>
            <pc:sldMk cId="4008796556" sldId="256"/>
            <ac:spMk id="3" creationId="{7CB14B5B-AB38-49C8-82AC-B2F34D5ED24A}"/>
          </ac:spMkLst>
        </pc:spChg>
      </pc:sldChg>
      <pc:sldChg chg="modSp add">
        <pc:chgData name="Zion Steiner" userId="a47c478b-1305-4b60-b6c6-ed273fb4569e" providerId="ADAL" clId="{FA0B6F5B-BCE0-4EE3-9C9C-38C10667A21E}" dt="2019-10-28T16:27:40.775" v="34" actId="20577"/>
        <pc:sldMkLst>
          <pc:docMk/>
          <pc:sldMk cId="921116925" sldId="257"/>
        </pc:sldMkLst>
        <pc:spChg chg="mod">
          <ac:chgData name="Zion Steiner" userId="a47c478b-1305-4b60-b6c6-ed273fb4569e" providerId="ADAL" clId="{FA0B6F5B-BCE0-4EE3-9C9C-38C10667A21E}" dt="2019-10-28T16:27:40.775" v="34" actId="20577"/>
          <ac:spMkLst>
            <pc:docMk/>
            <pc:sldMk cId="921116925" sldId="257"/>
            <ac:spMk id="2" creationId="{E949A506-3B70-4A1F-91C6-B434475800CA}"/>
          </ac:spMkLst>
        </pc:spChg>
      </pc:sldChg>
      <pc:sldChg chg="modSp add">
        <pc:chgData name="Zion Steiner" userId="a47c478b-1305-4b60-b6c6-ed273fb4569e" providerId="ADAL" clId="{FA0B6F5B-BCE0-4EE3-9C9C-38C10667A21E}" dt="2019-10-28T16:27:49.481" v="41" actId="20577"/>
        <pc:sldMkLst>
          <pc:docMk/>
          <pc:sldMk cId="3362686842" sldId="258"/>
        </pc:sldMkLst>
        <pc:spChg chg="mod">
          <ac:chgData name="Zion Steiner" userId="a47c478b-1305-4b60-b6c6-ed273fb4569e" providerId="ADAL" clId="{FA0B6F5B-BCE0-4EE3-9C9C-38C10667A21E}" dt="2019-10-28T16:27:49.481" v="41" actId="20577"/>
          <ac:spMkLst>
            <pc:docMk/>
            <pc:sldMk cId="3362686842" sldId="258"/>
            <ac:spMk id="2" creationId="{E65DE232-B2A4-4749-9678-CC556F55F171}"/>
          </ac:spMkLst>
        </pc:spChg>
      </pc:sldChg>
      <pc:sldChg chg="modSp add">
        <pc:chgData name="Zion Steiner" userId="a47c478b-1305-4b60-b6c6-ed273fb4569e" providerId="ADAL" clId="{FA0B6F5B-BCE0-4EE3-9C9C-38C10667A21E}" dt="2019-10-28T16:27:59.880" v="49" actId="20577"/>
        <pc:sldMkLst>
          <pc:docMk/>
          <pc:sldMk cId="113836597" sldId="259"/>
        </pc:sldMkLst>
        <pc:spChg chg="mod">
          <ac:chgData name="Zion Steiner" userId="a47c478b-1305-4b60-b6c6-ed273fb4569e" providerId="ADAL" clId="{FA0B6F5B-BCE0-4EE3-9C9C-38C10667A21E}" dt="2019-10-28T16:27:59.880" v="49" actId="20577"/>
          <ac:spMkLst>
            <pc:docMk/>
            <pc:sldMk cId="113836597" sldId="259"/>
            <ac:spMk id="2" creationId="{3AF2D49E-CD01-40C3-A98B-6656354F28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6A8B1-AD52-4370-AFBE-02C620E116D3}"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3454C-897E-4F92-8FF8-E9B9678D0841}" type="slidenum">
              <a:rPr lang="en-US" smtClean="0"/>
              <a:t>‹#›</a:t>
            </a:fld>
            <a:endParaRPr lang="en-US"/>
          </a:p>
        </p:txBody>
      </p:sp>
    </p:spTree>
    <p:extLst>
      <p:ext uri="{BB962C8B-B14F-4D97-AF65-F5344CB8AC3E}">
        <p14:creationId xmlns:p14="http://schemas.microsoft.com/office/powerpoint/2010/main" val="135851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owardsdatascience.com/knowledge-distillation-simplified-dd4973dbc764"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p>
          <a:p>
            <a:r>
              <a:rPr lang="en-US" dirty="0"/>
              <a:t>State-of-the-art neural networks are using exponentially more parameters and larger data sets than in the past. Today’s best deep NN take about 300,000x more computing resources (petaflops/s*day) than they did in 2012. The result is an increasingly large machine learning carbon footprint. For example, the best version of AlphaGo costs $1000/</a:t>
            </a:r>
            <a:r>
              <a:rPr lang="en-US" dirty="0" err="1"/>
              <a:t>hr</a:t>
            </a:r>
            <a:r>
              <a:rPr lang="en-US" dirty="0"/>
              <a:t> to run. As marginal improvements to accuracy are coming at increasingly large costs, it’s essential to consider efficiency as an evaluation criterion for NN research going forward.</a:t>
            </a:r>
          </a:p>
          <a:p>
            <a:endParaRPr lang="en-US" dirty="0"/>
          </a:p>
        </p:txBody>
      </p:sp>
      <p:sp>
        <p:nvSpPr>
          <p:cNvPr id="4" name="Slide Number Placeholder 3"/>
          <p:cNvSpPr>
            <a:spLocks noGrp="1"/>
          </p:cNvSpPr>
          <p:nvPr>
            <p:ph type="sldNum" sz="quarter" idx="5"/>
          </p:nvPr>
        </p:nvSpPr>
        <p:spPr/>
        <p:txBody>
          <a:bodyPr/>
          <a:lstStyle/>
          <a:p>
            <a:fld id="{A313454C-897E-4F92-8FF8-E9B9678D0841}" type="slidenum">
              <a:rPr lang="en-US" smtClean="0"/>
              <a:t>2</a:t>
            </a:fld>
            <a:endParaRPr lang="en-US"/>
          </a:p>
        </p:txBody>
      </p:sp>
    </p:spTree>
    <p:extLst>
      <p:ext uri="{BB962C8B-B14F-4D97-AF65-F5344CB8AC3E}">
        <p14:creationId xmlns:p14="http://schemas.microsoft.com/office/powerpoint/2010/main" val="713101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these graphs show, increases in model size and processing requirements are met with logarithmic increases in accuracy. At what point do we stop improving? We need to establish a framework for quantifying the cost of neural networks and a value-system for determining if increases in accuracy merit the cost.</a:t>
            </a:r>
          </a:p>
          <a:p>
            <a:endParaRPr lang="en-US" dirty="0"/>
          </a:p>
          <a:p>
            <a:r>
              <a:rPr lang="en-US" dirty="0"/>
              <a:t>These models are not feasible for widespread consumer deployment or mobile usage either.</a:t>
            </a:r>
          </a:p>
          <a:p>
            <a:endParaRPr lang="en-US" dirty="0"/>
          </a:p>
        </p:txBody>
      </p:sp>
      <p:sp>
        <p:nvSpPr>
          <p:cNvPr id="4" name="Slide Number Placeholder 3"/>
          <p:cNvSpPr>
            <a:spLocks noGrp="1"/>
          </p:cNvSpPr>
          <p:nvPr>
            <p:ph type="sldNum" sz="quarter" idx="5"/>
          </p:nvPr>
        </p:nvSpPr>
        <p:spPr/>
        <p:txBody>
          <a:bodyPr/>
          <a:lstStyle/>
          <a:p>
            <a:fld id="{A313454C-897E-4F92-8FF8-E9B9678D0841}" type="slidenum">
              <a:rPr lang="en-US" smtClean="0"/>
              <a:t>3</a:t>
            </a:fld>
            <a:endParaRPr lang="en-US"/>
          </a:p>
        </p:txBody>
      </p:sp>
    </p:spTree>
    <p:extLst>
      <p:ext uri="{BB962C8B-B14F-4D97-AF65-F5344CB8AC3E}">
        <p14:creationId xmlns:p14="http://schemas.microsoft.com/office/powerpoint/2010/main" val="306943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p>
          <a:p>
            <a:r>
              <a:rPr lang="en-US" dirty="0"/>
              <a:t>The Green AI paper identifies three areas for improving efficiency in NN: single example processing, many example processing, and tuning. Improvements at lower levels flow upwards.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 example: can we reduce the cost of training/inference associated with a single example?</a:t>
            </a:r>
          </a:p>
          <a:p>
            <a:r>
              <a:rPr lang="en-US" dirty="0"/>
              <a:t>Many examples: can we do more with less?</a:t>
            </a:r>
          </a:p>
          <a:p>
            <a:r>
              <a:rPr lang="en-US" dirty="0"/>
              <a:t>Many experiments: can we narrow potential configurations down?</a:t>
            </a:r>
          </a:p>
          <a:p>
            <a:endParaRPr lang="en-US" dirty="0"/>
          </a:p>
          <a:p>
            <a:r>
              <a:rPr lang="en-US" dirty="0"/>
              <a:t>I will be focusing on reducing single-example costs.</a:t>
            </a:r>
          </a:p>
        </p:txBody>
      </p:sp>
      <p:sp>
        <p:nvSpPr>
          <p:cNvPr id="4" name="Slide Number Placeholder 3"/>
          <p:cNvSpPr>
            <a:spLocks noGrp="1"/>
          </p:cNvSpPr>
          <p:nvPr>
            <p:ph type="sldNum" sz="quarter" idx="5"/>
          </p:nvPr>
        </p:nvSpPr>
        <p:spPr/>
        <p:txBody>
          <a:bodyPr/>
          <a:lstStyle/>
          <a:p>
            <a:fld id="{D214DD7E-8D9B-4E7A-8E83-9859774F7E59}" type="slidenum">
              <a:rPr lang="en-US" smtClean="0"/>
              <a:t>4</a:t>
            </a:fld>
            <a:endParaRPr lang="en-US"/>
          </a:p>
        </p:txBody>
      </p:sp>
    </p:spTree>
    <p:extLst>
      <p:ext uri="{BB962C8B-B14F-4D97-AF65-F5344CB8AC3E}">
        <p14:creationId xmlns:p14="http://schemas.microsoft.com/office/powerpoint/2010/main" val="389179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p>
          <a:p>
            <a:endParaRPr lang="en-US" dirty="0"/>
          </a:p>
          <a:p>
            <a:r>
              <a:rPr lang="en-US" dirty="0"/>
              <a:t>Distillation is a method for training a smaller model based off of the learned generalizations from a larger model. It can be used to “distill” the information from a complex model into a model that can be run using smaller computing resources (mobile). This is also called a teacher-learner model.</a:t>
            </a:r>
          </a:p>
          <a:p>
            <a:endParaRPr lang="en-US" dirty="0"/>
          </a:p>
          <a:p>
            <a:r>
              <a:rPr lang="en-US" dirty="0"/>
              <a:t>Compression is a technique for reducing the memory requirement of storing and running a neural network. </a:t>
            </a:r>
          </a:p>
          <a:p>
            <a:r>
              <a:rPr lang="en-US" dirty="0"/>
              <a:t>Pruning: removes weights with negligible values </a:t>
            </a:r>
          </a:p>
          <a:p>
            <a:r>
              <a:rPr lang="en-US" dirty="0"/>
              <a:t>Quantization: given n-bits to represent a weight, generate 2^n clusters and assign each weight the value of its cluster’s centroid. Weight updates are aggregated and applied to all grouped weights. This reduces the precision of each weight, but significantly reduces the number of bits required to store each weight.</a:t>
            </a:r>
          </a:p>
          <a:p>
            <a:r>
              <a:rPr lang="en-US" dirty="0"/>
              <a:t>Hoffman Encoding: assigns small-valued codes to common values and larger-valued codes to rare values. It’s a common compression technique that can be applied to NN.</a:t>
            </a:r>
          </a:p>
          <a:p>
            <a:endParaRPr lang="en-US" dirty="0"/>
          </a:p>
          <a:p>
            <a:r>
              <a:rPr lang="en-US" dirty="0"/>
              <a:t>Image source: </a:t>
            </a:r>
            <a:r>
              <a:rPr lang="en-US" dirty="0">
                <a:hlinkClick r:id="rId3"/>
              </a:rPr>
              <a:t>https://towardsdatascience.com/knowledge-distillation-simplified-dd4973dbc764</a:t>
            </a:r>
            <a:endParaRPr lang="en-US" dirty="0"/>
          </a:p>
        </p:txBody>
      </p:sp>
      <p:sp>
        <p:nvSpPr>
          <p:cNvPr id="4" name="Slide Number Placeholder 3"/>
          <p:cNvSpPr>
            <a:spLocks noGrp="1"/>
          </p:cNvSpPr>
          <p:nvPr>
            <p:ph type="sldNum" sz="quarter" idx="5"/>
          </p:nvPr>
        </p:nvSpPr>
        <p:spPr/>
        <p:txBody>
          <a:bodyPr/>
          <a:lstStyle/>
          <a:p>
            <a:fld id="{D214DD7E-8D9B-4E7A-8E83-9859774F7E59}" type="slidenum">
              <a:rPr lang="en-US" smtClean="0"/>
              <a:t>5</a:t>
            </a:fld>
            <a:endParaRPr lang="en-US"/>
          </a:p>
        </p:txBody>
      </p:sp>
    </p:spTree>
    <p:extLst>
      <p:ext uri="{BB962C8B-B14F-4D97-AF65-F5344CB8AC3E}">
        <p14:creationId xmlns:p14="http://schemas.microsoft.com/office/powerpoint/2010/main" val="69514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assumption distillation is based on is that the “knowledge” learned by a teacher NN can be transferred to a student NN. This is accomplished by training the student NN to approximate the logits (output before </a:t>
            </a:r>
            <a:r>
              <a:rPr lang="en-US" dirty="0" err="1"/>
              <a:t>softmax</a:t>
            </a:r>
            <a:r>
              <a:rPr lang="en-US" dirty="0"/>
              <a:t>) of the teacher model. This works because the relative values of these logits with respect to class contains information on how the teacher generalizes between classes. </a:t>
            </a:r>
          </a:p>
          <a:p>
            <a:endParaRPr lang="en-US" dirty="0"/>
          </a:p>
          <a:p>
            <a:r>
              <a:rPr lang="en-US" dirty="0"/>
              <a:t>We train the student using a hybrid loss. </a:t>
            </a:r>
          </a:p>
        </p:txBody>
      </p:sp>
      <p:sp>
        <p:nvSpPr>
          <p:cNvPr id="4" name="Slide Number Placeholder 3"/>
          <p:cNvSpPr>
            <a:spLocks noGrp="1"/>
          </p:cNvSpPr>
          <p:nvPr>
            <p:ph type="sldNum" sz="quarter" idx="5"/>
          </p:nvPr>
        </p:nvSpPr>
        <p:spPr/>
        <p:txBody>
          <a:bodyPr/>
          <a:lstStyle/>
          <a:p>
            <a:fld id="{A313454C-897E-4F92-8FF8-E9B9678D0841}" type="slidenum">
              <a:rPr lang="en-US" smtClean="0"/>
              <a:t>6</a:t>
            </a:fld>
            <a:endParaRPr lang="en-US"/>
          </a:p>
        </p:txBody>
      </p:sp>
    </p:spTree>
    <p:extLst>
      <p:ext uri="{BB962C8B-B14F-4D97-AF65-F5344CB8AC3E}">
        <p14:creationId xmlns:p14="http://schemas.microsoft.com/office/powerpoint/2010/main" val="220213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3454C-897E-4F92-8FF8-E9B9678D0841}" type="slidenum">
              <a:rPr lang="en-US" smtClean="0"/>
              <a:t>7</a:t>
            </a:fld>
            <a:endParaRPr lang="en-US"/>
          </a:p>
        </p:txBody>
      </p:sp>
    </p:spTree>
    <p:extLst>
      <p:ext uri="{BB962C8B-B14F-4D97-AF65-F5344CB8AC3E}">
        <p14:creationId xmlns:p14="http://schemas.microsoft.com/office/powerpoint/2010/main" val="1124405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the contribution of the hard loss is much smaller than soft loss</a:t>
            </a:r>
          </a:p>
        </p:txBody>
      </p:sp>
      <p:sp>
        <p:nvSpPr>
          <p:cNvPr id="4" name="Slide Number Placeholder 3"/>
          <p:cNvSpPr>
            <a:spLocks noGrp="1"/>
          </p:cNvSpPr>
          <p:nvPr>
            <p:ph type="sldNum" sz="quarter" idx="5"/>
          </p:nvPr>
        </p:nvSpPr>
        <p:spPr/>
        <p:txBody>
          <a:bodyPr/>
          <a:lstStyle/>
          <a:p>
            <a:fld id="{A313454C-897E-4F92-8FF8-E9B9678D0841}" type="slidenum">
              <a:rPr lang="en-US" smtClean="0"/>
              <a:t>8</a:t>
            </a:fld>
            <a:endParaRPr lang="en-US"/>
          </a:p>
        </p:txBody>
      </p:sp>
    </p:spTree>
    <p:extLst>
      <p:ext uri="{BB962C8B-B14F-4D97-AF65-F5344CB8AC3E}">
        <p14:creationId xmlns:p14="http://schemas.microsoft.com/office/powerpoint/2010/main" val="426105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Different initial and distilled training schedule</a:t>
            </a:r>
          </a:p>
        </p:txBody>
      </p:sp>
      <p:sp>
        <p:nvSpPr>
          <p:cNvPr id="4" name="Slide Number Placeholder 3"/>
          <p:cNvSpPr>
            <a:spLocks noGrp="1"/>
          </p:cNvSpPr>
          <p:nvPr>
            <p:ph type="sldNum" sz="quarter" idx="5"/>
          </p:nvPr>
        </p:nvSpPr>
        <p:spPr/>
        <p:txBody>
          <a:bodyPr/>
          <a:lstStyle/>
          <a:p>
            <a:fld id="{A313454C-897E-4F92-8FF8-E9B9678D0841}" type="slidenum">
              <a:rPr lang="en-US" smtClean="0"/>
              <a:t>10</a:t>
            </a:fld>
            <a:endParaRPr lang="en-US"/>
          </a:p>
        </p:txBody>
      </p:sp>
    </p:spTree>
    <p:extLst>
      <p:ext uri="{BB962C8B-B14F-4D97-AF65-F5344CB8AC3E}">
        <p14:creationId xmlns:p14="http://schemas.microsoft.com/office/powerpoint/2010/main" val="294596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633D-14E2-42D9-8073-6228F86504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690929-CD1C-47E5-8949-3633453067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C6014B-EE82-4409-BC1A-50F5A6759BD5}"/>
              </a:ext>
            </a:extLst>
          </p:cNvPr>
          <p:cNvSpPr>
            <a:spLocks noGrp="1"/>
          </p:cNvSpPr>
          <p:nvPr>
            <p:ph type="dt" sz="half" idx="10"/>
          </p:nvPr>
        </p:nvSpPr>
        <p:spPr/>
        <p:txBody>
          <a:bodyPr/>
          <a:lstStyle/>
          <a:p>
            <a:fld id="{543FE538-7792-4166-8B01-DC8ABD4E80E4}" type="datetimeFigureOut">
              <a:rPr lang="en-US" smtClean="0"/>
              <a:t>11/6/2019</a:t>
            </a:fld>
            <a:endParaRPr lang="en-US"/>
          </a:p>
        </p:txBody>
      </p:sp>
      <p:sp>
        <p:nvSpPr>
          <p:cNvPr id="5" name="Footer Placeholder 4">
            <a:extLst>
              <a:ext uri="{FF2B5EF4-FFF2-40B4-BE49-F238E27FC236}">
                <a16:creationId xmlns:a16="http://schemas.microsoft.com/office/drawing/2014/main" id="{46F7A30D-61DE-4950-B492-CB9624F5E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7B9F7-59A6-4892-91A7-55962C5DAF9E}"/>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908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EE4C-7812-4F95-8A1E-5132F2ECE7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F23862-F127-4327-B171-96094D5E44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69E82-99D8-4036-B908-385F1DBBCB5A}"/>
              </a:ext>
            </a:extLst>
          </p:cNvPr>
          <p:cNvSpPr>
            <a:spLocks noGrp="1"/>
          </p:cNvSpPr>
          <p:nvPr>
            <p:ph type="dt" sz="half" idx="10"/>
          </p:nvPr>
        </p:nvSpPr>
        <p:spPr/>
        <p:txBody>
          <a:bodyPr/>
          <a:lstStyle/>
          <a:p>
            <a:fld id="{543FE538-7792-4166-8B01-DC8ABD4E80E4}" type="datetimeFigureOut">
              <a:rPr lang="en-US" smtClean="0"/>
              <a:t>11/6/2019</a:t>
            </a:fld>
            <a:endParaRPr lang="en-US"/>
          </a:p>
        </p:txBody>
      </p:sp>
      <p:sp>
        <p:nvSpPr>
          <p:cNvPr id="5" name="Footer Placeholder 4">
            <a:extLst>
              <a:ext uri="{FF2B5EF4-FFF2-40B4-BE49-F238E27FC236}">
                <a16:creationId xmlns:a16="http://schemas.microsoft.com/office/drawing/2014/main" id="{A94FBC37-C483-41C1-8C97-72E0F1E84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406CF-B48B-44EC-8BC2-752C5278B0C6}"/>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14552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27815-DDC0-4774-99C0-1CEB5AB5FE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DB05DA-99A6-4151-9B37-EA30CB5942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911BA-2CB6-4078-8765-18EA5A9E39E1}"/>
              </a:ext>
            </a:extLst>
          </p:cNvPr>
          <p:cNvSpPr>
            <a:spLocks noGrp="1"/>
          </p:cNvSpPr>
          <p:nvPr>
            <p:ph type="dt" sz="half" idx="10"/>
          </p:nvPr>
        </p:nvSpPr>
        <p:spPr/>
        <p:txBody>
          <a:bodyPr/>
          <a:lstStyle/>
          <a:p>
            <a:fld id="{543FE538-7792-4166-8B01-DC8ABD4E80E4}" type="datetimeFigureOut">
              <a:rPr lang="en-US" smtClean="0"/>
              <a:t>11/6/2019</a:t>
            </a:fld>
            <a:endParaRPr lang="en-US"/>
          </a:p>
        </p:txBody>
      </p:sp>
      <p:sp>
        <p:nvSpPr>
          <p:cNvPr id="5" name="Footer Placeholder 4">
            <a:extLst>
              <a:ext uri="{FF2B5EF4-FFF2-40B4-BE49-F238E27FC236}">
                <a16:creationId xmlns:a16="http://schemas.microsoft.com/office/drawing/2014/main" id="{228A6482-A73E-4EF2-99DE-91A5C5E1B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0843B-C512-4573-B85F-CD87B69FA841}"/>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78146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7674-F3B5-4611-B3BD-518476E8E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A00466-67AC-4E0F-9C64-33CF58BC3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24154-2A7C-470A-961D-8AEE6528CFF5}"/>
              </a:ext>
            </a:extLst>
          </p:cNvPr>
          <p:cNvSpPr>
            <a:spLocks noGrp="1"/>
          </p:cNvSpPr>
          <p:nvPr>
            <p:ph type="dt" sz="half" idx="10"/>
          </p:nvPr>
        </p:nvSpPr>
        <p:spPr/>
        <p:txBody>
          <a:bodyPr/>
          <a:lstStyle/>
          <a:p>
            <a:fld id="{543FE538-7792-4166-8B01-DC8ABD4E80E4}" type="datetimeFigureOut">
              <a:rPr lang="en-US" smtClean="0"/>
              <a:t>11/6/2019</a:t>
            </a:fld>
            <a:endParaRPr lang="en-US"/>
          </a:p>
        </p:txBody>
      </p:sp>
      <p:sp>
        <p:nvSpPr>
          <p:cNvPr id="5" name="Footer Placeholder 4">
            <a:extLst>
              <a:ext uri="{FF2B5EF4-FFF2-40B4-BE49-F238E27FC236}">
                <a16:creationId xmlns:a16="http://schemas.microsoft.com/office/drawing/2014/main" id="{32AA8348-4661-46A8-935E-D069FC219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FB2A4-EACC-43FB-BACB-0E0AE67556A6}"/>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63099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D7A3-0379-429C-8FEA-D884D0CF1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DECD22-1EDB-42AB-9F68-5602081910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C2D382-20DB-45A3-AA17-B566500D1A4F}"/>
              </a:ext>
            </a:extLst>
          </p:cNvPr>
          <p:cNvSpPr>
            <a:spLocks noGrp="1"/>
          </p:cNvSpPr>
          <p:nvPr>
            <p:ph type="dt" sz="half" idx="10"/>
          </p:nvPr>
        </p:nvSpPr>
        <p:spPr/>
        <p:txBody>
          <a:bodyPr/>
          <a:lstStyle/>
          <a:p>
            <a:fld id="{543FE538-7792-4166-8B01-DC8ABD4E80E4}" type="datetimeFigureOut">
              <a:rPr lang="en-US" smtClean="0"/>
              <a:t>11/6/2019</a:t>
            </a:fld>
            <a:endParaRPr lang="en-US"/>
          </a:p>
        </p:txBody>
      </p:sp>
      <p:sp>
        <p:nvSpPr>
          <p:cNvPr id="5" name="Footer Placeholder 4">
            <a:extLst>
              <a:ext uri="{FF2B5EF4-FFF2-40B4-BE49-F238E27FC236}">
                <a16:creationId xmlns:a16="http://schemas.microsoft.com/office/drawing/2014/main" id="{FA8ED51A-3855-43F2-8E68-B1021784E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E9978-8178-4C6D-8FDF-B459862DA5A0}"/>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34897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F08E-EFB6-472E-A3C0-B892204C8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8D5B8-8A59-4AF1-B496-EC6AC1086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DA4AC-F8C4-4515-93D3-BC307581CD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E1E0A1-615A-4C37-97A1-CB6B5B90F8C9}"/>
              </a:ext>
            </a:extLst>
          </p:cNvPr>
          <p:cNvSpPr>
            <a:spLocks noGrp="1"/>
          </p:cNvSpPr>
          <p:nvPr>
            <p:ph type="dt" sz="half" idx="10"/>
          </p:nvPr>
        </p:nvSpPr>
        <p:spPr/>
        <p:txBody>
          <a:bodyPr/>
          <a:lstStyle/>
          <a:p>
            <a:fld id="{543FE538-7792-4166-8B01-DC8ABD4E80E4}" type="datetimeFigureOut">
              <a:rPr lang="en-US" smtClean="0"/>
              <a:t>11/6/2019</a:t>
            </a:fld>
            <a:endParaRPr lang="en-US"/>
          </a:p>
        </p:txBody>
      </p:sp>
      <p:sp>
        <p:nvSpPr>
          <p:cNvPr id="6" name="Footer Placeholder 5">
            <a:extLst>
              <a:ext uri="{FF2B5EF4-FFF2-40B4-BE49-F238E27FC236}">
                <a16:creationId xmlns:a16="http://schemas.microsoft.com/office/drawing/2014/main" id="{EF0E4333-80D9-4780-A6EE-2A67F0DAE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30D69-9A03-4BEF-A6F3-5E026BEBBC18}"/>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428070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5BA0-83DC-469F-8A3A-4D11EE6AFF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A7B429-E474-44C5-875B-0CFF13F540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991F7D-19AC-493D-9935-DDD32F469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DF55F9-D53B-4F9F-B331-443A10529C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20F7AA-2698-41DF-9611-E2EEBC5A3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D6A0B-2980-4A7B-9A27-AEFE23F4C52A}"/>
              </a:ext>
            </a:extLst>
          </p:cNvPr>
          <p:cNvSpPr>
            <a:spLocks noGrp="1"/>
          </p:cNvSpPr>
          <p:nvPr>
            <p:ph type="dt" sz="half" idx="10"/>
          </p:nvPr>
        </p:nvSpPr>
        <p:spPr/>
        <p:txBody>
          <a:bodyPr/>
          <a:lstStyle/>
          <a:p>
            <a:fld id="{543FE538-7792-4166-8B01-DC8ABD4E80E4}" type="datetimeFigureOut">
              <a:rPr lang="en-US" smtClean="0"/>
              <a:t>11/6/2019</a:t>
            </a:fld>
            <a:endParaRPr lang="en-US"/>
          </a:p>
        </p:txBody>
      </p:sp>
      <p:sp>
        <p:nvSpPr>
          <p:cNvPr id="8" name="Footer Placeholder 7">
            <a:extLst>
              <a:ext uri="{FF2B5EF4-FFF2-40B4-BE49-F238E27FC236}">
                <a16:creationId xmlns:a16="http://schemas.microsoft.com/office/drawing/2014/main" id="{4481A771-430A-4E57-9B09-846587A9A8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890DB8-2EFF-4E96-A768-6F3260F69478}"/>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49937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5DF6-2178-4852-8997-C9AB38A9FA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523EE1-9A03-455C-AF4D-24B7BA1196A0}"/>
              </a:ext>
            </a:extLst>
          </p:cNvPr>
          <p:cNvSpPr>
            <a:spLocks noGrp="1"/>
          </p:cNvSpPr>
          <p:nvPr>
            <p:ph type="dt" sz="half" idx="10"/>
          </p:nvPr>
        </p:nvSpPr>
        <p:spPr/>
        <p:txBody>
          <a:bodyPr/>
          <a:lstStyle/>
          <a:p>
            <a:fld id="{543FE538-7792-4166-8B01-DC8ABD4E80E4}" type="datetimeFigureOut">
              <a:rPr lang="en-US" smtClean="0"/>
              <a:t>11/6/2019</a:t>
            </a:fld>
            <a:endParaRPr lang="en-US"/>
          </a:p>
        </p:txBody>
      </p:sp>
      <p:sp>
        <p:nvSpPr>
          <p:cNvPr id="4" name="Footer Placeholder 3">
            <a:extLst>
              <a:ext uri="{FF2B5EF4-FFF2-40B4-BE49-F238E27FC236}">
                <a16:creationId xmlns:a16="http://schemas.microsoft.com/office/drawing/2014/main" id="{9E99DF22-F4AD-46D5-BDB5-D05295E60A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D6F36D-CE73-4135-A800-029656FB427E}"/>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17317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F4E1F-38FA-4233-81A1-CF9116295C82}"/>
              </a:ext>
            </a:extLst>
          </p:cNvPr>
          <p:cNvSpPr>
            <a:spLocks noGrp="1"/>
          </p:cNvSpPr>
          <p:nvPr>
            <p:ph type="dt" sz="half" idx="10"/>
          </p:nvPr>
        </p:nvSpPr>
        <p:spPr/>
        <p:txBody>
          <a:bodyPr/>
          <a:lstStyle/>
          <a:p>
            <a:fld id="{543FE538-7792-4166-8B01-DC8ABD4E80E4}" type="datetimeFigureOut">
              <a:rPr lang="en-US" smtClean="0"/>
              <a:t>11/6/2019</a:t>
            </a:fld>
            <a:endParaRPr lang="en-US"/>
          </a:p>
        </p:txBody>
      </p:sp>
      <p:sp>
        <p:nvSpPr>
          <p:cNvPr id="3" name="Footer Placeholder 2">
            <a:extLst>
              <a:ext uri="{FF2B5EF4-FFF2-40B4-BE49-F238E27FC236}">
                <a16:creationId xmlns:a16="http://schemas.microsoft.com/office/drawing/2014/main" id="{7675E658-DBC2-41C6-ACC7-D52FB379C4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315E49-CC06-4A0F-9CF8-1B52109C8FAE}"/>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107424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F523-CB85-4CB3-AAB4-1E61183B3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0AC740-62F0-4A3C-8D28-D1163C0F0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6682A-33E1-4733-86DB-4639F3DB9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46708-44DF-4D4A-BE9D-A432FD47ED95}"/>
              </a:ext>
            </a:extLst>
          </p:cNvPr>
          <p:cNvSpPr>
            <a:spLocks noGrp="1"/>
          </p:cNvSpPr>
          <p:nvPr>
            <p:ph type="dt" sz="half" idx="10"/>
          </p:nvPr>
        </p:nvSpPr>
        <p:spPr/>
        <p:txBody>
          <a:bodyPr/>
          <a:lstStyle/>
          <a:p>
            <a:fld id="{543FE538-7792-4166-8B01-DC8ABD4E80E4}" type="datetimeFigureOut">
              <a:rPr lang="en-US" smtClean="0"/>
              <a:t>11/6/2019</a:t>
            </a:fld>
            <a:endParaRPr lang="en-US"/>
          </a:p>
        </p:txBody>
      </p:sp>
      <p:sp>
        <p:nvSpPr>
          <p:cNvPr id="6" name="Footer Placeholder 5">
            <a:extLst>
              <a:ext uri="{FF2B5EF4-FFF2-40B4-BE49-F238E27FC236}">
                <a16:creationId xmlns:a16="http://schemas.microsoft.com/office/drawing/2014/main" id="{0AC74B69-C74E-4B7F-9643-A0A46A484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794E5-09A9-450E-B7EE-ECC494B29060}"/>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69056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A57C-76B9-4517-A6BF-F49CBFAD3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D418B9-9974-4623-A0CF-1D44A3C86B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C25794-24FB-4F8A-BDFF-43A6FD935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0A708-0CC0-4509-990B-A15E8AC7B556}"/>
              </a:ext>
            </a:extLst>
          </p:cNvPr>
          <p:cNvSpPr>
            <a:spLocks noGrp="1"/>
          </p:cNvSpPr>
          <p:nvPr>
            <p:ph type="dt" sz="half" idx="10"/>
          </p:nvPr>
        </p:nvSpPr>
        <p:spPr/>
        <p:txBody>
          <a:bodyPr/>
          <a:lstStyle/>
          <a:p>
            <a:fld id="{543FE538-7792-4166-8B01-DC8ABD4E80E4}" type="datetimeFigureOut">
              <a:rPr lang="en-US" smtClean="0"/>
              <a:t>11/6/2019</a:t>
            </a:fld>
            <a:endParaRPr lang="en-US"/>
          </a:p>
        </p:txBody>
      </p:sp>
      <p:sp>
        <p:nvSpPr>
          <p:cNvPr id="6" name="Footer Placeholder 5">
            <a:extLst>
              <a:ext uri="{FF2B5EF4-FFF2-40B4-BE49-F238E27FC236}">
                <a16:creationId xmlns:a16="http://schemas.microsoft.com/office/drawing/2014/main" id="{766EB970-CBC1-4AB4-9D71-DDB1EA031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453F2-BA15-4B7B-8FCE-9E386DEFD730}"/>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128642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BAF97-BF10-49CD-8FA1-FE3565136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E80A57-7D76-43C3-894F-52D2FF084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90FC8-3C99-4142-8A1F-0CDBC9C02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FE538-7792-4166-8B01-DC8ABD4E80E4}" type="datetimeFigureOut">
              <a:rPr lang="en-US" smtClean="0"/>
              <a:t>11/6/2019</a:t>
            </a:fld>
            <a:endParaRPr lang="en-US"/>
          </a:p>
        </p:txBody>
      </p:sp>
      <p:sp>
        <p:nvSpPr>
          <p:cNvPr id="5" name="Footer Placeholder 4">
            <a:extLst>
              <a:ext uri="{FF2B5EF4-FFF2-40B4-BE49-F238E27FC236}">
                <a16:creationId xmlns:a16="http://schemas.microsoft.com/office/drawing/2014/main" id="{554BDD50-7E20-46DC-84BB-9205978F56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906D1C-6AD1-4B96-889C-2F48038A3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98023-F64B-41C2-9663-4D6E2968B1F2}" type="slidenum">
              <a:rPr lang="en-US" smtClean="0"/>
              <a:t>‹#›</a:t>
            </a:fld>
            <a:endParaRPr lang="en-US"/>
          </a:p>
        </p:txBody>
      </p:sp>
    </p:spTree>
    <p:extLst>
      <p:ext uri="{BB962C8B-B14F-4D97-AF65-F5344CB8AC3E}">
        <p14:creationId xmlns:p14="http://schemas.microsoft.com/office/powerpoint/2010/main" val="3389669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Ujjwal-9/Knowledge-Distill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blog.christianperone.com/2015/08/convolutional-neural-networks-and-feature-extraction-with-python/" TargetMode="External"/><Relationship Id="rId5" Type="http://schemas.openxmlformats.org/officeDocument/2006/relationships/image" Target="../media/image4.jpeg"/><Relationship Id="rId4" Type="http://schemas.openxmlformats.org/officeDocument/2006/relationships/hyperlink" Target="http://mathematica.stackexchange.com/questions/57189/reading-csv-xlsx-data-into-mathematica-with-column-headings-as-list-nam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2E5F-33A0-407D-8684-F9B2C7B631BE}"/>
              </a:ext>
            </a:extLst>
          </p:cNvPr>
          <p:cNvSpPr>
            <a:spLocks noGrp="1"/>
          </p:cNvSpPr>
          <p:nvPr>
            <p:ph type="ctrTitle"/>
          </p:nvPr>
        </p:nvSpPr>
        <p:spPr/>
        <p:txBody>
          <a:bodyPr/>
          <a:lstStyle/>
          <a:p>
            <a:r>
              <a:rPr lang="en-US" dirty="0"/>
              <a:t>Distillation</a:t>
            </a:r>
          </a:p>
        </p:txBody>
      </p:sp>
      <p:sp>
        <p:nvSpPr>
          <p:cNvPr id="3" name="Subtitle 2">
            <a:extLst>
              <a:ext uri="{FF2B5EF4-FFF2-40B4-BE49-F238E27FC236}">
                <a16:creationId xmlns:a16="http://schemas.microsoft.com/office/drawing/2014/main" id="{7CB14B5B-AB38-49C8-82AC-B2F34D5ED24A}"/>
              </a:ext>
            </a:extLst>
          </p:cNvPr>
          <p:cNvSpPr>
            <a:spLocks noGrp="1"/>
          </p:cNvSpPr>
          <p:nvPr>
            <p:ph type="subTitle" idx="1"/>
          </p:nvPr>
        </p:nvSpPr>
        <p:spPr/>
        <p:txBody>
          <a:bodyPr/>
          <a:lstStyle/>
          <a:p>
            <a:r>
              <a:rPr lang="en-US" dirty="0"/>
              <a:t>Zion Steiner</a:t>
            </a:r>
          </a:p>
          <a:p>
            <a:r>
              <a:rPr lang="en-US" dirty="0">
                <a:solidFill>
                  <a:schemeClr val="accent6"/>
                </a:solidFill>
              </a:rPr>
              <a:t>Green</a:t>
            </a:r>
            <a:r>
              <a:rPr lang="en-US" dirty="0"/>
              <a:t> AI group</a:t>
            </a:r>
          </a:p>
        </p:txBody>
      </p:sp>
    </p:spTree>
    <p:extLst>
      <p:ext uri="{BB962C8B-B14F-4D97-AF65-F5344CB8AC3E}">
        <p14:creationId xmlns:p14="http://schemas.microsoft.com/office/powerpoint/2010/main" val="4008796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D0D9A5-7461-482E-A89D-B1D9F3C0CD47}"/>
              </a:ext>
            </a:extLst>
          </p:cNvPr>
          <p:cNvSpPr>
            <a:spLocks noGrp="1"/>
          </p:cNvSpPr>
          <p:nvPr>
            <p:ph type="title"/>
          </p:nvPr>
        </p:nvSpPr>
        <p:spPr/>
        <p:txBody>
          <a:bodyPr/>
          <a:lstStyle/>
          <a:p>
            <a:r>
              <a:rPr lang="en-US" dirty="0"/>
              <a:t>Results</a:t>
            </a:r>
          </a:p>
        </p:txBody>
      </p:sp>
      <p:graphicFrame>
        <p:nvGraphicFramePr>
          <p:cNvPr id="9" name="Table 9">
            <a:extLst>
              <a:ext uri="{FF2B5EF4-FFF2-40B4-BE49-F238E27FC236}">
                <a16:creationId xmlns:a16="http://schemas.microsoft.com/office/drawing/2014/main" id="{BDB94848-F62F-4B56-835E-16C67B65AF3E}"/>
              </a:ext>
            </a:extLst>
          </p:cNvPr>
          <p:cNvGraphicFramePr>
            <a:graphicFrameLocks noGrp="1"/>
          </p:cNvGraphicFramePr>
          <p:nvPr>
            <p:ph idx="1"/>
            <p:extLst>
              <p:ext uri="{D42A27DB-BD31-4B8C-83A1-F6EECF244321}">
                <p14:modId xmlns:p14="http://schemas.microsoft.com/office/powerpoint/2010/main" val="1455459242"/>
              </p:ext>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30717420"/>
                    </a:ext>
                  </a:extLst>
                </a:gridCol>
                <a:gridCol w="2628900">
                  <a:extLst>
                    <a:ext uri="{9D8B030D-6E8A-4147-A177-3AD203B41FA5}">
                      <a16:colId xmlns:a16="http://schemas.microsoft.com/office/drawing/2014/main" val="891629833"/>
                    </a:ext>
                  </a:extLst>
                </a:gridCol>
                <a:gridCol w="2628900">
                  <a:extLst>
                    <a:ext uri="{9D8B030D-6E8A-4147-A177-3AD203B41FA5}">
                      <a16:colId xmlns:a16="http://schemas.microsoft.com/office/drawing/2014/main" val="3957450676"/>
                    </a:ext>
                  </a:extLst>
                </a:gridCol>
                <a:gridCol w="2628900">
                  <a:extLst>
                    <a:ext uri="{9D8B030D-6E8A-4147-A177-3AD203B41FA5}">
                      <a16:colId xmlns:a16="http://schemas.microsoft.com/office/drawing/2014/main" val="3612748366"/>
                    </a:ext>
                  </a:extLst>
                </a:gridCol>
              </a:tblGrid>
              <a:tr h="370840">
                <a:tc>
                  <a:txBody>
                    <a:bodyPr/>
                    <a:lstStyle/>
                    <a:p>
                      <a:endParaRPr lang="en-US" dirty="0"/>
                    </a:p>
                  </a:txBody>
                  <a:tcPr/>
                </a:tc>
                <a:tc>
                  <a:txBody>
                    <a:bodyPr/>
                    <a:lstStyle/>
                    <a:p>
                      <a:r>
                        <a:rPr lang="en-US" dirty="0"/>
                        <a:t>Teacher</a:t>
                      </a:r>
                    </a:p>
                  </a:txBody>
                  <a:tcPr/>
                </a:tc>
                <a:tc>
                  <a:txBody>
                    <a:bodyPr/>
                    <a:lstStyle/>
                    <a:p>
                      <a:r>
                        <a:rPr lang="en-US" dirty="0"/>
                        <a:t>Student</a:t>
                      </a:r>
                    </a:p>
                  </a:txBody>
                  <a:tcPr/>
                </a:tc>
                <a:tc>
                  <a:txBody>
                    <a:bodyPr/>
                    <a:lstStyle/>
                    <a:p>
                      <a:r>
                        <a:rPr lang="en-US" dirty="0"/>
                        <a:t>Student (distilled)</a:t>
                      </a:r>
                    </a:p>
                  </a:txBody>
                  <a:tcPr/>
                </a:tc>
                <a:extLst>
                  <a:ext uri="{0D108BD9-81ED-4DB2-BD59-A6C34878D82A}">
                    <a16:rowId xmlns:a16="http://schemas.microsoft.com/office/drawing/2014/main" val="1432692036"/>
                  </a:ext>
                </a:extLst>
              </a:tr>
              <a:tr h="370840">
                <a:tc>
                  <a:txBody>
                    <a:bodyPr/>
                    <a:lstStyle/>
                    <a:p>
                      <a:r>
                        <a:rPr lang="en-US" b="1" dirty="0"/>
                        <a:t>MNIST Test Errors</a:t>
                      </a:r>
                    </a:p>
                  </a:txBody>
                  <a:tcPr/>
                </a:tc>
                <a:tc>
                  <a:txBody>
                    <a:bodyPr/>
                    <a:lstStyle/>
                    <a:p>
                      <a:r>
                        <a:rPr lang="en-US" b="0" dirty="0"/>
                        <a:t>275</a:t>
                      </a:r>
                    </a:p>
                  </a:txBody>
                  <a:tcPr/>
                </a:tc>
                <a:tc>
                  <a:txBody>
                    <a:bodyPr/>
                    <a:lstStyle/>
                    <a:p>
                      <a:r>
                        <a:rPr lang="en-US" dirty="0"/>
                        <a:t>528</a:t>
                      </a:r>
                    </a:p>
                  </a:txBody>
                  <a:tcPr/>
                </a:tc>
                <a:tc>
                  <a:txBody>
                    <a:bodyPr/>
                    <a:lstStyle/>
                    <a:p>
                      <a:r>
                        <a:rPr lang="en-US" dirty="0"/>
                        <a:t>454</a:t>
                      </a:r>
                    </a:p>
                  </a:txBody>
                  <a:tcPr/>
                </a:tc>
                <a:extLst>
                  <a:ext uri="{0D108BD9-81ED-4DB2-BD59-A6C34878D82A}">
                    <a16:rowId xmlns:a16="http://schemas.microsoft.com/office/drawing/2014/main" val="3248814625"/>
                  </a:ext>
                </a:extLst>
              </a:tr>
            </a:tbl>
          </a:graphicData>
        </a:graphic>
      </p:graphicFrame>
    </p:spTree>
    <p:extLst>
      <p:ext uri="{BB962C8B-B14F-4D97-AF65-F5344CB8AC3E}">
        <p14:creationId xmlns:p14="http://schemas.microsoft.com/office/powerpoint/2010/main" val="59926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651A-B5D0-4B80-B564-ED3A4EA85832}"/>
              </a:ext>
            </a:extLst>
          </p:cNvPr>
          <p:cNvSpPr>
            <a:spLocks noGrp="1"/>
          </p:cNvSpPr>
          <p:nvPr>
            <p:ph type="title"/>
          </p:nvPr>
        </p:nvSpPr>
        <p:spPr/>
        <p:txBody>
          <a:bodyPr/>
          <a:lstStyle/>
          <a:p>
            <a:r>
              <a:rPr lang="en-US" dirty="0"/>
              <a:t>Potential next steps</a:t>
            </a:r>
          </a:p>
        </p:txBody>
      </p:sp>
      <p:sp>
        <p:nvSpPr>
          <p:cNvPr id="3" name="Content Placeholder 2">
            <a:extLst>
              <a:ext uri="{FF2B5EF4-FFF2-40B4-BE49-F238E27FC236}">
                <a16:creationId xmlns:a16="http://schemas.microsoft.com/office/drawing/2014/main" id="{22027BC7-64DC-487F-A39B-A5A71F293729}"/>
              </a:ext>
            </a:extLst>
          </p:cNvPr>
          <p:cNvSpPr>
            <a:spLocks noGrp="1"/>
          </p:cNvSpPr>
          <p:nvPr>
            <p:ph idx="1"/>
          </p:nvPr>
        </p:nvSpPr>
        <p:spPr/>
        <p:txBody>
          <a:bodyPr/>
          <a:lstStyle/>
          <a:p>
            <a:r>
              <a:rPr lang="en-US" dirty="0"/>
              <a:t>CNN distillation</a:t>
            </a:r>
          </a:p>
          <a:p>
            <a:r>
              <a:rPr lang="en-US" dirty="0"/>
              <a:t>Plot distillation accuracy vs hard target loss weight</a:t>
            </a:r>
          </a:p>
          <a:p>
            <a:r>
              <a:rPr lang="en-US" dirty="0"/>
              <a:t>Plot distillation accuracy vs temperature</a:t>
            </a:r>
          </a:p>
        </p:txBody>
      </p:sp>
    </p:spTree>
    <p:extLst>
      <p:ext uri="{BB962C8B-B14F-4D97-AF65-F5344CB8AC3E}">
        <p14:creationId xmlns:p14="http://schemas.microsoft.com/office/powerpoint/2010/main" val="282394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9251-5C7A-4DD8-987C-36C5500791C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5BBA30A4-F269-43FE-AB0A-23B2943678E5}"/>
              </a:ext>
            </a:extLst>
          </p:cNvPr>
          <p:cNvSpPr>
            <a:spLocks noGrp="1"/>
          </p:cNvSpPr>
          <p:nvPr>
            <p:ph idx="1"/>
          </p:nvPr>
        </p:nvSpPr>
        <p:spPr/>
        <p:txBody>
          <a:bodyPr/>
          <a:lstStyle/>
          <a:p>
            <a:r>
              <a:rPr lang="en-US" dirty="0">
                <a:hlinkClick r:id="rId2"/>
              </a:rPr>
              <a:t>https://github.com/Ujjwal-9/Knowledge-Distillation</a:t>
            </a:r>
            <a:endParaRPr lang="en-US" dirty="0"/>
          </a:p>
        </p:txBody>
      </p:sp>
    </p:spTree>
    <p:extLst>
      <p:ext uri="{BB962C8B-B14F-4D97-AF65-F5344CB8AC3E}">
        <p14:creationId xmlns:p14="http://schemas.microsoft.com/office/powerpoint/2010/main" val="124957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49A506-3B70-4A1F-91C6-B434475800C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Motivation</a:t>
            </a:r>
          </a:p>
        </p:txBody>
      </p:sp>
      <p:sp>
        <p:nvSpPr>
          <p:cNvPr id="3" name="Content Placeholder 2">
            <a:extLst>
              <a:ext uri="{FF2B5EF4-FFF2-40B4-BE49-F238E27FC236}">
                <a16:creationId xmlns:a16="http://schemas.microsoft.com/office/drawing/2014/main" id="{6E2F2EB3-C61D-4B1D-8588-5930DEE9DC5F}"/>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4C82DB"/>
                </a:solidFill>
                <a:latin typeface="+mn-lt"/>
                <a:ea typeface="+mn-ea"/>
                <a:cs typeface="+mn-cs"/>
              </a:rPr>
              <a:t>High costs of NN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F6C220CB-E8D9-45F5-827E-4D6CA7D3EB49}"/>
              </a:ext>
            </a:extLst>
          </p:cNvPr>
          <p:cNvPicPr>
            <a:picLocks noChangeAspect="1"/>
          </p:cNvPicPr>
          <p:nvPr/>
        </p:nvPicPr>
        <p:blipFill>
          <a:blip r:embed="rId3"/>
          <a:stretch>
            <a:fillRect/>
          </a:stretch>
        </p:blipFill>
        <p:spPr>
          <a:xfrm>
            <a:off x="320040" y="3020984"/>
            <a:ext cx="11496821" cy="2975491"/>
          </a:xfrm>
          <a:prstGeom prst="rect">
            <a:avLst/>
          </a:prstGeom>
        </p:spPr>
      </p:pic>
    </p:spTree>
    <p:extLst>
      <p:ext uri="{BB962C8B-B14F-4D97-AF65-F5344CB8AC3E}">
        <p14:creationId xmlns:p14="http://schemas.microsoft.com/office/powerpoint/2010/main" val="92111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E537B8-0393-4C1B-A768-49AA0B00CEF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Motivation</a:t>
            </a:r>
          </a:p>
        </p:txBody>
      </p:sp>
      <p:sp>
        <p:nvSpPr>
          <p:cNvPr id="3" name="Content Placeholder 2">
            <a:extLst>
              <a:ext uri="{FF2B5EF4-FFF2-40B4-BE49-F238E27FC236}">
                <a16:creationId xmlns:a16="http://schemas.microsoft.com/office/drawing/2014/main" id="{DA565CCB-E9BC-4261-BDB7-6D1BB0E9605E}"/>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dirty="0">
                <a:solidFill>
                  <a:srgbClr val="4C82DB"/>
                </a:solidFill>
              </a:rPr>
              <a:t>Decreasing returns to scale</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72A8240A-E52E-4A17-B497-EF1E7FC64448}"/>
              </a:ext>
            </a:extLst>
          </p:cNvPr>
          <p:cNvPicPr>
            <a:picLocks noChangeAspect="1"/>
          </p:cNvPicPr>
          <p:nvPr/>
        </p:nvPicPr>
        <p:blipFill>
          <a:blip r:embed="rId3"/>
          <a:stretch>
            <a:fillRect/>
          </a:stretch>
        </p:blipFill>
        <p:spPr>
          <a:xfrm>
            <a:off x="1337521" y="2509911"/>
            <a:ext cx="9461859" cy="3997637"/>
          </a:xfrm>
          <a:prstGeom prst="rect">
            <a:avLst/>
          </a:prstGeom>
        </p:spPr>
      </p:pic>
    </p:spTree>
    <p:extLst>
      <p:ext uri="{BB962C8B-B14F-4D97-AF65-F5344CB8AC3E}">
        <p14:creationId xmlns:p14="http://schemas.microsoft.com/office/powerpoint/2010/main" val="88852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F353-B3A0-4579-A1B3-49E022B729CE}"/>
              </a:ext>
            </a:extLst>
          </p:cNvPr>
          <p:cNvSpPr>
            <a:spLocks noGrp="1"/>
          </p:cNvSpPr>
          <p:nvPr>
            <p:ph type="title"/>
          </p:nvPr>
        </p:nvSpPr>
        <p:spPr/>
        <p:txBody>
          <a:bodyPr/>
          <a:lstStyle/>
          <a:p>
            <a:r>
              <a:rPr lang="en-US" dirty="0"/>
              <a:t>Three Aspects of Efficiency</a:t>
            </a:r>
          </a:p>
        </p:txBody>
      </p:sp>
      <p:pic>
        <p:nvPicPr>
          <p:cNvPr id="10" name="Content Placeholder 9" descr="A screenshot of a cell phone&#10;&#10;Description automatically generated">
            <a:extLst>
              <a:ext uri="{FF2B5EF4-FFF2-40B4-BE49-F238E27FC236}">
                <a16:creationId xmlns:a16="http://schemas.microsoft.com/office/drawing/2014/main" id="{47D7095B-9D4B-48C4-BD2F-3191C850EEE4}"/>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538438" y="2445254"/>
            <a:ext cx="3795997" cy="2023102"/>
          </a:xfrm>
        </p:spPr>
      </p:pic>
      <p:pic>
        <p:nvPicPr>
          <p:cNvPr id="5" name="Picture 4" descr="A picture containing building, window, drawing&#10;&#10;Description automatically generated">
            <a:extLst>
              <a:ext uri="{FF2B5EF4-FFF2-40B4-BE49-F238E27FC236}">
                <a16:creationId xmlns:a16="http://schemas.microsoft.com/office/drawing/2014/main" id="{F8AF5205-A2AE-426D-8928-C1619164BA7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606578" y="920096"/>
            <a:ext cx="4585422" cy="2249234"/>
          </a:xfrm>
          <a:prstGeom prst="rect">
            <a:avLst/>
          </a:prstGeom>
        </p:spPr>
      </p:pic>
      <p:cxnSp>
        <p:nvCxnSpPr>
          <p:cNvPr id="13" name="Straight Connector 12">
            <a:extLst>
              <a:ext uri="{FF2B5EF4-FFF2-40B4-BE49-F238E27FC236}">
                <a16:creationId xmlns:a16="http://schemas.microsoft.com/office/drawing/2014/main" id="{F4A5766D-6F1D-406D-8A20-B39DAEFFBBD7}"/>
              </a:ext>
            </a:extLst>
          </p:cNvPr>
          <p:cNvCxnSpPr>
            <a:cxnSpLocks/>
            <a:endCxn id="25" idx="0"/>
          </p:cNvCxnSpPr>
          <p:nvPr/>
        </p:nvCxnSpPr>
        <p:spPr>
          <a:xfrm flipH="1">
            <a:off x="2572911" y="3965096"/>
            <a:ext cx="1315567" cy="1123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CFB8984-C101-4E7A-8CE8-9CA49A0F8EBD}"/>
              </a:ext>
            </a:extLst>
          </p:cNvPr>
          <p:cNvCxnSpPr>
            <a:cxnSpLocks/>
            <a:stCxn id="5" idx="1"/>
            <a:endCxn id="10" idx="3"/>
          </p:cNvCxnSpPr>
          <p:nvPr/>
        </p:nvCxnSpPr>
        <p:spPr>
          <a:xfrm flipH="1">
            <a:off x="7334435" y="2044713"/>
            <a:ext cx="272143" cy="141209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5" name="Table 25">
            <a:extLst>
              <a:ext uri="{FF2B5EF4-FFF2-40B4-BE49-F238E27FC236}">
                <a16:creationId xmlns:a16="http://schemas.microsoft.com/office/drawing/2014/main" id="{BAF4EAC3-2903-4431-B096-2CD9C667A215}"/>
              </a:ext>
            </a:extLst>
          </p:cNvPr>
          <p:cNvGraphicFramePr>
            <a:graphicFrameLocks noGrp="1"/>
          </p:cNvGraphicFramePr>
          <p:nvPr/>
        </p:nvGraphicFramePr>
        <p:xfrm>
          <a:off x="674914" y="5088641"/>
          <a:ext cx="3795995" cy="642234"/>
        </p:xfrm>
        <a:graphic>
          <a:graphicData uri="http://schemas.openxmlformats.org/drawingml/2006/table">
            <a:tbl>
              <a:tblPr firstRow="1" bandRow="1">
                <a:tableStyleId>{5C22544A-7EE6-4342-B048-85BDC9FD1C3A}</a:tableStyleId>
              </a:tblPr>
              <a:tblGrid>
                <a:gridCol w="759199">
                  <a:extLst>
                    <a:ext uri="{9D8B030D-6E8A-4147-A177-3AD203B41FA5}">
                      <a16:colId xmlns:a16="http://schemas.microsoft.com/office/drawing/2014/main" val="4246712869"/>
                    </a:ext>
                  </a:extLst>
                </a:gridCol>
                <a:gridCol w="759199">
                  <a:extLst>
                    <a:ext uri="{9D8B030D-6E8A-4147-A177-3AD203B41FA5}">
                      <a16:colId xmlns:a16="http://schemas.microsoft.com/office/drawing/2014/main" val="212046715"/>
                    </a:ext>
                  </a:extLst>
                </a:gridCol>
                <a:gridCol w="759199">
                  <a:extLst>
                    <a:ext uri="{9D8B030D-6E8A-4147-A177-3AD203B41FA5}">
                      <a16:colId xmlns:a16="http://schemas.microsoft.com/office/drawing/2014/main" val="2271359156"/>
                    </a:ext>
                  </a:extLst>
                </a:gridCol>
                <a:gridCol w="759199">
                  <a:extLst>
                    <a:ext uri="{9D8B030D-6E8A-4147-A177-3AD203B41FA5}">
                      <a16:colId xmlns:a16="http://schemas.microsoft.com/office/drawing/2014/main" val="3518955529"/>
                    </a:ext>
                  </a:extLst>
                </a:gridCol>
                <a:gridCol w="759199">
                  <a:extLst>
                    <a:ext uri="{9D8B030D-6E8A-4147-A177-3AD203B41FA5}">
                      <a16:colId xmlns:a16="http://schemas.microsoft.com/office/drawing/2014/main" val="146865508"/>
                    </a:ext>
                  </a:extLst>
                </a:gridCol>
              </a:tblGrid>
              <a:tr h="398394">
                <a:tc>
                  <a:txBody>
                    <a:bodyPr/>
                    <a:lstStyle/>
                    <a:p>
                      <a:r>
                        <a:rPr lang="en-US" sz="1000" dirty="0"/>
                        <a:t>Sepal length</a:t>
                      </a:r>
                    </a:p>
                  </a:txBody>
                  <a:tcPr/>
                </a:tc>
                <a:tc>
                  <a:txBody>
                    <a:bodyPr/>
                    <a:lstStyle/>
                    <a:p>
                      <a:r>
                        <a:rPr lang="en-US" sz="1000" dirty="0"/>
                        <a:t>Sepal width</a:t>
                      </a:r>
                    </a:p>
                  </a:txBody>
                  <a:tcPr/>
                </a:tc>
                <a:tc>
                  <a:txBody>
                    <a:bodyPr/>
                    <a:lstStyle/>
                    <a:p>
                      <a:r>
                        <a:rPr lang="en-US" sz="1000" dirty="0"/>
                        <a:t>Petal length</a:t>
                      </a:r>
                    </a:p>
                  </a:txBody>
                  <a:tcPr/>
                </a:tc>
                <a:tc>
                  <a:txBody>
                    <a:bodyPr/>
                    <a:lstStyle/>
                    <a:p>
                      <a:r>
                        <a:rPr lang="en-US" sz="1000" dirty="0"/>
                        <a:t>Petal width</a:t>
                      </a:r>
                    </a:p>
                  </a:txBody>
                  <a:tcPr/>
                </a:tc>
                <a:tc>
                  <a:txBody>
                    <a:bodyPr/>
                    <a:lstStyle/>
                    <a:p>
                      <a:r>
                        <a:rPr lang="en-US" sz="1000" dirty="0"/>
                        <a:t>Species</a:t>
                      </a:r>
                    </a:p>
                  </a:txBody>
                  <a:tcPr/>
                </a:tc>
                <a:extLst>
                  <a:ext uri="{0D108BD9-81ED-4DB2-BD59-A6C34878D82A}">
                    <a16:rowId xmlns:a16="http://schemas.microsoft.com/office/drawing/2014/main" val="361943028"/>
                  </a:ext>
                </a:extLst>
              </a:tr>
              <a:tr h="227654">
                <a:tc>
                  <a:txBody>
                    <a:bodyPr/>
                    <a:lstStyle/>
                    <a:p>
                      <a:r>
                        <a:rPr lang="en-US" sz="1000" dirty="0"/>
                        <a:t>5.1</a:t>
                      </a:r>
                    </a:p>
                  </a:txBody>
                  <a:tcPr/>
                </a:tc>
                <a:tc>
                  <a:txBody>
                    <a:bodyPr/>
                    <a:lstStyle/>
                    <a:p>
                      <a:r>
                        <a:rPr lang="en-US" sz="1000" dirty="0"/>
                        <a:t>3.5</a:t>
                      </a:r>
                    </a:p>
                  </a:txBody>
                  <a:tcPr/>
                </a:tc>
                <a:tc>
                  <a:txBody>
                    <a:bodyPr/>
                    <a:lstStyle/>
                    <a:p>
                      <a:r>
                        <a:rPr lang="en-US" sz="1000" dirty="0"/>
                        <a:t>1.4</a:t>
                      </a:r>
                    </a:p>
                  </a:txBody>
                  <a:tcPr/>
                </a:tc>
                <a:tc>
                  <a:txBody>
                    <a:bodyPr/>
                    <a:lstStyle/>
                    <a:p>
                      <a:r>
                        <a:rPr lang="en-US" sz="1000" dirty="0"/>
                        <a:t>0.2</a:t>
                      </a:r>
                    </a:p>
                  </a:txBody>
                  <a:tcPr/>
                </a:tc>
                <a:tc>
                  <a:txBody>
                    <a:bodyPr/>
                    <a:lstStyle/>
                    <a:p>
                      <a:r>
                        <a:rPr lang="en-US" sz="1000" dirty="0" err="1"/>
                        <a:t>setosa</a:t>
                      </a:r>
                      <a:endParaRPr lang="en-US" sz="1000" dirty="0"/>
                    </a:p>
                  </a:txBody>
                  <a:tcPr/>
                </a:tc>
                <a:extLst>
                  <a:ext uri="{0D108BD9-81ED-4DB2-BD59-A6C34878D82A}">
                    <a16:rowId xmlns:a16="http://schemas.microsoft.com/office/drawing/2014/main" val="2231034549"/>
                  </a:ext>
                </a:extLst>
              </a:tr>
            </a:tbl>
          </a:graphicData>
        </a:graphic>
      </p:graphicFrame>
      <p:cxnSp>
        <p:nvCxnSpPr>
          <p:cNvPr id="33" name="Straight Connector 32">
            <a:extLst>
              <a:ext uri="{FF2B5EF4-FFF2-40B4-BE49-F238E27FC236}">
                <a16:creationId xmlns:a16="http://schemas.microsoft.com/office/drawing/2014/main" id="{A80A846F-132A-409B-94ED-6D8D8E2AC2E7}"/>
              </a:ext>
            </a:extLst>
          </p:cNvPr>
          <p:cNvCxnSpPr>
            <a:cxnSpLocks/>
            <a:stCxn id="5" idx="1"/>
            <a:endCxn id="10" idx="0"/>
          </p:cNvCxnSpPr>
          <p:nvPr/>
        </p:nvCxnSpPr>
        <p:spPr>
          <a:xfrm flipH="1">
            <a:off x="5436437" y="2044713"/>
            <a:ext cx="2170141" cy="400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722A16D-6688-47EE-AD91-C010E5A39A52}"/>
              </a:ext>
            </a:extLst>
          </p:cNvPr>
          <p:cNvCxnSpPr>
            <a:cxnSpLocks/>
          </p:cNvCxnSpPr>
          <p:nvPr/>
        </p:nvCxnSpPr>
        <p:spPr>
          <a:xfrm flipH="1">
            <a:off x="3915694" y="4468356"/>
            <a:ext cx="145932" cy="805342"/>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ED709B4-D862-4ED4-B14F-06BA34AE104B}"/>
              </a:ext>
            </a:extLst>
          </p:cNvPr>
          <p:cNvSpPr txBox="1"/>
          <p:nvPr/>
        </p:nvSpPr>
        <p:spPr>
          <a:xfrm>
            <a:off x="8458200" y="3456805"/>
            <a:ext cx="2672232" cy="369332"/>
          </a:xfrm>
          <a:prstGeom prst="rect">
            <a:avLst/>
          </a:prstGeom>
          <a:noFill/>
        </p:spPr>
        <p:txBody>
          <a:bodyPr wrap="square" rtlCol="0">
            <a:spAutoFit/>
          </a:bodyPr>
          <a:lstStyle/>
          <a:p>
            <a:r>
              <a:rPr lang="en-US" dirty="0"/>
              <a:t>3. Tuning Efficiency</a:t>
            </a:r>
          </a:p>
        </p:txBody>
      </p:sp>
      <p:sp>
        <p:nvSpPr>
          <p:cNvPr id="51" name="TextBox 50">
            <a:extLst>
              <a:ext uri="{FF2B5EF4-FFF2-40B4-BE49-F238E27FC236}">
                <a16:creationId xmlns:a16="http://schemas.microsoft.com/office/drawing/2014/main" id="{98BD7C5B-72A5-4CA2-BFB4-EEA129E74A08}"/>
              </a:ext>
            </a:extLst>
          </p:cNvPr>
          <p:cNvSpPr txBox="1"/>
          <p:nvPr/>
        </p:nvSpPr>
        <p:spPr>
          <a:xfrm>
            <a:off x="5185391" y="4750380"/>
            <a:ext cx="2672232" cy="369332"/>
          </a:xfrm>
          <a:prstGeom prst="rect">
            <a:avLst/>
          </a:prstGeom>
          <a:noFill/>
        </p:spPr>
        <p:txBody>
          <a:bodyPr wrap="square" rtlCol="0">
            <a:spAutoFit/>
          </a:bodyPr>
          <a:lstStyle/>
          <a:p>
            <a:r>
              <a:rPr lang="en-US" dirty="0"/>
              <a:t>2. Dataset Efficiency</a:t>
            </a:r>
          </a:p>
        </p:txBody>
      </p:sp>
      <p:sp>
        <p:nvSpPr>
          <p:cNvPr id="52" name="TextBox 51">
            <a:extLst>
              <a:ext uri="{FF2B5EF4-FFF2-40B4-BE49-F238E27FC236}">
                <a16:creationId xmlns:a16="http://schemas.microsoft.com/office/drawing/2014/main" id="{AEEB60FA-4313-493D-AF04-18203AE79A4A}"/>
              </a:ext>
            </a:extLst>
          </p:cNvPr>
          <p:cNvSpPr txBox="1"/>
          <p:nvPr/>
        </p:nvSpPr>
        <p:spPr>
          <a:xfrm>
            <a:off x="1974104" y="6010928"/>
            <a:ext cx="3055095" cy="369332"/>
          </a:xfrm>
          <a:prstGeom prst="rect">
            <a:avLst/>
          </a:prstGeom>
          <a:noFill/>
        </p:spPr>
        <p:txBody>
          <a:bodyPr wrap="square" rtlCol="0">
            <a:spAutoFit/>
          </a:bodyPr>
          <a:lstStyle/>
          <a:p>
            <a:r>
              <a:rPr lang="en-US" dirty="0"/>
              <a:t>1. Single Example Efficiency</a:t>
            </a:r>
          </a:p>
        </p:txBody>
      </p:sp>
    </p:spTree>
    <p:extLst>
      <p:ext uri="{BB962C8B-B14F-4D97-AF65-F5344CB8AC3E}">
        <p14:creationId xmlns:p14="http://schemas.microsoft.com/office/powerpoint/2010/main" val="92410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49CF-64D5-48B8-A15E-FDF09E5158C0}"/>
              </a:ext>
            </a:extLst>
          </p:cNvPr>
          <p:cNvSpPr>
            <a:spLocks noGrp="1"/>
          </p:cNvSpPr>
          <p:nvPr>
            <p:ph type="title"/>
          </p:nvPr>
        </p:nvSpPr>
        <p:spPr/>
        <p:txBody>
          <a:bodyPr/>
          <a:lstStyle/>
          <a:p>
            <a:r>
              <a:rPr lang="en-US" dirty="0"/>
              <a:t>Potential Methods</a:t>
            </a:r>
          </a:p>
        </p:txBody>
      </p:sp>
      <p:sp>
        <p:nvSpPr>
          <p:cNvPr id="3" name="Content Placeholder 2">
            <a:extLst>
              <a:ext uri="{FF2B5EF4-FFF2-40B4-BE49-F238E27FC236}">
                <a16:creationId xmlns:a16="http://schemas.microsoft.com/office/drawing/2014/main" id="{C9950022-2072-4A7C-8836-210D20D54A48}"/>
              </a:ext>
            </a:extLst>
          </p:cNvPr>
          <p:cNvSpPr>
            <a:spLocks noGrp="1"/>
          </p:cNvSpPr>
          <p:nvPr>
            <p:ph sz="half" idx="1"/>
          </p:nvPr>
        </p:nvSpPr>
        <p:spPr/>
        <p:txBody>
          <a:bodyPr/>
          <a:lstStyle/>
          <a:p>
            <a:r>
              <a:rPr lang="en-US" dirty="0"/>
              <a:t>Distillation</a:t>
            </a:r>
          </a:p>
          <a:p>
            <a:pPr marL="0" indent="0">
              <a:buNone/>
            </a:pPr>
            <a:endParaRPr lang="en-US" dirty="0"/>
          </a:p>
        </p:txBody>
      </p:sp>
      <p:sp>
        <p:nvSpPr>
          <p:cNvPr id="4" name="Content Placeholder 3">
            <a:extLst>
              <a:ext uri="{FF2B5EF4-FFF2-40B4-BE49-F238E27FC236}">
                <a16:creationId xmlns:a16="http://schemas.microsoft.com/office/drawing/2014/main" id="{2E26E110-A265-48BA-AEB3-83C4D2E05973}"/>
              </a:ext>
            </a:extLst>
          </p:cNvPr>
          <p:cNvSpPr>
            <a:spLocks noGrp="1"/>
          </p:cNvSpPr>
          <p:nvPr>
            <p:ph sz="half" idx="2"/>
          </p:nvPr>
        </p:nvSpPr>
        <p:spPr/>
        <p:txBody>
          <a:bodyPr/>
          <a:lstStyle/>
          <a:p>
            <a:r>
              <a:rPr lang="en-US" dirty="0"/>
              <a:t>Compression</a:t>
            </a:r>
          </a:p>
          <a:p>
            <a:pPr marL="914400" lvl="1" indent="-457200">
              <a:buAutoNum type="arabicPeriod"/>
            </a:pPr>
            <a:r>
              <a:rPr lang="en-US" dirty="0"/>
              <a:t>Weight pruning</a:t>
            </a:r>
          </a:p>
          <a:p>
            <a:pPr marL="914400" lvl="1" indent="-457200">
              <a:buAutoNum type="arabicPeriod"/>
            </a:pPr>
            <a:r>
              <a:rPr lang="en-US" dirty="0"/>
              <a:t>Quantization</a:t>
            </a:r>
          </a:p>
          <a:p>
            <a:pPr marL="914400" lvl="1" indent="-457200">
              <a:buAutoNum type="arabicPeriod"/>
            </a:pPr>
            <a:r>
              <a:rPr lang="en-US" dirty="0"/>
              <a:t>Hoffman Encoding</a:t>
            </a:r>
          </a:p>
        </p:txBody>
      </p:sp>
      <p:pic>
        <p:nvPicPr>
          <p:cNvPr id="1026" name="Picture 2">
            <a:extLst>
              <a:ext uri="{FF2B5EF4-FFF2-40B4-BE49-F238E27FC236}">
                <a16:creationId xmlns:a16="http://schemas.microsoft.com/office/drawing/2014/main" id="{D7834389-29E5-4B87-9705-89DAE252A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45" y="2938759"/>
            <a:ext cx="5354458" cy="2420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64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232-B2A4-4749-9678-CC556F55F171}"/>
              </a:ext>
            </a:extLst>
          </p:cNvPr>
          <p:cNvSpPr>
            <a:spLocks noGrp="1"/>
          </p:cNvSpPr>
          <p:nvPr>
            <p:ph type="title"/>
          </p:nvPr>
        </p:nvSpPr>
        <p:spPr/>
        <p:txBody>
          <a:bodyPr/>
          <a:lstStyle/>
          <a:p>
            <a:r>
              <a:rPr lang="en-US" dirty="0"/>
              <a:t>Distillation</a:t>
            </a:r>
          </a:p>
        </p:txBody>
      </p:sp>
      <p:pic>
        <p:nvPicPr>
          <p:cNvPr id="4" name="Picture 2">
            <a:extLst>
              <a:ext uri="{FF2B5EF4-FFF2-40B4-BE49-F238E27FC236}">
                <a16:creationId xmlns:a16="http://schemas.microsoft.com/office/drawing/2014/main" id="{CA398A58-EAB5-4955-943C-59095CAE070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1373" y="1814336"/>
            <a:ext cx="96248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68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C563E-6160-4556-902F-6217C5FFB884}"/>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Temperature</a:t>
            </a:r>
          </a:p>
        </p:txBody>
      </p:sp>
      <p:pic>
        <p:nvPicPr>
          <p:cNvPr id="13" name="Picture 12" descr="A drawing of a person&#10;&#10;Description automatically generated">
            <a:extLst>
              <a:ext uri="{FF2B5EF4-FFF2-40B4-BE49-F238E27FC236}">
                <a16:creationId xmlns:a16="http://schemas.microsoft.com/office/drawing/2014/main" id="{F50F002D-7C54-467C-A862-AA1FABD96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0" y="1574412"/>
            <a:ext cx="3951188" cy="2222542"/>
          </a:xfrm>
          <a:prstGeom prst="rect">
            <a:avLst/>
          </a:prstGeom>
        </p:spPr>
      </p:pic>
      <p:pic>
        <p:nvPicPr>
          <p:cNvPr id="9" name="Content Placeholder 8" descr="A close up of a sign&#10;&#10;Description automatically generated">
            <a:extLst>
              <a:ext uri="{FF2B5EF4-FFF2-40B4-BE49-F238E27FC236}">
                <a16:creationId xmlns:a16="http://schemas.microsoft.com/office/drawing/2014/main" id="{EE23209F-0530-4029-9502-494A960070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85729" y="1698112"/>
            <a:ext cx="3433324" cy="1216874"/>
          </a:xfrm>
          <a:prstGeom prst="rect">
            <a:avLst/>
          </a:prstGeom>
        </p:spPr>
      </p:pic>
      <p:cxnSp>
        <p:nvCxnSpPr>
          <p:cNvPr id="24" name="Straight Connector 2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5" name="Picture 14" descr="A close up of a logo&#10;&#10;Description automatically generated">
            <a:extLst>
              <a:ext uri="{FF2B5EF4-FFF2-40B4-BE49-F238E27FC236}">
                <a16:creationId xmlns:a16="http://schemas.microsoft.com/office/drawing/2014/main" id="{C81198AC-1F57-4EC0-A538-0160822EC8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9923" y="1528538"/>
            <a:ext cx="3744034" cy="2314291"/>
          </a:xfrm>
          <a:prstGeom prst="rect">
            <a:avLst/>
          </a:prstGeom>
        </p:spPr>
      </p:pic>
      <p:cxnSp>
        <p:nvCxnSpPr>
          <p:cNvPr id="26" name="Straight Connector 2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63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B776-C71C-40EC-8723-6F4267190F75}"/>
              </a:ext>
            </a:extLst>
          </p:cNvPr>
          <p:cNvSpPr>
            <a:spLocks noGrp="1"/>
          </p:cNvSpPr>
          <p:nvPr>
            <p:ph type="title"/>
          </p:nvPr>
        </p:nvSpPr>
        <p:spPr>
          <a:xfrm>
            <a:off x="838200" y="365125"/>
            <a:ext cx="10515600" cy="1325563"/>
          </a:xfrm>
        </p:spPr>
        <p:txBody>
          <a:bodyPr/>
          <a:lstStyle/>
          <a:p>
            <a:r>
              <a:rPr lang="en-US"/>
              <a:t>Hybrid Loss</a:t>
            </a:r>
            <a:endParaRPr lang="en-US" dirty="0"/>
          </a:p>
        </p:txBody>
      </p:sp>
      <p:sp>
        <p:nvSpPr>
          <p:cNvPr id="3" name="Content Placeholder 2">
            <a:extLst>
              <a:ext uri="{FF2B5EF4-FFF2-40B4-BE49-F238E27FC236}">
                <a16:creationId xmlns:a16="http://schemas.microsoft.com/office/drawing/2014/main" id="{C0727B7A-3F43-4B99-BEE4-1E10E54577FB}"/>
              </a:ext>
            </a:extLst>
          </p:cNvPr>
          <p:cNvSpPr>
            <a:spLocks noGrp="1"/>
          </p:cNvSpPr>
          <p:nvPr>
            <p:ph idx="1"/>
          </p:nvPr>
        </p:nvSpPr>
        <p:spPr>
          <a:xfrm>
            <a:off x="838200" y="1825625"/>
            <a:ext cx="10515600" cy="4351338"/>
          </a:xfrm>
        </p:spPr>
        <p:txBody>
          <a:bodyPr/>
          <a:lstStyle/>
          <a:p>
            <a:r>
              <a:rPr lang="en-US"/>
              <a:t>Soft loss: logloss(softed_teacher_logits, softed_student_logits)</a:t>
            </a:r>
            <a:br>
              <a:rPr lang="pl-PL"/>
            </a:br>
            <a:endParaRPr lang="en-US"/>
          </a:p>
          <a:p>
            <a:r>
              <a:rPr lang="en-US"/>
              <a:t>Hard loss: logloss(y_true, y_pred)</a:t>
            </a:r>
          </a:p>
          <a:p>
            <a:endParaRPr lang="en-US"/>
          </a:p>
          <a:p>
            <a:r>
              <a:rPr lang="en-US"/>
              <a:t>Hybrid loss: soft_loss + hard_loss * x</a:t>
            </a:r>
          </a:p>
          <a:p>
            <a:endParaRPr lang="en-US" sz="1000"/>
          </a:p>
          <a:p>
            <a:pPr marL="0" indent="0">
              <a:buNone/>
            </a:pPr>
            <a:endParaRPr lang="en-US"/>
          </a:p>
          <a:p>
            <a:pPr marL="0" indent="0">
              <a:buNone/>
            </a:pPr>
            <a:r>
              <a:rPr lang="en-US"/>
              <a:t>* Also multiply soft loss gradients by T</a:t>
            </a:r>
            <a:r>
              <a:rPr lang="en-US" baseline="30000"/>
              <a:t>2</a:t>
            </a:r>
            <a:r>
              <a:rPr lang="en-US"/>
              <a:t> to account for 1/T</a:t>
            </a:r>
            <a:r>
              <a:rPr lang="en-US" baseline="30000"/>
              <a:t>2</a:t>
            </a:r>
            <a:r>
              <a:rPr lang="en-US"/>
              <a:t> shrinkage (Tips?)</a:t>
            </a:r>
            <a:endParaRPr lang="en-US" dirty="0"/>
          </a:p>
        </p:txBody>
      </p:sp>
    </p:spTree>
    <p:extLst>
      <p:ext uri="{BB962C8B-B14F-4D97-AF65-F5344CB8AC3E}">
        <p14:creationId xmlns:p14="http://schemas.microsoft.com/office/powerpoint/2010/main" val="161877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D49E-CD01-40C3-A98B-6656354F28F8}"/>
              </a:ext>
            </a:extLst>
          </p:cNvPr>
          <p:cNvSpPr>
            <a:spLocks noGrp="1"/>
          </p:cNvSpPr>
          <p:nvPr>
            <p:ph type="title"/>
          </p:nvPr>
        </p:nvSpPr>
        <p:spPr/>
        <p:txBody>
          <a:bodyPr/>
          <a:lstStyle/>
          <a:p>
            <a:r>
              <a:rPr lang="en-US" dirty="0"/>
              <a:t>Models</a:t>
            </a:r>
          </a:p>
        </p:txBody>
      </p:sp>
      <p:sp>
        <p:nvSpPr>
          <p:cNvPr id="6" name="Text Placeholder 5">
            <a:extLst>
              <a:ext uri="{FF2B5EF4-FFF2-40B4-BE49-F238E27FC236}">
                <a16:creationId xmlns:a16="http://schemas.microsoft.com/office/drawing/2014/main" id="{92CFE3DF-A969-455F-B6C1-B235F24976AD}"/>
              </a:ext>
            </a:extLst>
          </p:cNvPr>
          <p:cNvSpPr>
            <a:spLocks noGrp="1"/>
          </p:cNvSpPr>
          <p:nvPr>
            <p:ph type="body" idx="1"/>
          </p:nvPr>
        </p:nvSpPr>
        <p:spPr/>
        <p:txBody>
          <a:bodyPr/>
          <a:lstStyle/>
          <a:p>
            <a:r>
              <a:rPr lang="en-US" dirty="0"/>
              <a:t>Student</a:t>
            </a:r>
          </a:p>
        </p:txBody>
      </p:sp>
      <p:sp>
        <p:nvSpPr>
          <p:cNvPr id="4" name="Content Placeholder 3">
            <a:extLst>
              <a:ext uri="{FF2B5EF4-FFF2-40B4-BE49-F238E27FC236}">
                <a16:creationId xmlns:a16="http://schemas.microsoft.com/office/drawing/2014/main" id="{4EFEA02A-919E-42AE-B7A8-EE15682DA7F1}"/>
              </a:ext>
            </a:extLst>
          </p:cNvPr>
          <p:cNvSpPr>
            <a:spLocks noGrp="1"/>
          </p:cNvSpPr>
          <p:nvPr>
            <p:ph sz="half" idx="2"/>
          </p:nvPr>
        </p:nvSpPr>
        <p:spPr/>
        <p:txBody>
          <a:bodyPr>
            <a:normAutofit/>
          </a:bodyPr>
          <a:lstStyle/>
          <a:p>
            <a:r>
              <a:rPr lang="en-US" sz="2400" dirty="0"/>
              <a:t>2 hidden layers of 32 units each</a:t>
            </a:r>
          </a:p>
        </p:txBody>
      </p:sp>
      <p:sp>
        <p:nvSpPr>
          <p:cNvPr id="7" name="Text Placeholder 6">
            <a:extLst>
              <a:ext uri="{FF2B5EF4-FFF2-40B4-BE49-F238E27FC236}">
                <a16:creationId xmlns:a16="http://schemas.microsoft.com/office/drawing/2014/main" id="{40CC1F21-8232-49DD-9157-61EF4637FE37}"/>
              </a:ext>
            </a:extLst>
          </p:cNvPr>
          <p:cNvSpPr>
            <a:spLocks noGrp="1"/>
          </p:cNvSpPr>
          <p:nvPr>
            <p:ph type="body" sz="quarter" idx="3"/>
          </p:nvPr>
        </p:nvSpPr>
        <p:spPr/>
        <p:txBody>
          <a:bodyPr/>
          <a:lstStyle/>
          <a:p>
            <a:r>
              <a:rPr lang="en-US" dirty="0"/>
              <a:t>Teacher</a:t>
            </a:r>
          </a:p>
        </p:txBody>
      </p:sp>
      <p:sp>
        <p:nvSpPr>
          <p:cNvPr id="5" name="Content Placeholder 4">
            <a:extLst>
              <a:ext uri="{FF2B5EF4-FFF2-40B4-BE49-F238E27FC236}">
                <a16:creationId xmlns:a16="http://schemas.microsoft.com/office/drawing/2014/main" id="{86EF32FE-37D8-48DF-93DE-980ACB91A368}"/>
              </a:ext>
            </a:extLst>
          </p:cNvPr>
          <p:cNvSpPr>
            <a:spLocks noGrp="1"/>
          </p:cNvSpPr>
          <p:nvPr>
            <p:ph sz="quarter" idx="4"/>
          </p:nvPr>
        </p:nvSpPr>
        <p:spPr/>
        <p:txBody>
          <a:bodyPr/>
          <a:lstStyle/>
          <a:p>
            <a:r>
              <a:rPr lang="en-US" sz="2400" dirty="0"/>
              <a:t>2 hidden layers of 128 units each</a:t>
            </a:r>
          </a:p>
          <a:p>
            <a:r>
              <a:rPr lang="en-US" sz="2400" dirty="0"/>
              <a:t>275 errors on MNIST (97.25% acc)</a:t>
            </a:r>
          </a:p>
          <a:p>
            <a:r>
              <a:rPr lang="en-US" sz="2400" dirty="0"/>
              <a:t>Regularization</a:t>
            </a:r>
          </a:p>
          <a:p>
            <a:pPr lvl="1"/>
            <a:r>
              <a:rPr lang="en-US" dirty="0"/>
              <a:t>Dropout</a:t>
            </a:r>
          </a:p>
          <a:p>
            <a:pPr lvl="1"/>
            <a:r>
              <a:rPr lang="en-US" dirty="0"/>
              <a:t>Weight constraints</a:t>
            </a:r>
          </a:p>
          <a:p>
            <a:pPr lvl="1"/>
            <a:r>
              <a:rPr lang="en-US" dirty="0"/>
              <a:t>Trained on shifted images</a:t>
            </a:r>
          </a:p>
          <a:p>
            <a:pPr marL="457200" lvl="1" indent="0">
              <a:buNone/>
            </a:pPr>
            <a:endParaRPr lang="en-US" dirty="0"/>
          </a:p>
        </p:txBody>
      </p:sp>
    </p:spTree>
    <p:extLst>
      <p:ext uri="{BB962C8B-B14F-4D97-AF65-F5344CB8AC3E}">
        <p14:creationId xmlns:p14="http://schemas.microsoft.com/office/powerpoint/2010/main" val="113836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B9DDA38D559544B87A61CAE0C5993E8" ma:contentTypeVersion="9" ma:contentTypeDescription="Create a new document." ma:contentTypeScope="" ma:versionID="07e3512386445211a5d769f306bdb65e">
  <xsd:schema xmlns:xsd="http://www.w3.org/2001/XMLSchema" xmlns:xs="http://www.w3.org/2001/XMLSchema" xmlns:p="http://schemas.microsoft.com/office/2006/metadata/properties" xmlns:ns3="2e5028d5-027c-4cb4-943a-bf603f908250" targetNamespace="http://schemas.microsoft.com/office/2006/metadata/properties" ma:root="true" ma:fieldsID="7df5ddac75cb3ff641ae7a35e5972ec6" ns3:_="">
    <xsd:import namespace="2e5028d5-027c-4cb4-943a-bf603f90825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EventHashCode" minOccurs="0"/>
                <xsd:element ref="ns3:MediaServiceGenerationTim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5028d5-027c-4cb4-943a-bf603f90825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88D41B-24A1-4134-86EA-CBED54041A7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79BE26B-4213-41F3-93C2-867CA8738E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5028d5-027c-4cb4-943a-bf603f908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CC7D5B-62E9-4221-9D25-8A07CCA13B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733</TotalTime>
  <Words>727</Words>
  <Application>Microsoft Office PowerPoint</Application>
  <PresentationFormat>Widescreen</PresentationFormat>
  <Paragraphs>97</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Distillation</vt:lpstr>
      <vt:lpstr>Motivation</vt:lpstr>
      <vt:lpstr>Motivation</vt:lpstr>
      <vt:lpstr>Three Aspects of Efficiency</vt:lpstr>
      <vt:lpstr>Potential Methods</vt:lpstr>
      <vt:lpstr>Distillation</vt:lpstr>
      <vt:lpstr>Temperature</vt:lpstr>
      <vt:lpstr>Hybrid Loss</vt:lpstr>
      <vt:lpstr>Models</vt:lpstr>
      <vt:lpstr>Results</vt:lpstr>
      <vt:lpstr>Potential next steps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Distillation</dc:title>
  <dc:creator>Zion Steiner</dc:creator>
  <cp:lastModifiedBy>Zion Steiner</cp:lastModifiedBy>
  <cp:revision>6</cp:revision>
  <dcterms:created xsi:type="dcterms:W3CDTF">2019-11-06T02:51:36Z</dcterms:created>
  <dcterms:modified xsi:type="dcterms:W3CDTF">2019-11-06T18:36:48Z</dcterms:modified>
</cp:coreProperties>
</file>