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0" r:id="rId5"/>
    <p:sldId id="262" r:id="rId6"/>
    <p:sldId id="261" r:id="rId7"/>
    <p:sldId id="258" r:id="rId8"/>
    <p:sldId id="268" r:id="rId9"/>
    <p:sldId id="263" r:id="rId10"/>
    <p:sldId id="266" r:id="rId11"/>
    <p:sldId id="267" r:id="rId12"/>
    <p:sldId id="265" r:id="rId13"/>
    <p:sldId id="270" r:id="rId14"/>
    <p:sldId id="264" r:id="rId15"/>
    <p:sldId id="271" r:id="rId16"/>
    <p:sldId id="259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941A1-CA42-4208-9078-A7C91D2EFDD0}" v="725" dt="2020-12-09T19:26:16.441"/>
    <p1510:client id="{9D4C3E3B-D84C-455C-AD60-F675B7314BE8}" v="1964" dt="2020-12-07T20:27:51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abs/1901.1073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313CC-4944-423B-AA49-5D782DCE8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9" r="-2" b="138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cs typeface="Calibri Light"/>
              </a:rPr>
              <a:t>Representation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Zion Steiner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5B4164D-52D7-42E7-88B1-6C30358A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035" y="1505331"/>
            <a:ext cx="5129784" cy="38473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D70356F-8FE6-477C-B332-A8263100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505331"/>
            <a:ext cx="5129784" cy="38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22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5E6AD5-527F-447B-BCE1-C358CC16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98495"/>
              </p:ext>
            </p:extLst>
          </p:nvPr>
        </p:nvGraphicFramePr>
        <p:xfrm>
          <a:off x="643467" y="1369868"/>
          <a:ext cx="7047923" cy="411403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23980">
                  <a:extLst>
                    <a:ext uri="{9D8B030D-6E8A-4147-A177-3AD203B41FA5}">
                      <a16:colId xmlns:a16="http://schemas.microsoft.com/office/drawing/2014/main" val="569283419"/>
                    </a:ext>
                  </a:extLst>
                </a:gridCol>
                <a:gridCol w="4723943">
                  <a:extLst>
                    <a:ext uri="{9D8B030D-6E8A-4147-A177-3AD203B41FA5}">
                      <a16:colId xmlns:a16="http://schemas.microsoft.com/office/drawing/2014/main" val="779880333"/>
                    </a:ext>
                  </a:extLst>
                </a:gridCol>
              </a:tblGrid>
              <a:tr h="7761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 marL="113977" marR="162824" marT="32565" marB="24423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cap="none" spc="0">
                          <a:solidFill>
                            <a:schemeClr val="tx1"/>
                          </a:solidFill>
                        </a:rPr>
                        <a:t>Corr(samples, accuracy)</a:t>
                      </a:r>
                    </a:p>
                  </a:txBody>
                  <a:tcPr marL="113977" marR="162824" marT="32565" marB="24423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625820"/>
                  </a:ext>
                </a:extLst>
              </a:tr>
              <a:tr h="667581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ElectricDevices</a:t>
                      </a:r>
                    </a:p>
                  </a:txBody>
                  <a:tcPr marL="113977" marR="162824" marT="32565" marB="24423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0.019</a:t>
                      </a:r>
                    </a:p>
                  </a:txBody>
                  <a:tcPr marL="113977" marR="162824" marT="32565" marB="244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549708"/>
                  </a:ext>
                </a:extLst>
              </a:tr>
              <a:tr h="667581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EthanolLevel</a:t>
                      </a:r>
                    </a:p>
                  </a:txBody>
                  <a:tcPr marL="113977" marR="162824" marT="32565" marB="24423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-0.005</a:t>
                      </a:r>
                    </a:p>
                  </a:txBody>
                  <a:tcPr marL="113977" marR="162824" marT="32565" marB="244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59221"/>
                  </a:ext>
                </a:extLst>
              </a:tr>
              <a:tr h="667581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Phoneme</a:t>
                      </a:r>
                    </a:p>
                  </a:txBody>
                  <a:tcPr marL="113977" marR="162824" marT="32565" marB="24423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0.00067</a:t>
                      </a:r>
                    </a:p>
                  </a:txBody>
                  <a:tcPr marL="113977" marR="162824" marT="32565" marB="244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487959"/>
                  </a:ext>
                </a:extLst>
              </a:tr>
              <a:tr h="667581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ECG5000</a:t>
                      </a:r>
                    </a:p>
                  </a:txBody>
                  <a:tcPr marL="113977" marR="162824" marT="32565" marB="24423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 marL="113977" marR="162824" marT="32565" marB="244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71079"/>
                  </a:ext>
                </a:extLst>
              </a:tr>
              <a:tr h="667581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Earthquakes</a:t>
                      </a:r>
                    </a:p>
                  </a:txBody>
                  <a:tcPr marL="113977" marR="162824" marT="32565" marB="24423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0.012</a:t>
                      </a:r>
                    </a:p>
                  </a:txBody>
                  <a:tcPr marL="113977" marR="162824" marT="32565" marB="244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99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15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9ECC-5B0C-4231-B84F-447C219B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T-SNE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D99A61FD-A760-4BA2-A813-FA82CAA94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028" y="2200400"/>
            <a:ext cx="5822244" cy="3886200"/>
          </a:xfr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C0F8923B-0B40-4E0F-A54E-8B6ED3072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0214" y="2201168"/>
            <a:ext cx="5378191" cy="3574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94E29-CE25-4826-A4B8-826D55D05F6D}"/>
              </a:ext>
            </a:extLst>
          </p:cNvPr>
          <p:cNvSpPr txBox="1"/>
          <p:nvPr/>
        </p:nvSpPr>
        <p:spPr>
          <a:xfrm>
            <a:off x="975014" y="1407968"/>
            <a:ext cx="10900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Calibri"/>
              </a:rPr>
              <a:t>Non-deterministic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5862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D387-45DC-4327-AF39-11CA06C9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Effect of Diversity</a:t>
            </a:r>
            <a:endParaRPr lang="en-US" dirty="0"/>
          </a:p>
        </p:txBody>
      </p:sp>
      <p:pic>
        <p:nvPicPr>
          <p:cNvPr id="4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8DF12AC0-872E-42B5-B07B-F8A0540B9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65" y="1969399"/>
            <a:ext cx="5801784" cy="4351338"/>
          </a:xfr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A5196EE-A237-4B0A-95D9-4C238760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57" y="1968980"/>
            <a:ext cx="5661803" cy="425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2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162C-1ED7-43D9-B2F0-5FD7F769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Effect of Diversity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A36B52-5B10-4185-B94E-0B6D6255F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89778"/>
              </p:ext>
            </p:extLst>
          </p:nvPr>
        </p:nvGraphicFramePr>
        <p:xfrm>
          <a:off x="945392" y="1858698"/>
          <a:ext cx="7047923" cy="412144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23980">
                  <a:extLst>
                    <a:ext uri="{9D8B030D-6E8A-4147-A177-3AD203B41FA5}">
                      <a16:colId xmlns:a16="http://schemas.microsoft.com/office/drawing/2014/main" val="569283419"/>
                    </a:ext>
                  </a:extLst>
                </a:gridCol>
                <a:gridCol w="4723943">
                  <a:extLst>
                    <a:ext uri="{9D8B030D-6E8A-4147-A177-3AD203B41FA5}">
                      <a16:colId xmlns:a16="http://schemas.microsoft.com/office/drawing/2014/main" val="779880333"/>
                    </a:ext>
                  </a:extLst>
                </a:gridCol>
              </a:tblGrid>
              <a:tr h="7761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 cap="none" spc="0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 marL="113977" marR="162824" marT="32565" marB="24423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cap="none" spc="0" dirty="0">
                          <a:solidFill>
                            <a:schemeClr val="tx1"/>
                          </a:solidFill>
                        </a:rPr>
                        <a:t>Corr(diversity, accuracy)</a:t>
                      </a:r>
                    </a:p>
                  </a:txBody>
                  <a:tcPr marL="113977" marR="162824" marT="32565" marB="24423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625820"/>
                  </a:ext>
                </a:extLst>
              </a:tr>
              <a:tr h="667581">
                <a:tc>
                  <a:txBody>
                    <a:bodyPr/>
                    <a:lstStyle/>
                    <a:p>
                      <a:r>
                        <a:rPr lang="en-US" sz="2100" cap="none" spc="0" dirty="0" err="1">
                          <a:solidFill>
                            <a:schemeClr val="tx1"/>
                          </a:solidFill>
                        </a:rPr>
                        <a:t>ElectricDevices</a:t>
                      </a:r>
                    </a:p>
                  </a:txBody>
                  <a:tcPr marL="113977" marR="162824" marT="32565" marB="24423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-0.522</a:t>
                      </a:r>
                    </a:p>
                  </a:txBody>
                  <a:tcPr marL="113977" marR="162824" marT="32565" marB="244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549708"/>
                  </a:ext>
                </a:extLst>
              </a:tr>
              <a:tr h="671285">
                <a:tc>
                  <a:txBody>
                    <a:bodyPr/>
                    <a:lstStyle/>
                    <a:p>
                      <a:r>
                        <a:rPr lang="en-US" sz="2100" cap="none" spc="0" dirty="0" err="1">
                          <a:solidFill>
                            <a:schemeClr val="tx1"/>
                          </a:solidFill>
                        </a:rPr>
                        <a:t>EthanolLevel</a:t>
                      </a:r>
                    </a:p>
                  </a:txBody>
                  <a:tcPr marL="113977" marR="162824" marT="32565" marB="24423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-0.057</a:t>
                      </a:r>
                    </a:p>
                  </a:txBody>
                  <a:tcPr marL="113977" marR="162824" marT="32565" marB="244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359221"/>
                  </a:ext>
                </a:extLst>
              </a:tr>
              <a:tr h="667581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Phoneme</a:t>
                      </a:r>
                    </a:p>
                  </a:txBody>
                  <a:tcPr marL="113977" marR="162824" marT="32565" marB="24423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-0.529</a:t>
                      </a:r>
                    </a:p>
                  </a:txBody>
                  <a:tcPr marL="113977" marR="162824" marT="32565" marB="244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487959"/>
                  </a:ext>
                </a:extLst>
              </a:tr>
              <a:tr h="6712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ECG5000</a:t>
                      </a:r>
                      <a:endParaRPr lang="en-US" dirty="0"/>
                    </a:p>
                  </a:txBody>
                  <a:tcPr marL="113977" marR="162824" marT="32565" marB="24423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-0.527</a:t>
                      </a:r>
                    </a:p>
                  </a:txBody>
                  <a:tcPr marL="113977" marR="162824" marT="32565" marB="244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71079"/>
                  </a:ext>
                </a:extLst>
              </a:tr>
              <a:tr h="667581"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Earthquakes</a:t>
                      </a:r>
                    </a:p>
                  </a:txBody>
                  <a:tcPr marL="113977" marR="162824" marT="32565" marB="244237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3977" marR="162824" marT="32565" marB="2442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997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89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DEC3-0F5A-4A46-88C2-2A6D5DD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E187F-2DC6-4893-ACEF-2B05C0DE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Timenet</a:t>
            </a:r>
            <a:r>
              <a:rPr lang="en-US" dirty="0">
                <a:cs typeface="Calibri"/>
              </a:rPr>
              <a:t> results</a:t>
            </a:r>
          </a:p>
          <a:p>
            <a:r>
              <a:rPr lang="en-US" dirty="0">
                <a:cs typeface="Calibri"/>
              </a:rPr>
              <a:t>Do encodings learned from a diverse dataset work better than if trained on single dataset?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Better on single dataset?</a:t>
            </a:r>
          </a:p>
          <a:p>
            <a:pPr lvl="1"/>
            <a:r>
              <a:rPr lang="en-US" dirty="0">
                <a:cs typeface="Calibri"/>
              </a:rPr>
              <a:t>Better on all datasets?</a:t>
            </a:r>
          </a:p>
          <a:p>
            <a:r>
              <a:rPr lang="en-US" dirty="0">
                <a:cs typeface="Calibri"/>
              </a:rPr>
              <a:t>Is dataset diversity within-type more useful that mixed-type?</a:t>
            </a:r>
          </a:p>
          <a:p>
            <a:r>
              <a:rPr lang="en-US" dirty="0">
                <a:cs typeface="Calibri"/>
              </a:rPr>
              <a:t>Effect of number of classes per dataset?</a:t>
            </a:r>
          </a:p>
        </p:txBody>
      </p:sp>
    </p:spTree>
    <p:extLst>
      <p:ext uri="{BB962C8B-B14F-4D97-AF65-F5344CB8AC3E}">
        <p14:creationId xmlns:p14="http://schemas.microsoft.com/office/powerpoint/2010/main" val="340556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94EB-35BA-43C2-B1E3-669C3CE5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Challenges of Comparing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B045-86B0-4A0F-9C8B-CC4A004D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Different optimal training regimen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29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4091-A049-4BAA-85F3-30B99FB6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6861-077F-4E44-BF78-8AD1CD78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Representation quality for clustering</a:t>
            </a:r>
          </a:p>
          <a:p>
            <a:r>
              <a:rPr lang="en-US">
                <a:cs typeface="Calibri"/>
              </a:rPr>
              <a:t>TS generation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12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88EF-D335-4C2B-BBBD-CBE7CC59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FFA7-0136-4708-9B7C-1509F0BD3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Representation learning: learning useful data mappings</a:t>
            </a:r>
          </a:p>
          <a:p>
            <a:r>
              <a:rPr lang="en-US" dirty="0">
                <a:cs typeface="Calibri"/>
              </a:rPr>
              <a:t>Can be task specific (ResNet layers)</a:t>
            </a:r>
          </a:p>
          <a:p>
            <a:r>
              <a:rPr lang="en-US" dirty="0">
                <a:cs typeface="Calibri"/>
              </a:rPr>
              <a:t>Can be task agnostic (</a:t>
            </a:r>
            <a:r>
              <a:rPr lang="en-US" dirty="0" err="1">
                <a:cs typeface="Calibri"/>
              </a:rPr>
              <a:t>TimeNet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9F4DC4C-A20C-40EB-B580-A2191477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7" y="4158127"/>
            <a:ext cx="2743200" cy="160833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0E63C5B-2A1A-4A10-8D40-46791BA614AE}"/>
              </a:ext>
            </a:extLst>
          </p:cNvPr>
          <p:cNvSpPr/>
          <p:nvPr/>
        </p:nvSpPr>
        <p:spPr>
          <a:xfrm>
            <a:off x="4519551" y="4729268"/>
            <a:ext cx="975731" cy="4832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D51F759-3B54-460A-A61C-370B84F8B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97032"/>
              </p:ext>
            </p:extLst>
          </p:nvPr>
        </p:nvGraphicFramePr>
        <p:xfrm>
          <a:off x="6365488" y="4878658"/>
          <a:ext cx="5054112" cy="3717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2352">
                  <a:extLst>
                    <a:ext uri="{9D8B030D-6E8A-4147-A177-3AD203B41FA5}">
                      <a16:colId xmlns:a16="http://schemas.microsoft.com/office/drawing/2014/main" val="2121009954"/>
                    </a:ext>
                  </a:extLst>
                </a:gridCol>
                <a:gridCol w="842352">
                  <a:extLst>
                    <a:ext uri="{9D8B030D-6E8A-4147-A177-3AD203B41FA5}">
                      <a16:colId xmlns:a16="http://schemas.microsoft.com/office/drawing/2014/main" val="2017321855"/>
                    </a:ext>
                  </a:extLst>
                </a:gridCol>
                <a:gridCol w="842352">
                  <a:extLst>
                    <a:ext uri="{9D8B030D-6E8A-4147-A177-3AD203B41FA5}">
                      <a16:colId xmlns:a16="http://schemas.microsoft.com/office/drawing/2014/main" val="2322807835"/>
                    </a:ext>
                  </a:extLst>
                </a:gridCol>
                <a:gridCol w="842352">
                  <a:extLst>
                    <a:ext uri="{9D8B030D-6E8A-4147-A177-3AD203B41FA5}">
                      <a16:colId xmlns:a16="http://schemas.microsoft.com/office/drawing/2014/main" val="1603375901"/>
                    </a:ext>
                  </a:extLst>
                </a:gridCol>
                <a:gridCol w="842352">
                  <a:extLst>
                    <a:ext uri="{9D8B030D-6E8A-4147-A177-3AD203B41FA5}">
                      <a16:colId xmlns:a16="http://schemas.microsoft.com/office/drawing/2014/main" val="3621589055"/>
                    </a:ext>
                  </a:extLst>
                </a:gridCol>
                <a:gridCol w="842352">
                  <a:extLst>
                    <a:ext uri="{9D8B030D-6E8A-4147-A177-3AD203B41FA5}">
                      <a16:colId xmlns:a16="http://schemas.microsoft.com/office/drawing/2014/main" val="1795980753"/>
                    </a:ext>
                  </a:extLst>
                </a:gridCol>
              </a:tblGrid>
              <a:tr h="371707">
                <a:tc>
                  <a:txBody>
                    <a:bodyPr/>
                    <a:lstStyle/>
                    <a:p>
                      <a:r>
                        <a:rPr lang="en-US" dirty="0"/>
                        <a:t>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1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6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B814-ACFC-4AD8-B78E-A4ECD88A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932E-ACA9-49D0-829B-4E6CFA4A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Dimensionality Reduction</a:t>
            </a:r>
          </a:p>
          <a:p>
            <a:r>
              <a:rPr lang="en-US" dirty="0">
                <a:cs typeface="Calibri"/>
              </a:rPr>
              <a:t>Feature engineering</a:t>
            </a:r>
          </a:p>
          <a:p>
            <a:r>
              <a:rPr lang="en-US" dirty="0">
                <a:cs typeface="Calibri"/>
              </a:rPr>
              <a:t>Fixed length representations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66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FE8E-CB13-470B-8E37-6C64C3FC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CNN Encoder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40013D-A9A6-4F3A-A354-EA2F608A1A91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426A2-F3D3-4BF1-BDAC-AF850521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Architecture: stacked dilated causal 1D convolutions</a:t>
            </a:r>
          </a:p>
          <a:p>
            <a:r>
              <a:rPr lang="en-US" dirty="0">
                <a:cs typeface="Calibri"/>
              </a:rPr>
              <a:t>Input: [samples, </a:t>
            </a:r>
            <a:r>
              <a:rPr lang="en-US" dirty="0" err="1">
                <a:cs typeface="Calibri"/>
              </a:rPr>
              <a:t>ts_len</a:t>
            </a:r>
            <a:r>
              <a:rPr lang="en-US" dirty="0">
                <a:cs typeface="Calibri"/>
              </a:rPr>
              <a:t>, 1]</a:t>
            </a:r>
          </a:p>
          <a:p>
            <a:r>
              <a:rPr lang="en-US" dirty="0">
                <a:cs typeface="Calibri"/>
              </a:rPr>
              <a:t>Output: [samples, </a:t>
            </a:r>
            <a:r>
              <a:rPr lang="en-US" dirty="0" err="1">
                <a:cs typeface="Calibri"/>
              </a:rPr>
              <a:t>fixed_len</a:t>
            </a:r>
            <a:r>
              <a:rPr lang="en-US" dirty="0">
                <a:cs typeface="Calibri"/>
              </a:rPr>
              <a:t>, 1]</a:t>
            </a:r>
            <a:endParaRPr lang="en-US" dirty="0"/>
          </a:p>
          <a:p>
            <a:r>
              <a:rPr lang="en-US" dirty="0">
                <a:cs typeface="Calibri"/>
              </a:rPr>
              <a:t>Loss: triplet loss adapted to timeseries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604024-6DA9-40D5-968B-6060F81C1BC4}"/>
              </a:ext>
            </a:extLst>
          </p:cNvPr>
          <p:cNvSpPr txBox="1"/>
          <p:nvPr/>
        </p:nvSpPr>
        <p:spPr>
          <a:xfrm>
            <a:off x="865613" y="610668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  <a:hlinkClick r:id="rId2"/>
              </a:rPr>
              <a:t>arXiv:1901.10738</a:t>
            </a:r>
            <a:endParaRPr lang="en-US"/>
          </a:p>
        </p:txBody>
      </p:sp>
      <p:pic>
        <p:nvPicPr>
          <p:cNvPr id="13" name="Picture 13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E42F69EE-02B2-4301-BEAB-4DC70743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749" y="4005780"/>
            <a:ext cx="4467921" cy="19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9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46941F5-9265-4214-B69F-349F8F80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147" y="1371600"/>
            <a:ext cx="230570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5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29EA-50CB-4C56-98F9-DB64958E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Timenet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D1EA-25C1-4750-8B74-B2DBB4C1A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Architecture: RNN sequence autoencoder</a:t>
            </a:r>
          </a:p>
          <a:p>
            <a:r>
              <a:rPr lang="en-US">
                <a:ea typeface="+mn-lt"/>
                <a:cs typeface="+mn-lt"/>
              </a:rPr>
              <a:t>Input: [samples, ts_len, 1]</a:t>
            </a:r>
          </a:p>
          <a:p>
            <a:r>
              <a:rPr lang="en-US">
                <a:ea typeface="+mn-lt"/>
                <a:cs typeface="+mn-lt"/>
              </a:rPr>
              <a:t>Output: [samples, fixed_len, 1]</a:t>
            </a:r>
          </a:p>
          <a:p>
            <a:r>
              <a:rPr lang="en-US">
                <a:ea typeface="+mn-lt"/>
                <a:cs typeface="+mn-lt"/>
              </a:rPr>
              <a:t>Loss: timeseries reconstruction MSE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7AF88-282F-4712-8D22-42932BB89178}"/>
              </a:ext>
            </a:extLst>
          </p:cNvPr>
          <p:cNvSpPr/>
          <p:nvPr/>
        </p:nvSpPr>
        <p:spPr>
          <a:xfrm>
            <a:off x="2782567" y="3837075"/>
            <a:ext cx="981011" cy="292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Encoder</a:t>
            </a:r>
            <a:endParaRPr lang="en-US"/>
          </a:p>
        </p:txBody>
      </p:sp>
      <p:pic>
        <p:nvPicPr>
          <p:cNvPr id="6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DFE4DA-670E-4757-A4CB-34FCDDC9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7" y="4724769"/>
            <a:ext cx="1525858" cy="8927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59C965-A4D6-4BB6-B9EA-A50510A29018}"/>
              </a:ext>
            </a:extLst>
          </p:cNvPr>
          <p:cNvSpPr/>
          <p:nvPr/>
        </p:nvSpPr>
        <p:spPr>
          <a:xfrm>
            <a:off x="6852762" y="3837075"/>
            <a:ext cx="1018182" cy="2924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Decoder</a:t>
            </a:r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E5B3F54-0FD8-4C85-A3F2-204982DD0894}"/>
              </a:ext>
            </a:extLst>
          </p:cNvPr>
          <p:cNvSpPr/>
          <p:nvPr/>
        </p:nvSpPr>
        <p:spPr>
          <a:xfrm>
            <a:off x="2051183" y="5030119"/>
            <a:ext cx="585439" cy="28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EF3049-FA38-478C-BFFD-A33E746A7A65}"/>
              </a:ext>
            </a:extLst>
          </p:cNvPr>
          <p:cNvSpPr/>
          <p:nvPr/>
        </p:nvSpPr>
        <p:spPr>
          <a:xfrm rot="5400000">
            <a:off x="4196526" y="5185370"/>
            <a:ext cx="1910279" cy="1928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Representation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E7D50-F274-46F6-BAA7-AA5A290FE49F}"/>
              </a:ext>
            </a:extLst>
          </p:cNvPr>
          <p:cNvCxnSpPr/>
          <p:nvPr/>
        </p:nvCxnSpPr>
        <p:spPr>
          <a:xfrm>
            <a:off x="3666428" y="3926623"/>
            <a:ext cx="1356730" cy="90139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39516-202F-45CB-8954-238A3D5571F5}"/>
              </a:ext>
            </a:extLst>
          </p:cNvPr>
          <p:cNvCxnSpPr>
            <a:cxnSpLocks/>
          </p:cNvCxnSpPr>
          <p:nvPr/>
        </p:nvCxnSpPr>
        <p:spPr>
          <a:xfrm>
            <a:off x="3768648" y="5078915"/>
            <a:ext cx="1282389" cy="92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8BB6C5-5E16-46DE-9612-4AC2C649608C}"/>
              </a:ext>
            </a:extLst>
          </p:cNvPr>
          <p:cNvCxnSpPr>
            <a:cxnSpLocks/>
          </p:cNvCxnSpPr>
          <p:nvPr/>
        </p:nvCxnSpPr>
        <p:spPr>
          <a:xfrm flipV="1">
            <a:off x="3740770" y="5357694"/>
            <a:ext cx="1282388" cy="641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FD39F3-2DA2-4F3C-9CDF-0C7DA70B76EE}"/>
              </a:ext>
            </a:extLst>
          </p:cNvPr>
          <p:cNvCxnSpPr>
            <a:cxnSpLocks/>
          </p:cNvCxnSpPr>
          <p:nvPr/>
        </p:nvCxnSpPr>
        <p:spPr>
          <a:xfrm flipH="1" flipV="1">
            <a:off x="5246182" y="5497084"/>
            <a:ext cx="1607635" cy="11058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2918AF-E823-4DA4-8F8C-3DE6928B08FA}"/>
              </a:ext>
            </a:extLst>
          </p:cNvPr>
          <p:cNvCxnSpPr>
            <a:cxnSpLocks/>
          </p:cNvCxnSpPr>
          <p:nvPr/>
        </p:nvCxnSpPr>
        <p:spPr>
          <a:xfrm flipH="1" flipV="1">
            <a:off x="5264767" y="5181133"/>
            <a:ext cx="1570465" cy="17656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49D076-F6A8-4573-983B-93CC3B78D2E5}"/>
              </a:ext>
            </a:extLst>
          </p:cNvPr>
          <p:cNvCxnSpPr>
            <a:cxnSpLocks/>
          </p:cNvCxnSpPr>
          <p:nvPr/>
        </p:nvCxnSpPr>
        <p:spPr>
          <a:xfrm flipH="1">
            <a:off x="5255476" y="4047427"/>
            <a:ext cx="1551879" cy="108724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C19EF38-9AAF-4547-A935-6073B1714F20}"/>
              </a:ext>
            </a:extLst>
          </p:cNvPr>
          <p:cNvSpPr/>
          <p:nvPr/>
        </p:nvSpPr>
        <p:spPr>
          <a:xfrm>
            <a:off x="8128597" y="5132338"/>
            <a:ext cx="585439" cy="288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F392299-B85A-433A-978E-77BDB6DD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16773" y="4817696"/>
            <a:ext cx="1525858" cy="892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7A50A6-A934-485A-9A09-C0C5076C3532}"/>
              </a:ext>
            </a:extLst>
          </p:cNvPr>
          <p:cNvSpPr txBox="1"/>
          <p:nvPr/>
        </p:nvSpPr>
        <p:spPr>
          <a:xfrm>
            <a:off x="302245" y="6388952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arXiv:1706.08838</a:t>
            </a:r>
            <a:endParaRPr lang="en-US"/>
          </a:p>
          <a:p>
            <a:pPr algn="r"/>
            <a:r>
              <a:rPr lang="en-US" dirty="0">
                <a:ea typeface="+mn-lt"/>
                <a:cs typeface="+mn-lt"/>
              </a:rPr>
              <a:t>             </a:t>
            </a:r>
            <a:endParaRPr lang="en-US" dirty="0"/>
          </a:p>
          <a:p>
            <a:pPr algn="r"/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1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0D0E-24D2-44D7-AD73-DC658656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Determine Representation Transferability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B5D3-306F-49B3-BF38-A9883F15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How well do representations learned from one dataset apply to </a:t>
            </a:r>
            <a:r>
              <a:rPr lang="en-US">
                <a:cs typeface="Calibri"/>
              </a:rPr>
              <a:t>another?</a:t>
            </a:r>
          </a:p>
          <a:p>
            <a:r>
              <a:rPr lang="en-US">
                <a:cs typeface="Calibri"/>
              </a:rPr>
              <a:t>How does training dataset composition affect this?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Measure effect of dataset size on representation quality</a:t>
            </a:r>
          </a:p>
          <a:p>
            <a:pPr lvl="1"/>
            <a:r>
              <a:rPr lang="en-US" dirty="0">
                <a:cs typeface="Calibri"/>
              </a:rPr>
              <a:t>Measure diversity of dataset on representation quality</a:t>
            </a:r>
          </a:p>
        </p:txBody>
      </p:sp>
    </p:spTree>
    <p:extLst>
      <p:ext uri="{BB962C8B-B14F-4D97-AF65-F5344CB8AC3E}">
        <p14:creationId xmlns:p14="http://schemas.microsoft.com/office/powerpoint/2010/main" val="206319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C500E03-F2A2-4691-B36C-FEFC5F72E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3033"/>
            <a:ext cx="3278292" cy="2185528"/>
          </a:xfrm>
          <a:prstGeom prst="rect">
            <a:avLst/>
          </a:prstGeom>
        </p:spPr>
      </p:pic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6D7F1CF-F48C-4173-BD03-93803A1AC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2181151"/>
            <a:ext cx="3743538" cy="2495692"/>
          </a:xfrm>
          <a:prstGeom prst="rect">
            <a:avLst/>
          </a:prstGeom>
        </p:spPr>
      </p:pic>
      <p:pic>
        <p:nvPicPr>
          <p:cNvPr id="7" name="Picture 7" descr="A close up of a person&#10;&#10;Description automatically generated">
            <a:extLst>
              <a:ext uri="{FF2B5EF4-FFF2-40B4-BE49-F238E27FC236}">
                <a16:creationId xmlns:a16="http://schemas.microsoft.com/office/drawing/2014/main" id="{E4C3DE51-40B3-4BC6-943C-21A1112FE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4" y="875874"/>
            <a:ext cx="3239769" cy="2159846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A4A8C509-8801-45B8-8BFA-0E55046B8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809431"/>
            <a:ext cx="3278292" cy="2185528"/>
          </a:xfrm>
          <a:prstGeom prst="rect">
            <a:avLst/>
          </a:prstGeom>
        </p:spPr>
      </p:pic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854C2B68-071D-4758-B1F4-D3CA3EA4C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8763" y="3831936"/>
            <a:ext cx="3239769" cy="21598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329875-4EB2-4D2C-BD1A-87C45FD65642}"/>
              </a:ext>
            </a:extLst>
          </p:cNvPr>
          <p:cNvSpPr txBox="1"/>
          <p:nvPr/>
        </p:nvSpPr>
        <p:spPr>
          <a:xfrm>
            <a:off x="1044286" y="23899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UCR Datasets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034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B849-1384-453D-87E8-DD4C4B7D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756" y="321211"/>
            <a:ext cx="10762488" cy="12070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Effect of Size</a:t>
            </a:r>
          </a:p>
        </p:txBody>
      </p:sp>
      <p:pic>
        <p:nvPicPr>
          <p:cNvPr id="5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ED91C985-5BBD-4512-BDA4-33D2BF474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332"/>
          <a:stretch/>
        </p:blipFill>
        <p:spPr>
          <a:xfrm>
            <a:off x="609600" y="2423680"/>
            <a:ext cx="5212080" cy="385694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375111-306C-49EA-9DD1-79A2ED7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354776"/>
            <a:ext cx="0" cy="21209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3AF48BE3-0D94-455C-8E33-57B600A31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1316"/>
          <a:stretch/>
        </p:blipFill>
        <p:spPr>
          <a:xfrm>
            <a:off x="6370320" y="2423040"/>
            <a:ext cx="5212080" cy="3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91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288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Representation Learning</vt:lpstr>
      <vt:lpstr>Synopsis</vt:lpstr>
      <vt:lpstr>Advantages</vt:lpstr>
      <vt:lpstr>CNN Encoder</vt:lpstr>
      <vt:lpstr>PowerPoint Presentation</vt:lpstr>
      <vt:lpstr>Timenet</vt:lpstr>
      <vt:lpstr>Determine Representation Transferability</vt:lpstr>
      <vt:lpstr>PowerPoint Presentation</vt:lpstr>
      <vt:lpstr>Effect of Size</vt:lpstr>
      <vt:lpstr>PowerPoint Presentation</vt:lpstr>
      <vt:lpstr>PowerPoint Presentation</vt:lpstr>
      <vt:lpstr>T-SNE</vt:lpstr>
      <vt:lpstr>Effect of Diversity</vt:lpstr>
      <vt:lpstr>Effect of Diversity</vt:lpstr>
      <vt:lpstr>ToDo</vt:lpstr>
      <vt:lpstr>Challenges of Comparing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Zion Steiner</cp:lastModifiedBy>
  <cp:revision>293</cp:revision>
  <dcterms:created xsi:type="dcterms:W3CDTF">2020-12-06T22:21:15Z</dcterms:created>
  <dcterms:modified xsi:type="dcterms:W3CDTF">2020-12-10T03:55:50Z</dcterms:modified>
</cp:coreProperties>
</file>