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6" r:id="rId3"/>
    <p:sldId id="268" r:id="rId4"/>
    <p:sldId id="269" r:id="rId5"/>
    <p:sldId id="260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1AAFE4-C999-48CE-919A-235230357807}" v="562" dt="2025-04-11T13:53:13.0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Contributing factors to</a:t>
            </a:r>
            <a:r>
              <a:rPr lang="en-US" b="1" baseline="0"/>
              <a:t> increased operational costs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Impact(%)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High costs</c:v>
                </c:pt>
                <c:pt idx="1">
                  <c:v>Low productivity</c:v>
                </c:pt>
                <c:pt idx="2">
                  <c:v>customer Complaints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30</c:v>
                </c:pt>
                <c:pt idx="2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34-4898-B2AF-F415F55E99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High costs</c:v>
                </c:pt>
                <c:pt idx="1">
                  <c:v>Low productivity</c:v>
                </c:pt>
                <c:pt idx="2">
                  <c:v>customer Complaints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2334-4898-B2AF-F415F55E99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High costs</c:v>
                </c:pt>
                <c:pt idx="1">
                  <c:v>Low productivity</c:v>
                </c:pt>
                <c:pt idx="2">
                  <c:v>customer Complaints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2334-4898-B2AF-F415F55E99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003776896"/>
        <c:axId val="2003774016"/>
      </c:barChart>
      <c:catAx>
        <c:axId val="20037768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  <a:p>
                <a:pPr>
                  <a:defRPr/>
                </a:pPr>
                <a:r>
                  <a:rPr lang="en-US"/>
                  <a:t>Contributing Factors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3774016"/>
        <c:crosses val="autoZero"/>
        <c:auto val="1"/>
        <c:lblAlgn val="ctr"/>
        <c:lblOffset val="100"/>
        <c:noMultiLvlLbl val="0"/>
      </c:catAx>
      <c:valAx>
        <c:axId val="20037740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  <a:p>
                <a:pPr>
                  <a:defRPr/>
                </a:pPr>
                <a:r>
                  <a:rPr lang="en-US"/>
                  <a:t>Impact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3776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Impact of Recommended Actions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Expected impact(%)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Trainining program</c:v>
                </c:pt>
                <c:pt idx="1">
                  <c:v>software upgrade</c:v>
                </c:pt>
                <c:pt idx="2">
                  <c:v>process optimization</c:v>
                </c:pt>
                <c:pt idx="3">
                  <c:v>New team structure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30</c:v>
                </c:pt>
                <c:pt idx="2">
                  <c:v>20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DF-4E43-80F2-C53E26C0F2C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Trainining program</c:v>
                </c:pt>
                <c:pt idx="1">
                  <c:v>software upgrade</c:v>
                </c:pt>
                <c:pt idx="2">
                  <c:v>process optimization</c:v>
                </c:pt>
                <c:pt idx="3">
                  <c:v>New team structure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A5DF-4E43-80F2-C53E26C0F2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001136576"/>
        <c:axId val="2001138016"/>
      </c:barChart>
      <c:catAx>
        <c:axId val="200113657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(Expected Impact(%)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1138016"/>
        <c:crosses val="autoZero"/>
        <c:auto val="1"/>
        <c:lblAlgn val="ctr"/>
        <c:lblOffset val="100"/>
        <c:noMultiLvlLbl val="0"/>
      </c:catAx>
      <c:valAx>
        <c:axId val="20011380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Recommendation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1136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Business</a:t>
            </a:r>
            <a:r>
              <a:rPr lang="en-US" baseline="0"/>
              <a:t> Performance Metrics and Projections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4"/>
                <c:pt idx="1">
                  <c:v>cost savinings</c:v>
                </c:pt>
                <c:pt idx="2">
                  <c:v>ROI</c:v>
                </c:pt>
                <c:pt idx="3">
                  <c:v>Revenue increase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</c:v>
                </c:pt>
                <c:pt idx="1">
                  <c:v>0.1</c:v>
                </c:pt>
                <c:pt idx="2">
                  <c:v>0.25</c:v>
                </c:pt>
                <c:pt idx="3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61-4DB5-B04D-F26EB013E15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4"/>
                <c:pt idx="1">
                  <c:v>cost savinings</c:v>
                </c:pt>
                <c:pt idx="2">
                  <c:v>ROI</c:v>
                </c:pt>
                <c:pt idx="3">
                  <c:v>Revenue increase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8A61-4DB5-B04D-F26EB013E15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4"/>
                <c:pt idx="1">
                  <c:v>cost savinings</c:v>
                </c:pt>
                <c:pt idx="2">
                  <c:v>ROI</c:v>
                </c:pt>
                <c:pt idx="3">
                  <c:v>Revenue increase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2-8A61-4DB5-B04D-F26EB013E15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34544383"/>
        <c:axId val="834544863"/>
      </c:barChart>
      <c:catAx>
        <c:axId val="8345443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4544863"/>
        <c:crosses val="autoZero"/>
        <c:auto val="1"/>
        <c:lblAlgn val="ctr"/>
        <c:lblOffset val="100"/>
        <c:noMultiLvlLbl val="0"/>
      </c:catAx>
      <c:valAx>
        <c:axId val="8345448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45443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/>
              <a:t>Projected Revenue Under</a:t>
            </a:r>
            <a:r>
              <a:rPr lang="en-US" sz="1600" b="1" baseline="0"/>
              <a:t> Best, Mild, and Worst case Scenarios</a:t>
            </a:r>
            <a:endParaRPr lang="en-US" sz="16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Best case($)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4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</c:strCache>
            </c:strRef>
          </c:cat>
          <c:val>
            <c:numRef>
              <c:f>Sheet1!$B$2:$B$6</c:f>
              <c:numCache>
                <c:formatCode>#,##0</c:formatCode>
                <c:ptCount val="5"/>
                <c:pt idx="0">
                  <c:v>6000000</c:v>
                </c:pt>
                <c:pt idx="1">
                  <c:v>6500000</c:v>
                </c:pt>
                <c:pt idx="2">
                  <c:v>7000000</c:v>
                </c:pt>
                <c:pt idx="3">
                  <c:v>7500000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391-4FC6-B47C-1548A8D4680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Mid case($)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4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</c:strCache>
            </c:strRef>
          </c:cat>
          <c:val>
            <c:numRef>
              <c:f>Sheet1!$C$2:$C$6</c:f>
              <c:numCache>
                <c:formatCode>#,##0</c:formatCode>
                <c:ptCount val="5"/>
                <c:pt idx="0">
                  <c:v>5000000</c:v>
                </c:pt>
                <c:pt idx="1">
                  <c:v>5500000</c:v>
                </c:pt>
                <c:pt idx="2">
                  <c:v>6000000</c:v>
                </c:pt>
                <c:pt idx="3">
                  <c:v>6500000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391-4FC6-B47C-1548A8D4680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Worst case($)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4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</c:strCache>
            </c:strRef>
          </c:cat>
          <c:val>
            <c:numRef>
              <c:f>Sheet1!$D$2:$D$6</c:f>
              <c:numCache>
                <c:formatCode>#,##0</c:formatCode>
                <c:ptCount val="5"/>
                <c:pt idx="0">
                  <c:v>4000000</c:v>
                </c:pt>
                <c:pt idx="1">
                  <c:v>4200000</c:v>
                </c:pt>
                <c:pt idx="2">
                  <c:v>4500000</c:v>
                </c:pt>
                <c:pt idx="3">
                  <c:v>4800000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391-4FC6-B47C-1548A8D468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41332976"/>
        <c:axId val="1941345456"/>
      </c:lineChart>
      <c:catAx>
        <c:axId val="19413329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Months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1345456"/>
        <c:crosses val="autoZero"/>
        <c:auto val="1"/>
        <c:lblAlgn val="ctr"/>
        <c:lblOffset val="100"/>
        <c:noMultiLvlLbl val="0"/>
      </c:catAx>
      <c:valAx>
        <c:axId val="1941345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Revenue in$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1332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50DFFE-65C2-4577-A905-BE0A0D6D70AC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EAD9DE-585E-4E13-9B1C-C613E232A6D5}">
      <dgm:prSet phldrT="[Text]"/>
      <dgm:spPr/>
      <dgm:t>
        <a:bodyPr/>
        <a:lstStyle/>
        <a:p>
          <a:r>
            <a:rPr lang="en-US"/>
            <a:t>Month 1 : Initial research</a:t>
          </a:r>
        </a:p>
      </dgm:t>
    </dgm:pt>
    <dgm:pt modelId="{75646875-4FD0-4AA3-AB54-5722F579255E}" type="parTrans" cxnId="{D04F2A69-3710-410C-AD5B-8F249CED0DDD}">
      <dgm:prSet/>
      <dgm:spPr/>
      <dgm:t>
        <a:bodyPr/>
        <a:lstStyle/>
        <a:p>
          <a:endParaRPr lang="en-US"/>
        </a:p>
      </dgm:t>
    </dgm:pt>
    <dgm:pt modelId="{5BA2DEC9-9910-427E-9045-BB432A09A864}" type="sibTrans" cxnId="{D04F2A69-3710-410C-AD5B-8F249CED0DDD}">
      <dgm:prSet/>
      <dgm:spPr/>
      <dgm:t>
        <a:bodyPr/>
        <a:lstStyle/>
        <a:p>
          <a:endParaRPr lang="en-US"/>
        </a:p>
      </dgm:t>
    </dgm:pt>
    <dgm:pt modelId="{B25A4B69-4582-4933-88DC-544C1423844A}">
      <dgm:prSet phldrT="[Text]"/>
      <dgm:spPr/>
      <dgm:t>
        <a:bodyPr/>
        <a:lstStyle/>
        <a:p>
          <a:r>
            <a:rPr lang="en-US"/>
            <a:t>Month 2-3: Strategy development</a:t>
          </a:r>
        </a:p>
      </dgm:t>
    </dgm:pt>
    <dgm:pt modelId="{2FF38E37-59AB-4039-9423-4898DBD5620B}" type="parTrans" cxnId="{C55FF420-143C-463A-8981-6A96FBF291C4}">
      <dgm:prSet/>
      <dgm:spPr/>
      <dgm:t>
        <a:bodyPr/>
        <a:lstStyle/>
        <a:p>
          <a:endParaRPr lang="en-US"/>
        </a:p>
      </dgm:t>
    </dgm:pt>
    <dgm:pt modelId="{48D503F5-25BE-4777-8119-74D21F1303DA}" type="sibTrans" cxnId="{C55FF420-143C-463A-8981-6A96FBF291C4}">
      <dgm:prSet/>
      <dgm:spPr/>
      <dgm:t>
        <a:bodyPr/>
        <a:lstStyle/>
        <a:p>
          <a:endParaRPr lang="en-US"/>
        </a:p>
      </dgm:t>
    </dgm:pt>
    <dgm:pt modelId="{EE509001-3D3E-4F72-8EB9-9B97FD6E2E93}">
      <dgm:prSet phldrT="[Text]"/>
      <dgm:spPr/>
      <dgm:t>
        <a:bodyPr/>
        <a:lstStyle/>
        <a:p>
          <a:r>
            <a:rPr lang="en-US"/>
            <a:t>Month 4-5: Implementation plan</a:t>
          </a:r>
        </a:p>
      </dgm:t>
    </dgm:pt>
    <dgm:pt modelId="{FFA40A7E-8A02-438B-AA88-0E25EE270F4A}" type="parTrans" cxnId="{0AB3E0E8-A4BD-44E4-AB0D-B771C95580C0}">
      <dgm:prSet/>
      <dgm:spPr/>
      <dgm:t>
        <a:bodyPr/>
        <a:lstStyle/>
        <a:p>
          <a:endParaRPr lang="en-US"/>
        </a:p>
      </dgm:t>
    </dgm:pt>
    <dgm:pt modelId="{9D6A92BE-42FA-4929-A225-6A0396CCA4CB}" type="sibTrans" cxnId="{0AB3E0E8-A4BD-44E4-AB0D-B771C95580C0}">
      <dgm:prSet/>
      <dgm:spPr/>
      <dgm:t>
        <a:bodyPr/>
        <a:lstStyle/>
        <a:p>
          <a:endParaRPr lang="en-US"/>
        </a:p>
      </dgm:t>
    </dgm:pt>
    <dgm:pt modelId="{5CD7E455-0076-4BBC-8CFD-353BA960B695}">
      <dgm:prSet phldrT="[Text]"/>
      <dgm:spPr/>
      <dgm:t>
        <a:bodyPr/>
        <a:lstStyle/>
        <a:p>
          <a:r>
            <a:rPr lang="en-US"/>
            <a:t>Month 6-7: Execution and monitoring</a:t>
          </a:r>
        </a:p>
      </dgm:t>
    </dgm:pt>
    <dgm:pt modelId="{9C3DAD6E-CA51-474D-A423-5DAF37525109}" type="parTrans" cxnId="{4AE80D53-4530-49B7-A82F-7F119E06F658}">
      <dgm:prSet/>
      <dgm:spPr/>
      <dgm:t>
        <a:bodyPr/>
        <a:lstStyle/>
        <a:p>
          <a:endParaRPr lang="en-US"/>
        </a:p>
      </dgm:t>
    </dgm:pt>
    <dgm:pt modelId="{C2C13C63-F9A5-4A01-B59A-15BA0E8321BA}" type="sibTrans" cxnId="{4AE80D53-4530-49B7-A82F-7F119E06F658}">
      <dgm:prSet/>
      <dgm:spPr/>
      <dgm:t>
        <a:bodyPr/>
        <a:lstStyle/>
        <a:p>
          <a:endParaRPr lang="en-US"/>
        </a:p>
      </dgm:t>
    </dgm:pt>
    <dgm:pt modelId="{9953F634-4D1D-4DAE-99AE-5767E4CFE525}">
      <dgm:prSet phldrT="[Text]"/>
      <dgm:spPr/>
      <dgm:t>
        <a:bodyPr/>
        <a:lstStyle/>
        <a:p>
          <a:r>
            <a:rPr lang="en-US"/>
            <a:t>Month 8-9 :Optimization</a:t>
          </a:r>
        </a:p>
      </dgm:t>
    </dgm:pt>
    <dgm:pt modelId="{5F97FF05-333A-4C05-8DA7-EB66E2AF9731}" type="parTrans" cxnId="{E5CF30A4-D120-414C-B9EA-02DAE4D8C7CE}">
      <dgm:prSet/>
      <dgm:spPr/>
      <dgm:t>
        <a:bodyPr/>
        <a:lstStyle/>
        <a:p>
          <a:endParaRPr lang="en-US"/>
        </a:p>
      </dgm:t>
    </dgm:pt>
    <dgm:pt modelId="{43C10AC6-61E1-4AC1-B96A-778222D0B232}" type="sibTrans" cxnId="{E5CF30A4-D120-414C-B9EA-02DAE4D8C7CE}">
      <dgm:prSet/>
      <dgm:spPr/>
      <dgm:t>
        <a:bodyPr/>
        <a:lstStyle/>
        <a:p>
          <a:endParaRPr lang="en-US"/>
        </a:p>
      </dgm:t>
    </dgm:pt>
    <dgm:pt modelId="{5CD49A0A-464E-4E64-ABA4-8808972A3E06}">
      <dgm:prSet phldrT="[Text]"/>
      <dgm:spPr/>
      <dgm:t>
        <a:bodyPr/>
        <a:lstStyle/>
        <a:p>
          <a:r>
            <a:rPr lang="en-US"/>
            <a:t>Month 10-12: Final review and adjustments</a:t>
          </a:r>
        </a:p>
      </dgm:t>
    </dgm:pt>
    <dgm:pt modelId="{A4034F4F-6E3E-4689-BB93-524E5EB0F9E7}" type="parTrans" cxnId="{BDB81BA1-A551-4F93-B143-DEB941C48E5D}">
      <dgm:prSet/>
      <dgm:spPr/>
      <dgm:t>
        <a:bodyPr/>
        <a:lstStyle/>
        <a:p>
          <a:endParaRPr lang="en-US"/>
        </a:p>
      </dgm:t>
    </dgm:pt>
    <dgm:pt modelId="{56A31B07-AAAE-4F5B-A622-104EE223187C}" type="sibTrans" cxnId="{BDB81BA1-A551-4F93-B143-DEB941C48E5D}">
      <dgm:prSet/>
      <dgm:spPr/>
      <dgm:t>
        <a:bodyPr/>
        <a:lstStyle/>
        <a:p>
          <a:endParaRPr lang="en-US"/>
        </a:p>
      </dgm:t>
    </dgm:pt>
    <dgm:pt modelId="{49DA2DE7-4DC5-4868-B2F2-2736B98FF93E}" type="pres">
      <dgm:prSet presAssocID="{1E50DFFE-65C2-4577-A905-BE0A0D6D70AC}" presName="Name0" presStyleCnt="0">
        <dgm:presLayoutVars>
          <dgm:dir/>
          <dgm:resizeHandles/>
        </dgm:presLayoutVars>
      </dgm:prSet>
      <dgm:spPr/>
    </dgm:pt>
    <dgm:pt modelId="{18109FD7-B93E-454F-BB17-4CAD4A6AE914}" type="pres">
      <dgm:prSet presAssocID="{96EAD9DE-585E-4E13-9B1C-C613E232A6D5}" presName="compNode" presStyleCnt="0"/>
      <dgm:spPr/>
    </dgm:pt>
    <dgm:pt modelId="{9654BBF2-F67C-441A-A6C3-1FEA01AB0BE8}" type="pres">
      <dgm:prSet presAssocID="{96EAD9DE-585E-4E13-9B1C-C613E232A6D5}" presName="dummyConnPt" presStyleCnt="0"/>
      <dgm:spPr/>
    </dgm:pt>
    <dgm:pt modelId="{3615EDD5-55F2-42A6-BC20-D03E7223CAC6}" type="pres">
      <dgm:prSet presAssocID="{96EAD9DE-585E-4E13-9B1C-C613E232A6D5}" presName="node" presStyleLbl="node1" presStyleIdx="0" presStyleCnt="6">
        <dgm:presLayoutVars>
          <dgm:bulletEnabled val="1"/>
        </dgm:presLayoutVars>
      </dgm:prSet>
      <dgm:spPr/>
    </dgm:pt>
    <dgm:pt modelId="{D1532540-B383-4B6A-9CDF-AD8785FD3D5D}" type="pres">
      <dgm:prSet presAssocID="{5BA2DEC9-9910-427E-9045-BB432A09A864}" presName="sibTrans" presStyleLbl="bgSibTrans2D1" presStyleIdx="0" presStyleCnt="5"/>
      <dgm:spPr/>
    </dgm:pt>
    <dgm:pt modelId="{7A0521AA-41D0-4269-B7A8-3AC89189223C}" type="pres">
      <dgm:prSet presAssocID="{B25A4B69-4582-4933-88DC-544C1423844A}" presName="compNode" presStyleCnt="0"/>
      <dgm:spPr/>
    </dgm:pt>
    <dgm:pt modelId="{A4AC4C06-857C-4163-A0C8-996328035F63}" type="pres">
      <dgm:prSet presAssocID="{B25A4B69-4582-4933-88DC-544C1423844A}" presName="dummyConnPt" presStyleCnt="0"/>
      <dgm:spPr/>
    </dgm:pt>
    <dgm:pt modelId="{7DA2BECF-2EFB-4E5C-9B16-62DA042FD444}" type="pres">
      <dgm:prSet presAssocID="{B25A4B69-4582-4933-88DC-544C1423844A}" presName="node" presStyleLbl="node1" presStyleIdx="1" presStyleCnt="6">
        <dgm:presLayoutVars>
          <dgm:bulletEnabled val="1"/>
        </dgm:presLayoutVars>
      </dgm:prSet>
      <dgm:spPr/>
    </dgm:pt>
    <dgm:pt modelId="{19E06527-6397-4916-8C04-493C6DA579CE}" type="pres">
      <dgm:prSet presAssocID="{48D503F5-25BE-4777-8119-74D21F1303DA}" presName="sibTrans" presStyleLbl="bgSibTrans2D1" presStyleIdx="1" presStyleCnt="5"/>
      <dgm:spPr/>
    </dgm:pt>
    <dgm:pt modelId="{F1DB5F11-DF23-4515-8744-857BA3CD1C33}" type="pres">
      <dgm:prSet presAssocID="{EE509001-3D3E-4F72-8EB9-9B97FD6E2E93}" presName="compNode" presStyleCnt="0"/>
      <dgm:spPr/>
    </dgm:pt>
    <dgm:pt modelId="{EB5B1F0B-77E6-41DA-84BF-03C4FB68C335}" type="pres">
      <dgm:prSet presAssocID="{EE509001-3D3E-4F72-8EB9-9B97FD6E2E93}" presName="dummyConnPt" presStyleCnt="0"/>
      <dgm:spPr/>
    </dgm:pt>
    <dgm:pt modelId="{9593D1F9-4CCD-4AB7-8DE1-3AD5F7BAE933}" type="pres">
      <dgm:prSet presAssocID="{EE509001-3D3E-4F72-8EB9-9B97FD6E2E93}" presName="node" presStyleLbl="node1" presStyleIdx="2" presStyleCnt="6">
        <dgm:presLayoutVars>
          <dgm:bulletEnabled val="1"/>
        </dgm:presLayoutVars>
      </dgm:prSet>
      <dgm:spPr/>
    </dgm:pt>
    <dgm:pt modelId="{5FE5BA2C-A685-41E9-B26F-3DC20E881426}" type="pres">
      <dgm:prSet presAssocID="{9D6A92BE-42FA-4929-A225-6A0396CCA4CB}" presName="sibTrans" presStyleLbl="bgSibTrans2D1" presStyleIdx="2" presStyleCnt="5"/>
      <dgm:spPr/>
    </dgm:pt>
    <dgm:pt modelId="{BC1C3C41-898F-450B-AE63-E875877C2EF0}" type="pres">
      <dgm:prSet presAssocID="{5CD7E455-0076-4BBC-8CFD-353BA960B695}" presName="compNode" presStyleCnt="0"/>
      <dgm:spPr/>
    </dgm:pt>
    <dgm:pt modelId="{37E2F268-A22B-4B26-B950-64A434DCD171}" type="pres">
      <dgm:prSet presAssocID="{5CD7E455-0076-4BBC-8CFD-353BA960B695}" presName="dummyConnPt" presStyleCnt="0"/>
      <dgm:spPr/>
    </dgm:pt>
    <dgm:pt modelId="{3F2E7160-FDCE-4133-B6E8-CC67A4EFE9CB}" type="pres">
      <dgm:prSet presAssocID="{5CD7E455-0076-4BBC-8CFD-353BA960B695}" presName="node" presStyleLbl="node1" presStyleIdx="3" presStyleCnt="6">
        <dgm:presLayoutVars>
          <dgm:bulletEnabled val="1"/>
        </dgm:presLayoutVars>
      </dgm:prSet>
      <dgm:spPr/>
    </dgm:pt>
    <dgm:pt modelId="{77E8924C-AEBC-4865-AF76-3256306B54C9}" type="pres">
      <dgm:prSet presAssocID="{C2C13C63-F9A5-4A01-B59A-15BA0E8321BA}" presName="sibTrans" presStyleLbl="bgSibTrans2D1" presStyleIdx="3" presStyleCnt="5"/>
      <dgm:spPr/>
    </dgm:pt>
    <dgm:pt modelId="{22EE8DE7-A847-45AD-93CA-40F7F468EBE6}" type="pres">
      <dgm:prSet presAssocID="{9953F634-4D1D-4DAE-99AE-5767E4CFE525}" presName="compNode" presStyleCnt="0"/>
      <dgm:spPr/>
    </dgm:pt>
    <dgm:pt modelId="{CCC65C76-D855-4CEA-AF50-F464DD823291}" type="pres">
      <dgm:prSet presAssocID="{9953F634-4D1D-4DAE-99AE-5767E4CFE525}" presName="dummyConnPt" presStyleCnt="0"/>
      <dgm:spPr/>
    </dgm:pt>
    <dgm:pt modelId="{9D3140AD-3620-44F3-8D57-559AF9BB0A41}" type="pres">
      <dgm:prSet presAssocID="{9953F634-4D1D-4DAE-99AE-5767E4CFE525}" presName="node" presStyleLbl="node1" presStyleIdx="4" presStyleCnt="6">
        <dgm:presLayoutVars>
          <dgm:bulletEnabled val="1"/>
        </dgm:presLayoutVars>
      </dgm:prSet>
      <dgm:spPr/>
    </dgm:pt>
    <dgm:pt modelId="{782B1A59-EF44-463B-AF5A-00AC6BCB8065}" type="pres">
      <dgm:prSet presAssocID="{43C10AC6-61E1-4AC1-B96A-778222D0B232}" presName="sibTrans" presStyleLbl="bgSibTrans2D1" presStyleIdx="4" presStyleCnt="5"/>
      <dgm:spPr/>
    </dgm:pt>
    <dgm:pt modelId="{EA12657F-89AB-43E2-8B9F-4904C9645840}" type="pres">
      <dgm:prSet presAssocID="{5CD49A0A-464E-4E64-ABA4-8808972A3E06}" presName="compNode" presStyleCnt="0"/>
      <dgm:spPr/>
    </dgm:pt>
    <dgm:pt modelId="{17655C23-B32E-427E-BF82-1E003BF7ECBD}" type="pres">
      <dgm:prSet presAssocID="{5CD49A0A-464E-4E64-ABA4-8808972A3E06}" presName="dummyConnPt" presStyleCnt="0"/>
      <dgm:spPr/>
    </dgm:pt>
    <dgm:pt modelId="{76453DB7-DA3C-4727-9F39-8486C60C8D12}" type="pres">
      <dgm:prSet presAssocID="{5CD49A0A-464E-4E64-ABA4-8808972A3E06}" presName="node" presStyleLbl="node1" presStyleIdx="5" presStyleCnt="6">
        <dgm:presLayoutVars>
          <dgm:bulletEnabled val="1"/>
        </dgm:presLayoutVars>
      </dgm:prSet>
      <dgm:spPr/>
    </dgm:pt>
  </dgm:ptLst>
  <dgm:cxnLst>
    <dgm:cxn modelId="{C1FC6510-D6B7-411B-B1A2-F82ACB022B8D}" type="presOf" srcId="{96EAD9DE-585E-4E13-9B1C-C613E232A6D5}" destId="{3615EDD5-55F2-42A6-BC20-D03E7223CAC6}" srcOrd="0" destOrd="0" presId="urn:microsoft.com/office/officeart/2005/8/layout/bProcess4"/>
    <dgm:cxn modelId="{B66FBD13-B539-4056-A324-47D60829CF5D}" type="presOf" srcId="{9D6A92BE-42FA-4929-A225-6A0396CCA4CB}" destId="{5FE5BA2C-A685-41E9-B26F-3DC20E881426}" srcOrd="0" destOrd="0" presId="urn:microsoft.com/office/officeart/2005/8/layout/bProcess4"/>
    <dgm:cxn modelId="{C55FF420-143C-463A-8981-6A96FBF291C4}" srcId="{1E50DFFE-65C2-4577-A905-BE0A0D6D70AC}" destId="{B25A4B69-4582-4933-88DC-544C1423844A}" srcOrd="1" destOrd="0" parTransId="{2FF38E37-59AB-4039-9423-4898DBD5620B}" sibTransId="{48D503F5-25BE-4777-8119-74D21F1303DA}"/>
    <dgm:cxn modelId="{CF497E2A-84BB-41E5-90FC-FC984E89B603}" type="presOf" srcId="{C2C13C63-F9A5-4A01-B59A-15BA0E8321BA}" destId="{77E8924C-AEBC-4865-AF76-3256306B54C9}" srcOrd="0" destOrd="0" presId="urn:microsoft.com/office/officeart/2005/8/layout/bProcess4"/>
    <dgm:cxn modelId="{2C9AB263-8510-45D3-8C56-2D98CA1459A4}" type="presOf" srcId="{5BA2DEC9-9910-427E-9045-BB432A09A864}" destId="{D1532540-B383-4B6A-9CDF-AD8785FD3D5D}" srcOrd="0" destOrd="0" presId="urn:microsoft.com/office/officeart/2005/8/layout/bProcess4"/>
    <dgm:cxn modelId="{4F0DFD65-FA1C-4792-B872-6F2245B7E907}" type="presOf" srcId="{B25A4B69-4582-4933-88DC-544C1423844A}" destId="{7DA2BECF-2EFB-4E5C-9B16-62DA042FD444}" srcOrd="0" destOrd="0" presId="urn:microsoft.com/office/officeart/2005/8/layout/bProcess4"/>
    <dgm:cxn modelId="{D04F2A69-3710-410C-AD5B-8F249CED0DDD}" srcId="{1E50DFFE-65C2-4577-A905-BE0A0D6D70AC}" destId="{96EAD9DE-585E-4E13-9B1C-C613E232A6D5}" srcOrd="0" destOrd="0" parTransId="{75646875-4FD0-4AA3-AB54-5722F579255E}" sibTransId="{5BA2DEC9-9910-427E-9045-BB432A09A864}"/>
    <dgm:cxn modelId="{4AE80D53-4530-49B7-A82F-7F119E06F658}" srcId="{1E50DFFE-65C2-4577-A905-BE0A0D6D70AC}" destId="{5CD7E455-0076-4BBC-8CFD-353BA960B695}" srcOrd="3" destOrd="0" parTransId="{9C3DAD6E-CA51-474D-A423-5DAF37525109}" sibTransId="{C2C13C63-F9A5-4A01-B59A-15BA0E8321BA}"/>
    <dgm:cxn modelId="{44FF9455-9E6C-4ADB-80FF-0F14B039E5EE}" type="presOf" srcId="{1E50DFFE-65C2-4577-A905-BE0A0D6D70AC}" destId="{49DA2DE7-4DC5-4868-B2F2-2736B98FF93E}" srcOrd="0" destOrd="0" presId="urn:microsoft.com/office/officeart/2005/8/layout/bProcess4"/>
    <dgm:cxn modelId="{DC4BA589-4D41-4921-9B02-14F40D19BF79}" type="presOf" srcId="{9953F634-4D1D-4DAE-99AE-5767E4CFE525}" destId="{9D3140AD-3620-44F3-8D57-559AF9BB0A41}" srcOrd="0" destOrd="0" presId="urn:microsoft.com/office/officeart/2005/8/layout/bProcess4"/>
    <dgm:cxn modelId="{BDB81BA1-A551-4F93-B143-DEB941C48E5D}" srcId="{1E50DFFE-65C2-4577-A905-BE0A0D6D70AC}" destId="{5CD49A0A-464E-4E64-ABA4-8808972A3E06}" srcOrd="5" destOrd="0" parTransId="{A4034F4F-6E3E-4689-BB93-524E5EB0F9E7}" sibTransId="{56A31B07-AAAE-4F5B-A622-104EE223187C}"/>
    <dgm:cxn modelId="{E5CF30A4-D120-414C-B9EA-02DAE4D8C7CE}" srcId="{1E50DFFE-65C2-4577-A905-BE0A0D6D70AC}" destId="{9953F634-4D1D-4DAE-99AE-5767E4CFE525}" srcOrd="4" destOrd="0" parTransId="{5F97FF05-333A-4C05-8DA7-EB66E2AF9731}" sibTransId="{43C10AC6-61E1-4AC1-B96A-778222D0B232}"/>
    <dgm:cxn modelId="{B45F85B4-C386-4B4F-AB61-27A9A8621909}" type="presOf" srcId="{EE509001-3D3E-4F72-8EB9-9B97FD6E2E93}" destId="{9593D1F9-4CCD-4AB7-8DE1-3AD5F7BAE933}" srcOrd="0" destOrd="0" presId="urn:microsoft.com/office/officeart/2005/8/layout/bProcess4"/>
    <dgm:cxn modelId="{870F3DC5-6424-46F7-8729-9BD0581043AC}" type="presOf" srcId="{43C10AC6-61E1-4AC1-B96A-778222D0B232}" destId="{782B1A59-EF44-463B-AF5A-00AC6BCB8065}" srcOrd="0" destOrd="0" presId="urn:microsoft.com/office/officeart/2005/8/layout/bProcess4"/>
    <dgm:cxn modelId="{1947B4E4-E7E9-48D7-97F0-1F2AD114B30D}" type="presOf" srcId="{5CD49A0A-464E-4E64-ABA4-8808972A3E06}" destId="{76453DB7-DA3C-4727-9F39-8486C60C8D12}" srcOrd="0" destOrd="0" presId="urn:microsoft.com/office/officeart/2005/8/layout/bProcess4"/>
    <dgm:cxn modelId="{0AB3E0E8-A4BD-44E4-AB0D-B771C95580C0}" srcId="{1E50DFFE-65C2-4577-A905-BE0A0D6D70AC}" destId="{EE509001-3D3E-4F72-8EB9-9B97FD6E2E93}" srcOrd="2" destOrd="0" parTransId="{FFA40A7E-8A02-438B-AA88-0E25EE270F4A}" sibTransId="{9D6A92BE-42FA-4929-A225-6A0396CCA4CB}"/>
    <dgm:cxn modelId="{153A31ED-CEBE-43D0-972C-86ADBBF00153}" type="presOf" srcId="{5CD7E455-0076-4BBC-8CFD-353BA960B695}" destId="{3F2E7160-FDCE-4133-B6E8-CC67A4EFE9CB}" srcOrd="0" destOrd="0" presId="urn:microsoft.com/office/officeart/2005/8/layout/bProcess4"/>
    <dgm:cxn modelId="{E4738EFD-FDF8-4A65-A86E-BBE061C2950D}" type="presOf" srcId="{48D503F5-25BE-4777-8119-74D21F1303DA}" destId="{19E06527-6397-4916-8C04-493C6DA579CE}" srcOrd="0" destOrd="0" presId="urn:microsoft.com/office/officeart/2005/8/layout/bProcess4"/>
    <dgm:cxn modelId="{44B2FE71-19F4-412F-B9FC-3D17AF658AAF}" type="presParOf" srcId="{49DA2DE7-4DC5-4868-B2F2-2736B98FF93E}" destId="{18109FD7-B93E-454F-BB17-4CAD4A6AE914}" srcOrd="0" destOrd="0" presId="urn:microsoft.com/office/officeart/2005/8/layout/bProcess4"/>
    <dgm:cxn modelId="{25F96567-F23A-4F38-A51D-5528484F2623}" type="presParOf" srcId="{18109FD7-B93E-454F-BB17-4CAD4A6AE914}" destId="{9654BBF2-F67C-441A-A6C3-1FEA01AB0BE8}" srcOrd="0" destOrd="0" presId="urn:microsoft.com/office/officeart/2005/8/layout/bProcess4"/>
    <dgm:cxn modelId="{872C326D-D829-4E83-83C7-DE31F65FC9C3}" type="presParOf" srcId="{18109FD7-B93E-454F-BB17-4CAD4A6AE914}" destId="{3615EDD5-55F2-42A6-BC20-D03E7223CAC6}" srcOrd="1" destOrd="0" presId="urn:microsoft.com/office/officeart/2005/8/layout/bProcess4"/>
    <dgm:cxn modelId="{807F1615-1347-42EA-B34D-0DD650A8D988}" type="presParOf" srcId="{49DA2DE7-4DC5-4868-B2F2-2736B98FF93E}" destId="{D1532540-B383-4B6A-9CDF-AD8785FD3D5D}" srcOrd="1" destOrd="0" presId="urn:microsoft.com/office/officeart/2005/8/layout/bProcess4"/>
    <dgm:cxn modelId="{14290AAB-323B-4CAB-B46F-99DC69F24165}" type="presParOf" srcId="{49DA2DE7-4DC5-4868-B2F2-2736B98FF93E}" destId="{7A0521AA-41D0-4269-B7A8-3AC89189223C}" srcOrd="2" destOrd="0" presId="urn:microsoft.com/office/officeart/2005/8/layout/bProcess4"/>
    <dgm:cxn modelId="{3756A585-96FC-4D38-AB7F-E7B20961731A}" type="presParOf" srcId="{7A0521AA-41D0-4269-B7A8-3AC89189223C}" destId="{A4AC4C06-857C-4163-A0C8-996328035F63}" srcOrd="0" destOrd="0" presId="urn:microsoft.com/office/officeart/2005/8/layout/bProcess4"/>
    <dgm:cxn modelId="{5D0DF3A9-AF87-4B36-8899-B0F98B3FBCD7}" type="presParOf" srcId="{7A0521AA-41D0-4269-B7A8-3AC89189223C}" destId="{7DA2BECF-2EFB-4E5C-9B16-62DA042FD444}" srcOrd="1" destOrd="0" presId="urn:microsoft.com/office/officeart/2005/8/layout/bProcess4"/>
    <dgm:cxn modelId="{29307C3E-A295-4BC8-9E5B-5A62158F386B}" type="presParOf" srcId="{49DA2DE7-4DC5-4868-B2F2-2736B98FF93E}" destId="{19E06527-6397-4916-8C04-493C6DA579CE}" srcOrd="3" destOrd="0" presId="urn:microsoft.com/office/officeart/2005/8/layout/bProcess4"/>
    <dgm:cxn modelId="{96BF4F47-27E0-474D-8AC1-427E27C87D71}" type="presParOf" srcId="{49DA2DE7-4DC5-4868-B2F2-2736B98FF93E}" destId="{F1DB5F11-DF23-4515-8744-857BA3CD1C33}" srcOrd="4" destOrd="0" presId="urn:microsoft.com/office/officeart/2005/8/layout/bProcess4"/>
    <dgm:cxn modelId="{FCC7E80F-3BD9-4469-8453-D73D581B547B}" type="presParOf" srcId="{F1DB5F11-DF23-4515-8744-857BA3CD1C33}" destId="{EB5B1F0B-77E6-41DA-84BF-03C4FB68C335}" srcOrd="0" destOrd="0" presId="urn:microsoft.com/office/officeart/2005/8/layout/bProcess4"/>
    <dgm:cxn modelId="{892AAC4D-A235-4A84-82E1-FB9198537729}" type="presParOf" srcId="{F1DB5F11-DF23-4515-8744-857BA3CD1C33}" destId="{9593D1F9-4CCD-4AB7-8DE1-3AD5F7BAE933}" srcOrd="1" destOrd="0" presId="urn:microsoft.com/office/officeart/2005/8/layout/bProcess4"/>
    <dgm:cxn modelId="{4814481B-8B99-4BE7-B479-F3BE013E9C80}" type="presParOf" srcId="{49DA2DE7-4DC5-4868-B2F2-2736B98FF93E}" destId="{5FE5BA2C-A685-41E9-B26F-3DC20E881426}" srcOrd="5" destOrd="0" presId="urn:microsoft.com/office/officeart/2005/8/layout/bProcess4"/>
    <dgm:cxn modelId="{B10A5531-EED7-49C0-A506-3AE6F798438B}" type="presParOf" srcId="{49DA2DE7-4DC5-4868-B2F2-2736B98FF93E}" destId="{BC1C3C41-898F-450B-AE63-E875877C2EF0}" srcOrd="6" destOrd="0" presId="urn:microsoft.com/office/officeart/2005/8/layout/bProcess4"/>
    <dgm:cxn modelId="{B109439F-7E45-492F-9C06-669B0AD997B2}" type="presParOf" srcId="{BC1C3C41-898F-450B-AE63-E875877C2EF0}" destId="{37E2F268-A22B-4B26-B950-64A434DCD171}" srcOrd="0" destOrd="0" presId="urn:microsoft.com/office/officeart/2005/8/layout/bProcess4"/>
    <dgm:cxn modelId="{256618A9-83FB-4F35-8B05-2A0283E429E8}" type="presParOf" srcId="{BC1C3C41-898F-450B-AE63-E875877C2EF0}" destId="{3F2E7160-FDCE-4133-B6E8-CC67A4EFE9CB}" srcOrd="1" destOrd="0" presId="urn:microsoft.com/office/officeart/2005/8/layout/bProcess4"/>
    <dgm:cxn modelId="{6A68AB9C-85AA-46E4-AAD9-A743783A53AF}" type="presParOf" srcId="{49DA2DE7-4DC5-4868-B2F2-2736B98FF93E}" destId="{77E8924C-AEBC-4865-AF76-3256306B54C9}" srcOrd="7" destOrd="0" presId="urn:microsoft.com/office/officeart/2005/8/layout/bProcess4"/>
    <dgm:cxn modelId="{28124F06-F541-42B7-9269-6B5112BCF9BB}" type="presParOf" srcId="{49DA2DE7-4DC5-4868-B2F2-2736B98FF93E}" destId="{22EE8DE7-A847-45AD-93CA-40F7F468EBE6}" srcOrd="8" destOrd="0" presId="urn:microsoft.com/office/officeart/2005/8/layout/bProcess4"/>
    <dgm:cxn modelId="{FFF44DBC-47FD-49C2-BF50-05AE5BC9CBEE}" type="presParOf" srcId="{22EE8DE7-A847-45AD-93CA-40F7F468EBE6}" destId="{CCC65C76-D855-4CEA-AF50-F464DD823291}" srcOrd="0" destOrd="0" presId="urn:microsoft.com/office/officeart/2005/8/layout/bProcess4"/>
    <dgm:cxn modelId="{EC248A3B-CE66-4E35-AE50-B19920A7507D}" type="presParOf" srcId="{22EE8DE7-A847-45AD-93CA-40F7F468EBE6}" destId="{9D3140AD-3620-44F3-8D57-559AF9BB0A41}" srcOrd="1" destOrd="0" presId="urn:microsoft.com/office/officeart/2005/8/layout/bProcess4"/>
    <dgm:cxn modelId="{4F969432-50B8-46CA-BBB0-3FDC2B4F9FAC}" type="presParOf" srcId="{49DA2DE7-4DC5-4868-B2F2-2736B98FF93E}" destId="{782B1A59-EF44-463B-AF5A-00AC6BCB8065}" srcOrd="9" destOrd="0" presId="urn:microsoft.com/office/officeart/2005/8/layout/bProcess4"/>
    <dgm:cxn modelId="{AEF0C6EB-0DD2-41CA-8FBD-C7BD62BAD62D}" type="presParOf" srcId="{49DA2DE7-4DC5-4868-B2F2-2736B98FF93E}" destId="{EA12657F-89AB-43E2-8B9F-4904C9645840}" srcOrd="10" destOrd="0" presId="urn:microsoft.com/office/officeart/2005/8/layout/bProcess4"/>
    <dgm:cxn modelId="{9F229891-44B1-4F5E-BDB7-86683967B2DA}" type="presParOf" srcId="{EA12657F-89AB-43E2-8B9F-4904C9645840}" destId="{17655C23-B32E-427E-BF82-1E003BF7ECBD}" srcOrd="0" destOrd="0" presId="urn:microsoft.com/office/officeart/2005/8/layout/bProcess4"/>
    <dgm:cxn modelId="{F817D049-740F-4D4E-A51C-AF47FB48AA70}" type="presParOf" srcId="{EA12657F-89AB-43E2-8B9F-4904C9645840}" destId="{76453DB7-DA3C-4727-9F39-8486C60C8D12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532540-B383-4B6A-9CDF-AD8785FD3D5D}">
      <dsp:nvSpPr>
        <dsp:cNvPr id="0" name=""/>
        <dsp:cNvSpPr/>
      </dsp:nvSpPr>
      <dsp:spPr>
        <a:xfrm rot="5400000">
          <a:off x="-168090" y="992836"/>
          <a:ext cx="1537824" cy="186264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15EDD5-55F2-42A6-BC20-D03E7223CAC6}">
      <dsp:nvSpPr>
        <dsp:cNvPr id="0" name=""/>
        <dsp:cNvSpPr/>
      </dsp:nvSpPr>
      <dsp:spPr>
        <a:xfrm>
          <a:off x="179711" y="2584"/>
          <a:ext cx="2069603" cy="12417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Month 1 : Initial research</a:t>
          </a:r>
        </a:p>
      </dsp:txBody>
      <dsp:txXfrm>
        <a:off x="216081" y="38954"/>
        <a:ext cx="1996863" cy="1169022"/>
      </dsp:txXfrm>
    </dsp:sp>
    <dsp:sp modelId="{19E06527-6397-4916-8C04-493C6DA579CE}">
      <dsp:nvSpPr>
        <dsp:cNvPr id="0" name=""/>
        <dsp:cNvSpPr/>
      </dsp:nvSpPr>
      <dsp:spPr>
        <a:xfrm rot="5400000">
          <a:off x="-168090" y="2545039"/>
          <a:ext cx="1537824" cy="186264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A2BECF-2EFB-4E5C-9B16-62DA042FD444}">
      <dsp:nvSpPr>
        <dsp:cNvPr id="0" name=""/>
        <dsp:cNvSpPr/>
      </dsp:nvSpPr>
      <dsp:spPr>
        <a:xfrm>
          <a:off x="179711" y="1554787"/>
          <a:ext cx="2069603" cy="12417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Month 2-3: Strategy development</a:t>
          </a:r>
        </a:p>
      </dsp:txBody>
      <dsp:txXfrm>
        <a:off x="216081" y="1591157"/>
        <a:ext cx="1996863" cy="1169022"/>
      </dsp:txXfrm>
    </dsp:sp>
    <dsp:sp modelId="{5FE5BA2C-A685-41E9-B26F-3DC20E881426}">
      <dsp:nvSpPr>
        <dsp:cNvPr id="0" name=""/>
        <dsp:cNvSpPr/>
      </dsp:nvSpPr>
      <dsp:spPr>
        <a:xfrm>
          <a:off x="608011" y="3321140"/>
          <a:ext cx="2738194" cy="186264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93D1F9-4CCD-4AB7-8DE1-3AD5F7BAE933}">
      <dsp:nvSpPr>
        <dsp:cNvPr id="0" name=""/>
        <dsp:cNvSpPr/>
      </dsp:nvSpPr>
      <dsp:spPr>
        <a:xfrm>
          <a:off x="179711" y="3106990"/>
          <a:ext cx="2069603" cy="12417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Month 4-5: Implementation plan</a:t>
          </a:r>
        </a:p>
      </dsp:txBody>
      <dsp:txXfrm>
        <a:off x="216081" y="3143360"/>
        <a:ext cx="1996863" cy="1169022"/>
      </dsp:txXfrm>
    </dsp:sp>
    <dsp:sp modelId="{77E8924C-AEBC-4865-AF76-3256306B54C9}">
      <dsp:nvSpPr>
        <dsp:cNvPr id="0" name=""/>
        <dsp:cNvSpPr/>
      </dsp:nvSpPr>
      <dsp:spPr>
        <a:xfrm rot="16200000">
          <a:off x="2584482" y="2545039"/>
          <a:ext cx="1537824" cy="186264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2E7160-FDCE-4133-B6E8-CC67A4EFE9CB}">
      <dsp:nvSpPr>
        <dsp:cNvPr id="0" name=""/>
        <dsp:cNvSpPr/>
      </dsp:nvSpPr>
      <dsp:spPr>
        <a:xfrm>
          <a:off x="2932284" y="3106990"/>
          <a:ext cx="2069603" cy="12417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Month 6-7: Execution and monitoring</a:t>
          </a:r>
        </a:p>
      </dsp:txBody>
      <dsp:txXfrm>
        <a:off x="2968654" y="3143360"/>
        <a:ext cx="1996863" cy="1169022"/>
      </dsp:txXfrm>
    </dsp:sp>
    <dsp:sp modelId="{782B1A59-EF44-463B-AF5A-00AC6BCB8065}">
      <dsp:nvSpPr>
        <dsp:cNvPr id="0" name=""/>
        <dsp:cNvSpPr/>
      </dsp:nvSpPr>
      <dsp:spPr>
        <a:xfrm rot="16200000">
          <a:off x="2584482" y="992836"/>
          <a:ext cx="1537824" cy="186264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3140AD-3620-44F3-8D57-559AF9BB0A41}">
      <dsp:nvSpPr>
        <dsp:cNvPr id="0" name=""/>
        <dsp:cNvSpPr/>
      </dsp:nvSpPr>
      <dsp:spPr>
        <a:xfrm>
          <a:off x="2932284" y="1554787"/>
          <a:ext cx="2069603" cy="12417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Month 8-9 :Optimization</a:t>
          </a:r>
        </a:p>
      </dsp:txBody>
      <dsp:txXfrm>
        <a:off x="2968654" y="1591157"/>
        <a:ext cx="1996863" cy="1169022"/>
      </dsp:txXfrm>
    </dsp:sp>
    <dsp:sp modelId="{76453DB7-DA3C-4727-9F39-8486C60C8D12}">
      <dsp:nvSpPr>
        <dsp:cNvPr id="0" name=""/>
        <dsp:cNvSpPr/>
      </dsp:nvSpPr>
      <dsp:spPr>
        <a:xfrm>
          <a:off x="2932284" y="2584"/>
          <a:ext cx="2069603" cy="12417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Month 10-12: Final review and adjustments</a:t>
          </a:r>
        </a:p>
      </dsp:txBody>
      <dsp:txXfrm>
        <a:off x="2968654" y="38954"/>
        <a:ext cx="1996863" cy="11690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33E75-9137-4E89-8F71-47EF3837077D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B0784-B469-4364-9A03-C05A63F5E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01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5F579-AB6B-5506-3348-321EC5D9F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AD0164-0180-C737-7DDB-664B87273E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F2B30-BD08-664E-C326-78716878C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22C19-78F5-4C21-BC2D-9BB1BFE1DBB7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676D1-3FD7-B0B6-C7A2-DE80DE909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D6C37-51C7-02DE-B141-19DC97FDC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D9F3-8375-42FB-A2E3-FCA09CEF1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69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9CD9-2E9E-CC4F-D8C9-A340F647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BA3BA0-FF20-9C9C-D822-04C952F54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4B589-8B72-CB6E-01EF-03DE27CC3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22C19-78F5-4C21-BC2D-9BB1BFE1DBB7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85C36-2A79-532D-1FA0-FEDDA76D7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48C2A-89BB-8983-EE68-637E88AE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D9F3-8375-42FB-A2E3-FCA09CEF1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98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F475EF-6960-4FA5-E4ED-D2554D9B52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BB6823-B50D-0FF1-105E-0805B26F2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57EB3-ADAB-E342-2C82-B05FB5005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22C19-78F5-4C21-BC2D-9BB1BFE1DBB7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6FF61-2A6C-9CD3-06EE-58EB3E498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00EEC-769F-253D-4B31-E69D6EDDE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D9F3-8375-42FB-A2E3-FCA09CEF1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28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F216-E2C0-E1F3-C0E9-E19C77960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C127A-C8A1-BAD2-53CF-4113F76AA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51A3F-9286-AAC0-4645-9C3D5C249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22C19-78F5-4C21-BC2D-9BB1BFE1DBB7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286F9-F759-A49B-36C0-19FCDB930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8C428-58C9-1183-5641-E9CCBD780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D9F3-8375-42FB-A2E3-FCA09CEF1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41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6BDF9-362C-042A-92B8-880E2FDD1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8DBD4-41E7-2EFD-B93F-C430FB9C8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D6218-FF0E-C149-6A1E-483212C75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22C19-78F5-4C21-BC2D-9BB1BFE1DBB7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B218F-9A85-837C-001C-638360139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D5A6A-9B66-9C7C-C89F-0184521EE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D9F3-8375-42FB-A2E3-FCA09CEF1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8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8C48B-2FE1-1316-01ED-46E32D451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1BCDC-7B97-5D84-B48E-FD0AC9B6CB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992074-A875-C94D-14D2-D37BB5646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D7228-D800-92D4-E860-150FC86BC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22C19-78F5-4C21-BC2D-9BB1BFE1DBB7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D4BE4B-F556-95E4-D3BA-43AD643C1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2D89E-50ED-A436-0063-7EBFA4BAF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D9F3-8375-42FB-A2E3-FCA09CEF1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4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4F96-B66E-B57F-0667-17125AF58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2F58A-FB55-12B1-07E0-8EEAC4ED0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91AF48-A049-A19D-4331-C5F16E3EA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87CA2B-1E7B-163D-2E78-25A7A1543C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0043C7-91D9-9EFC-3D6F-DF54814F8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4E8884-74F8-65B5-9E67-CBCE75B15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22C19-78F5-4C21-BC2D-9BB1BFE1DBB7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3C22CB-CAF8-D243-FD9A-7EA9621EB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9C2C10-D649-E7D5-6D30-01D0AA04A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D9F3-8375-42FB-A2E3-FCA09CEF1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85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BBBF5-D371-39F5-0F5C-533CA5A54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FECF69-C4E2-5689-BEF7-EE42BF28E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22C19-78F5-4C21-BC2D-9BB1BFE1DBB7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C73B56-1FB5-B0FF-B0D1-821D91F7E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53C664-20E3-92E5-79AF-55A517FDE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D9F3-8375-42FB-A2E3-FCA09CEF1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99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3F809D-9692-BC41-11AC-DE3B4F01C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22C19-78F5-4C21-BC2D-9BB1BFE1DBB7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EE7C8B-0E44-8F92-4CC8-22E7CF5C7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7F96C-E596-0421-C843-03946FC12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D9F3-8375-42FB-A2E3-FCA09CEF1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18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B3BFB-EC44-08E8-2F72-48E2C8814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F152-C212-38C3-1D9D-FCD940EA5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F28E0-ABFB-3F26-A437-6BEFDB43A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17991-F323-322E-2767-5F3DFC518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22C19-78F5-4C21-BC2D-9BB1BFE1DBB7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B19B4-FE25-C34C-1795-BAD4AED5D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FF058-46CA-B239-E50E-314AE4949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D9F3-8375-42FB-A2E3-FCA09CEF1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95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BEC7-733C-2DA2-E551-8CA41EA79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8E1C89-8F21-45A4-85B4-4DFA61727D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C20EFB-2F20-BF52-16AB-D599C6EC1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0A3C0-05CA-D822-3663-D6EE20DE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22C19-78F5-4C21-BC2D-9BB1BFE1DBB7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57E39F-EAAD-99AE-3241-FD91F6DDE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1BA59-D1C5-388F-00AA-4EA981B11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1D9F3-8375-42FB-A2E3-FCA09CEF1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27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140249-AFBB-25F1-1041-100564684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E95C3-BCF8-000B-CFC1-D6F9A7D39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4CFC4-050D-F11B-E59A-C128B7222B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22C19-78F5-4C21-BC2D-9BB1BFE1DBB7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FDCE4-9E8F-F0ED-1725-D76E8FFA3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256D0-5D6A-0AC0-1BEC-F2B5C93A4E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1D9F3-8375-42FB-A2E3-FCA09CEF1A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0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19F55-7F3E-669A-4173-D610498501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/>
              <a:t>Executive Presentation: Strategic management of Big Mountain Resort</a:t>
            </a:r>
          </a:p>
        </p:txBody>
      </p:sp>
    </p:spTree>
    <p:extLst>
      <p:ext uri="{BB962C8B-B14F-4D97-AF65-F5344CB8AC3E}">
        <p14:creationId xmlns:p14="http://schemas.microsoft.com/office/powerpoint/2010/main" val="4060556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5445B-CA91-B15F-ED6E-3E6311765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Problem identification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5DB6E-0452-812F-4835-416C21A7FA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Problem Overview </a:t>
            </a:r>
          </a:p>
          <a:p>
            <a:pPr marL="0" indent="0">
              <a:buNone/>
            </a:pPr>
            <a:r>
              <a:rPr lang="en-US" b="1"/>
              <a:t>Problem</a:t>
            </a:r>
            <a:r>
              <a:rPr lang="en-US" sz="2400"/>
              <a:t>: The company faces stagnant revenue growth due to ineffective pricing strategies and inefficient marketing </a:t>
            </a:r>
            <a:r>
              <a:rPr lang="en-US" sz="2000"/>
              <a:t>.</a:t>
            </a:r>
          </a:p>
          <a:p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C438B3E-FE95-5A7D-FF38-47C4BCF8294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43451212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37039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BE643-700C-F2C6-996A-8F0CA24D8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6400-EA32-3010-F4D1-14DFC57A0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Recommendation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B73B2-2E72-9D73-7D22-EF455D582BE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Recommendation</a:t>
            </a:r>
            <a:r>
              <a:rPr lang="en-US"/>
              <a:t>: </a:t>
            </a:r>
          </a:p>
          <a:p>
            <a:r>
              <a:rPr lang="en-US" sz="2400"/>
              <a:t>Implement dynamic pricing adjustments and a targeted marketing campaign to improve customer acquisition and increase revenue.</a:t>
            </a:r>
          </a:p>
          <a:p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F30E734-F37B-9D43-9C7B-E9884224A68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8638231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01098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C0AE7-F817-DF5B-26E9-D78EB58FD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Key Findings and Modeling Results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EB577-E49D-6D70-42D3-3C4942E2B95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Key Findings and Results</a:t>
            </a:r>
          </a:p>
          <a:p>
            <a:endParaRPr lang="en-US" b="1"/>
          </a:p>
          <a:p>
            <a:pPr marL="0" indent="0">
              <a:buNone/>
            </a:pPr>
            <a:r>
              <a:rPr lang="en-US" sz="2400" b="1"/>
              <a:t>Revenue increase: </a:t>
            </a:r>
            <a:r>
              <a:rPr lang="en-US" sz="2400"/>
              <a:t>15% projected revenue increase over 12 months.</a:t>
            </a:r>
          </a:p>
          <a:p>
            <a:pPr marL="0" indent="0">
              <a:buNone/>
            </a:pPr>
            <a:r>
              <a:rPr lang="en-US" sz="2400" b="1"/>
              <a:t>Cost Savings: </a:t>
            </a:r>
            <a:r>
              <a:rPr lang="en-US" sz="2400"/>
              <a:t>10% reduction in customer acquisition cost with targeted marketing.</a:t>
            </a:r>
          </a:p>
          <a:p>
            <a:pPr marL="0" indent="0">
              <a:buNone/>
            </a:pPr>
            <a:r>
              <a:rPr lang="en-US" sz="2400" b="1"/>
              <a:t>ROI</a:t>
            </a:r>
            <a:r>
              <a:rPr lang="en-US" sz="2400"/>
              <a:t>: 25% ROI expected within 6 months</a:t>
            </a:r>
            <a:r>
              <a:rPr lang="en-US" sz="2800"/>
              <a:t>.</a:t>
            </a:r>
          </a:p>
          <a:p>
            <a:endParaRPr lang="en-US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85199EB5-87DE-9740-BB9D-F951DF5A5DB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58372355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67466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3B764-791B-CC56-7CBC-C7564958D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Scenario Analysis and Sensitivity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C6A7F-D80E-D4B5-EAB8-1938AAE49C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Scenario Analysis and Sensitivity</a:t>
            </a:r>
          </a:p>
          <a:p>
            <a:pPr marL="0" indent="0">
              <a:buNone/>
            </a:pPr>
            <a:r>
              <a:rPr lang="en-US" sz="2400" b="1"/>
              <a:t>Best Case</a:t>
            </a:r>
            <a:r>
              <a:rPr lang="en-US" sz="2400"/>
              <a:t>: 20% revenue increase if demand grows as predicted.</a:t>
            </a:r>
          </a:p>
          <a:p>
            <a:pPr marL="0" indent="0">
              <a:buNone/>
            </a:pPr>
            <a:r>
              <a:rPr lang="en-US" sz="2400" b="1"/>
              <a:t>Worst Case</a:t>
            </a:r>
            <a:r>
              <a:rPr lang="en-US" sz="2400"/>
              <a:t>: 5% revenue decrease if customer adoption is lower.</a:t>
            </a:r>
          </a:p>
          <a:p>
            <a:pPr marL="0" indent="0">
              <a:buNone/>
            </a:pPr>
            <a:r>
              <a:rPr lang="en-US" sz="2400" b="1"/>
              <a:t>Mid Case: </a:t>
            </a:r>
            <a:r>
              <a:rPr lang="en-US" sz="2400"/>
              <a:t>10% revenue increase with stable demand</a:t>
            </a:r>
            <a:r>
              <a:rPr lang="en-US"/>
              <a:t>.</a:t>
            </a:r>
          </a:p>
          <a:p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EF7A69C-9A7F-5DD8-0BAE-2D12E5A5AD1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99705846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36080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8C1E-72BE-0DD2-ED03-751417459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7C3F5-F0B4-83FE-4D1B-FF2C7A94F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Summery:</a:t>
            </a:r>
          </a:p>
          <a:p>
            <a:pPr marL="0" indent="0">
              <a:buNone/>
            </a:pPr>
            <a:r>
              <a:rPr lang="en-US" b="1"/>
              <a:t> </a:t>
            </a:r>
            <a:r>
              <a:rPr lang="en-US" sz="2400"/>
              <a:t>Implementing the recommended pricing strategy will lead to a projected 15% revenue growth and 25% ROL(Rate of Return on Labor).This growth will result from optimizing pricing to better align with market demand and cost structures, ultimately enhancing profitability and efficiency.</a:t>
            </a:r>
          </a:p>
        </p:txBody>
      </p:sp>
    </p:spTree>
    <p:extLst>
      <p:ext uri="{BB962C8B-B14F-4D97-AF65-F5344CB8AC3E}">
        <p14:creationId xmlns:p14="http://schemas.microsoft.com/office/powerpoint/2010/main" val="1357320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13286-345E-48D4-D819-8B3A5B24A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1B184-5AEF-6536-6BE9-4037BA4525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Secure executive approval for the budget.</a:t>
            </a:r>
          </a:p>
          <a:p>
            <a:r>
              <a:rPr lang="en-US" sz="2400"/>
              <a:t>Begin implementation in Q3</a:t>
            </a:r>
          </a:p>
          <a:p>
            <a:r>
              <a:rPr lang="en-US" sz="2400"/>
              <a:t>Monitor progress and adjust based on market response</a:t>
            </a:r>
          </a:p>
          <a:p>
            <a:r>
              <a:rPr lang="en-US" sz="2400"/>
              <a:t>“Visual” Simple timeline graphics showing the next steps over the next 6-12 months</a:t>
            </a:r>
            <a:r>
              <a:rPr lang="en-US" sz="2400" b="1"/>
              <a:t>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B5B984A-318A-2CC1-A72A-FB949F71C39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52417992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1535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Executive Presentation: Strategic management of Big Mountain Resort</vt:lpstr>
      <vt:lpstr>Problem identification </vt:lpstr>
      <vt:lpstr>Recommendation</vt:lpstr>
      <vt:lpstr>Key Findings and Modeling Results</vt:lpstr>
      <vt:lpstr>Scenario Analysis and Sensitivity</vt:lpstr>
      <vt:lpstr>Summary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Zuraishe Patterson</dc:creator>
  <cp:lastModifiedBy>Zuraishe Patterson</cp:lastModifiedBy>
  <cp:revision>1</cp:revision>
  <dcterms:created xsi:type="dcterms:W3CDTF">2025-04-09T13:56:19Z</dcterms:created>
  <dcterms:modified xsi:type="dcterms:W3CDTF">2025-04-11T13:58:15Z</dcterms:modified>
</cp:coreProperties>
</file>