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 id="2147483687" r:id="rId3"/>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 name="PlaceHolder 1"/>
          <p:cNvSpPr>
            <a:spLocks noGrp="1"/>
          </p:cNvSpPr>
          <p:nvPr>
            <p:ph type="body"/>
          </p:nvPr>
        </p:nvSpPr>
        <p:spPr>
          <a:xfrm>
            <a:off x="756000" y="5078520"/>
            <a:ext cx="6047640" cy="4811040"/>
          </a:xfrm>
          <a:prstGeom prst="rect">
            <a:avLst/>
          </a:prstGeom>
        </p:spPr>
        <p:txBody>
          <a:bodyPr lIns="0" tIns="0" rIns="0" bIns="0"/>
          <a:lstStyle/>
          <a:p>
            <a:r>
              <a:rPr lang="fr-FR" sz="2000">
                <a:latin typeface="Arial"/>
              </a:rPr>
              <a:t>Cliquez pour modifier le format des notes</a:t>
            </a:r>
            <a:endParaRPr/>
          </a:p>
        </p:txBody>
      </p:sp>
      <p:sp>
        <p:nvSpPr>
          <p:cNvPr id="123" name="PlaceHolder 2"/>
          <p:cNvSpPr>
            <a:spLocks noGrp="1"/>
          </p:cNvSpPr>
          <p:nvPr>
            <p:ph type="hdr"/>
          </p:nvPr>
        </p:nvSpPr>
        <p:spPr>
          <a:xfrm>
            <a:off x="0" y="0"/>
            <a:ext cx="3280680" cy="534240"/>
          </a:xfrm>
          <a:prstGeom prst="rect">
            <a:avLst/>
          </a:prstGeom>
        </p:spPr>
        <p:txBody>
          <a:bodyPr lIns="0" tIns="0" rIns="0" bIns="0"/>
          <a:lstStyle/>
          <a:p>
            <a:r>
              <a:rPr lang="fr-FR" sz="1400">
                <a:latin typeface="Times New Roman"/>
              </a:rPr>
              <a:t>&lt;en-tête&gt;</a:t>
            </a:r>
            <a:endParaRPr/>
          </a:p>
        </p:txBody>
      </p:sp>
      <p:sp>
        <p:nvSpPr>
          <p:cNvPr id="124" name="PlaceHolder 3"/>
          <p:cNvSpPr>
            <a:spLocks noGrp="1"/>
          </p:cNvSpPr>
          <p:nvPr>
            <p:ph type="dt"/>
          </p:nvPr>
        </p:nvSpPr>
        <p:spPr>
          <a:xfrm>
            <a:off x="4278960" y="0"/>
            <a:ext cx="3280680" cy="534240"/>
          </a:xfrm>
          <a:prstGeom prst="rect">
            <a:avLst/>
          </a:prstGeom>
        </p:spPr>
        <p:txBody>
          <a:bodyPr lIns="0" tIns="0" rIns="0" bIns="0"/>
          <a:lstStyle/>
          <a:p>
            <a:pPr algn="r"/>
            <a:r>
              <a:rPr lang="fr-FR" sz="1400">
                <a:latin typeface="Times New Roman"/>
              </a:rPr>
              <a:t>&lt;date/heure&gt;</a:t>
            </a:r>
            <a:endParaRPr/>
          </a:p>
        </p:txBody>
      </p:sp>
      <p:sp>
        <p:nvSpPr>
          <p:cNvPr id="125" name="PlaceHolder 4"/>
          <p:cNvSpPr>
            <a:spLocks noGrp="1"/>
          </p:cNvSpPr>
          <p:nvPr>
            <p:ph type="ftr"/>
          </p:nvPr>
        </p:nvSpPr>
        <p:spPr>
          <a:xfrm>
            <a:off x="0" y="10157400"/>
            <a:ext cx="3280680" cy="534240"/>
          </a:xfrm>
          <a:prstGeom prst="rect">
            <a:avLst/>
          </a:prstGeom>
        </p:spPr>
        <p:txBody>
          <a:bodyPr lIns="0" tIns="0" rIns="0" bIns="0" anchor="b"/>
          <a:lstStyle/>
          <a:p>
            <a:r>
              <a:rPr lang="fr-FR" sz="1400">
                <a:latin typeface="Times New Roman"/>
              </a:rPr>
              <a:t>&lt;pied de page&gt;</a:t>
            </a:r>
            <a:endParaRPr/>
          </a:p>
        </p:txBody>
      </p:sp>
      <p:sp>
        <p:nvSpPr>
          <p:cNvPr id="126" name="PlaceHolder 5"/>
          <p:cNvSpPr>
            <a:spLocks noGrp="1"/>
          </p:cNvSpPr>
          <p:nvPr>
            <p:ph type="sldNum"/>
          </p:nvPr>
        </p:nvSpPr>
        <p:spPr>
          <a:xfrm>
            <a:off x="4278960" y="10157400"/>
            <a:ext cx="3280680" cy="534240"/>
          </a:xfrm>
          <a:prstGeom prst="rect">
            <a:avLst/>
          </a:prstGeom>
        </p:spPr>
        <p:txBody>
          <a:bodyPr lIns="0" tIns="0" rIns="0" bIns="0" anchor="b"/>
          <a:lstStyle/>
          <a:p>
            <a:pPr algn="r"/>
            <a:fld id="{586B2EA2-A91E-43AF-B28D-00A0B56C00E3}" type="slidenum">
              <a:rPr lang="fr-FR" sz="1400">
                <a:latin typeface="Times New Roman"/>
              </a:rPr>
              <a:t>‹N°›</a:t>
            </a:fld>
            <a:endParaRPr/>
          </a:p>
        </p:txBody>
      </p:sp>
    </p:spTree>
    <p:extLst>
      <p:ext uri="{BB962C8B-B14F-4D97-AF65-F5344CB8AC3E}">
        <p14:creationId xmlns:p14="http://schemas.microsoft.com/office/powerpoint/2010/main" val="206422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685800" y="4400640"/>
            <a:ext cx="5484960" cy="3598920"/>
          </a:xfrm>
          <a:prstGeom prst="rect">
            <a:avLst/>
          </a:prstGeom>
        </p:spPr>
        <p:txBody>
          <a:bodyPr lIns="0" tIns="0" rIns="0" bIns="0"/>
          <a:lstStyle/>
          <a:p>
            <a:r>
              <a:rPr lang="fr-FR" sz="2000">
                <a:latin typeface="Arial"/>
              </a:rPr>
              <a:t>David</a:t>
            </a:r>
            <a:endParaRPr/>
          </a:p>
        </p:txBody>
      </p:sp>
      <p:sp>
        <p:nvSpPr>
          <p:cNvPr id="175" name="CustomShape 2"/>
          <p:cNvSpPr/>
          <p:nvPr/>
        </p:nvSpPr>
        <p:spPr>
          <a:xfrm>
            <a:off x="3884760" y="8685360"/>
            <a:ext cx="2970360" cy="457200"/>
          </a:xfrm>
          <a:prstGeom prst="rect">
            <a:avLst/>
          </a:prstGeom>
          <a:noFill/>
          <a:ln>
            <a:noFill/>
          </a:ln>
        </p:spPr>
        <p:txBody>
          <a:bodyPr lIns="90000" tIns="45000" rIns="90000" bIns="45000" anchor="b"/>
          <a:lstStyle/>
          <a:p>
            <a:pPr algn="r">
              <a:lnSpc>
                <a:spcPct val="100000"/>
              </a:lnSpc>
            </a:pPr>
            <a:fld id="{4D792C0D-798B-4109-832D-89D9DCD054F1}" type="slidenum">
              <a:rPr lang="fr-FR" sz="1200">
                <a:solidFill>
                  <a:srgbClr val="000000"/>
                </a:solidFill>
                <a:latin typeface="+mn-lt"/>
                <a:ea typeface="+mn-ea"/>
              </a:rPr>
              <a:t>1</a:t>
            </a:fld>
            <a:endParaRPr/>
          </a:p>
        </p:txBody>
      </p:sp>
    </p:spTree>
    <p:extLst>
      <p:ext uri="{BB962C8B-B14F-4D97-AF65-F5344CB8AC3E}">
        <p14:creationId xmlns:p14="http://schemas.microsoft.com/office/powerpoint/2010/main" val="4034288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body"/>
          </p:nvPr>
        </p:nvSpPr>
        <p:spPr>
          <a:xfrm>
            <a:off x="685800" y="4400640"/>
            <a:ext cx="5484960" cy="3598920"/>
          </a:xfrm>
          <a:prstGeom prst="rect">
            <a:avLst/>
          </a:prstGeom>
        </p:spPr>
        <p:txBody>
          <a:bodyPr lIns="0" tIns="0" rIns="0" bIns="0"/>
          <a:lstStyle/>
          <a:p>
            <a:r>
              <a:rPr lang="fr-FR" sz="2000">
                <a:latin typeface="Arial"/>
              </a:rPr>
              <a:t>David</a:t>
            </a:r>
            <a:endParaRPr/>
          </a:p>
        </p:txBody>
      </p:sp>
      <p:sp>
        <p:nvSpPr>
          <p:cNvPr id="177" name="CustomShape 2"/>
          <p:cNvSpPr/>
          <p:nvPr/>
        </p:nvSpPr>
        <p:spPr>
          <a:xfrm>
            <a:off x="3884760" y="8685360"/>
            <a:ext cx="2970360" cy="457200"/>
          </a:xfrm>
          <a:prstGeom prst="rect">
            <a:avLst/>
          </a:prstGeom>
          <a:noFill/>
          <a:ln>
            <a:noFill/>
          </a:ln>
        </p:spPr>
        <p:txBody>
          <a:bodyPr lIns="90000" tIns="45000" rIns="90000" bIns="45000" anchor="b"/>
          <a:lstStyle/>
          <a:p>
            <a:pPr algn="r">
              <a:lnSpc>
                <a:spcPct val="100000"/>
              </a:lnSpc>
            </a:pPr>
            <a:fld id="{0AEDC129-67ED-4B79-98AA-271F5AE0FBC9}" type="slidenum">
              <a:rPr lang="fr-FR" sz="1200">
                <a:solidFill>
                  <a:srgbClr val="000000"/>
                </a:solidFill>
                <a:latin typeface="+mn-lt"/>
                <a:ea typeface="+mn-ea"/>
              </a:rPr>
              <a:t>2</a:t>
            </a:fld>
            <a:endParaRPr/>
          </a:p>
        </p:txBody>
      </p:sp>
    </p:spTree>
    <p:extLst>
      <p:ext uri="{BB962C8B-B14F-4D97-AF65-F5344CB8AC3E}">
        <p14:creationId xmlns:p14="http://schemas.microsoft.com/office/powerpoint/2010/main" val="1837395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685800" y="4400640"/>
            <a:ext cx="5484960" cy="3598920"/>
          </a:xfrm>
          <a:prstGeom prst="rect">
            <a:avLst/>
          </a:prstGeom>
        </p:spPr>
        <p:txBody>
          <a:bodyPr lIns="0" tIns="0" rIns="0" bIns="0"/>
          <a:lstStyle/>
          <a:p>
            <a:r>
              <a:rPr lang="fr-FR" sz="2000">
                <a:latin typeface="Arial"/>
              </a:rPr>
              <a:t>L’objectif du projet était de programmer un robot commandé à distance via une application cliente comme par exemple une application android ou une interface web.</a:t>
            </a:r>
            <a:endParaRPr/>
          </a:p>
          <a:p>
            <a:r>
              <a:rPr lang="fr-FR" sz="2000">
                <a:latin typeface="Arial"/>
              </a:rPr>
              <a:t>Nous avions à disposition du matériel dont un raspberry qui était compris dans un ensemble de composant dénommé Gopiwan. Le robot dispose d’une caméra pour pouvoir le contrôler à distance,</a:t>
            </a:r>
            <a:endParaRPr/>
          </a:p>
          <a:p>
            <a:r>
              <a:rPr lang="fr-FR" sz="2000">
                <a:latin typeface="Arial"/>
              </a:rPr>
              <a:t>des piles pour son autonomie, une carte mémoire pour le système, une clé wifi, des capteurs au niveau des roues (non utilisées pour le projet) et une carte contrôleur pour le contrôle des moteurs des deux roues du robot.</a:t>
            </a:r>
            <a:endParaRPr/>
          </a:p>
          <a:p>
            <a:endParaRPr/>
          </a:p>
          <a:p>
            <a:r>
              <a:rPr lang="fr-FR" sz="2000">
                <a:latin typeface="Arial"/>
              </a:rPr>
              <a:t>Nailya</a:t>
            </a:r>
            <a:endParaRPr/>
          </a:p>
        </p:txBody>
      </p:sp>
      <p:sp>
        <p:nvSpPr>
          <p:cNvPr id="179" name="CustomShape 2"/>
          <p:cNvSpPr/>
          <p:nvPr/>
        </p:nvSpPr>
        <p:spPr>
          <a:xfrm>
            <a:off x="3884760" y="8685360"/>
            <a:ext cx="2970360" cy="457200"/>
          </a:xfrm>
          <a:prstGeom prst="rect">
            <a:avLst/>
          </a:prstGeom>
          <a:noFill/>
          <a:ln>
            <a:noFill/>
          </a:ln>
        </p:spPr>
        <p:txBody>
          <a:bodyPr lIns="90000" tIns="45000" rIns="90000" bIns="45000" anchor="b"/>
          <a:lstStyle/>
          <a:p>
            <a:pPr algn="r">
              <a:lnSpc>
                <a:spcPct val="100000"/>
              </a:lnSpc>
            </a:pPr>
            <a:fld id="{A1B3DE29-F98E-4835-ACB8-02CC63D19DEC}" type="slidenum">
              <a:rPr lang="fr-FR" sz="1200">
                <a:solidFill>
                  <a:srgbClr val="000000"/>
                </a:solidFill>
                <a:latin typeface="+mn-lt"/>
                <a:ea typeface="+mn-ea"/>
              </a:rPr>
              <a:t>3</a:t>
            </a:fld>
            <a:endParaRPr/>
          </a:p>
        </p:txBody>
      </p:sp>
    </p:spTree>
    <p:extLst>
      <p:ext uri="{BB962C8B-B14F-4D97-AF65-F5344CB8AC3E}">
        <p14:creationId xmlns:p14="http://schemas.microsoft.com/office/powerpoint/2010/main" val="3065030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body"/>
          </p:nvPr>
        </p:nvSpPr>
        <p:spPr>
          <a:xfrm>
            <a:off x="685800" y="4400640"/>
            <a:ext cx="5484960" cy="3598920"/>
          </a:xfrm>
          <a:prstGeom prst="rect">
            <a:avLst/>
          </a:prstGeom>
        </p:spPr>
        <p:txBody>
          <a:bodyPr lIns="0" tIns="0" rIns="0" bIns="0"/>
          <a:lstStyle/>
          <a:p>
            <a:r>
              <a:rPr lang="fr-FR" sz="2000">
                <a:latin typeface="Arial"/>
              </a:rPr>
              <a:t>Guillaume</a:t>
            </a:r>
            <a:endParaRPr/>
          </a:p>
        </p:txBody>
      </p:sp>
      <p:sp>
        <p:nvSpPr>
          <p:cNvPr id="181" name="CustomShape 2"/>
          <p:cNvSpPr/>
          <p:nvPr/>
        </p:nvSpPr>
        <p:spPr>
          <a:xfrm>
            <a:off x="3884760" y="8685360"/>
            <a:ext cx="2970360" cy="457200"/>
          </a:xfrm>
          <a:prstGeom prst="rect">
            <a:avLst/>
          </a:prstGeom>
          <a:noFill/>
          <a:ln>
            <a:noFill/>
          </a:ln>
        </p:spPr>
        <p:txBody>
          <a:bodyPr lIns="90000" tIns="45000" rIns="90000" bIns="45000" anchor="b"/>
          <a:lstStyle/>
          <a:p>
            <a:pPr algn="r">
              <a:lnSpc>
                <a:spcPct val="100000"/>
              </a:lnSpc>
            </a:pPr>
            <a:fld id="{D8C493C3-955A-4B97-BAE7-4C96F2C17AD5}" type="slidenum">
              <a:rPr lang="fr-FR" sz="1200">
                <a:solidFill>
                  <a:srgbClr val="000000"/>
                </a:solidFill>
                <a:latin typeface="+mn-lt"/>
                <a:ea typeface="+mn-ea"/>
              </a:rPr>
              <a:t>4</a:t>
            </a:fld>
            <a:endParaRPr/>
          </a:p>
        </p:txBody>
      </p:sp>
    </p:spTree>
    <p:extLst>
      <p:ext uri="{BB962C8B-B14F-4D97-AF65-F5344CB8AC3E}">
        <p14:creationId xmlns:p14="http://schemas.microsoft.com/office/powerpoint/2010/main" val="2446918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body"/>
          </p:nvPr>
        </p:nvSpPr>
        <p:spPr>
          <a:xfrm>
            <a:off x="685800" y="4400640"/>
            <a:ext cx="5484960" cy="3598920"/>
          </a:xfrm>
          <a:prstGeom prst="rect">
            <a:avLst/>
          </a:prstGeom>
        </p:spPr>
        <p:txBody>
          <a:bodyPr lIns="0" tIns="0" rIns="0" bIns="0"/>
          <a:lstStyle/>
          <a:p>
            <a:r>
              <a:rPr lang="fr-FR" sz="2000">
                <a:latin typeface="Arial"/>
              </a:rPr>
              <a:t>Nous avons implémentés les différentes actions de bases que doit pouvoir faire le robot c’est-à-dire les mouvement avant, arrière droite et gauche ainsi que la gestion de la caméra.</a:t>
            </a:r>
            <a:endParaRPr/>
          </a:p>
          <a:p>
            <a:endParaRPr/>
          </a:p>
          <a:p>
            <a:r>
              <a:rPr lang="fr-FR" sz="2000">
                <a:latin typeface="Arial"/>
              </a:rPr>
              <a:t>Concernant le client qui permet de piloter le robot, il s’agit d’une interface web. A la base, nous avions commencés une application android qui était quasi fonctionnelle car assez simple puisqu’il suffisait d’envoyer des requêtes GET ou POST au robot afin d’effectuer les actions que l’on souhaitait. Cette application a finalement été abandonnée pour faire une interface web à la place mais il ne serait pas difficile de la terminer si besoin. D’ailleurs de façon général, le fait qu’on dispose d’une architecture REST simplifie énormément le développement de divers client pour piloter le robot.</a:t>
            </a:r>
            <a:endParaRPr/>
          </a:p>
          <a:p>
            <a:endParaRPr/>
          </a:p>
          <a:p>
            <a:r>
              <a:rPr lang="fr-FR" sz="2000">
                <a:latin typeface="Arial"/>
              </a:rPr>
              <a:t>Guillaume</a:t>
            </a:r>
            <a:endParaRPr/>
          </a:p>
        </p:txBody>
      </p:sp>
      <p:sp>
        <p:nvSpPr>
          <p:cNvPr id="183" name="CustomShape 2"/>
          <p:cNvSpPr/>
          <p:nvPr/>
        </p:nvSpPr>
        <p:spPr>
          <a:xfrm>
            <a:off x="3884760" y="8685360"/>
            <a:ext cx="2970360" cy="457200"/>
          </a:xfrm>
          <a:prstGeom prst="rect">
            <a:avLst/>
          </a:prstGeom>
          <a:noFill/>
          <a:ln>
            <a:noFill/>
          </a:ln>
        </p:spPr>
        <p:txBody>
          <a:bodyPr lIns="90000" tIns="45000" rIns="90000" bIns="45000" anchor="b"/>
          <a:lstStyle/>
          <a:p>
            <a:pPr algn="r">
              <a:lnSpc>
                <a:spcPct val="100000"/>
              </a:lnSpc>
            </a:pPr>
            <a:fld id="{FE274D8C-9FDB-47A2-A795-671F03722ABB}" type="slidenum">
              <a:rPr lang="fr-FR" sz="1200">
                <a:solidFill>
                  <a:srgbClr val="000000"/>
                </a:solidFill>
                <a:latin typeface="+mn-lt"/>
                <a:ea typeface="+mn-ea"/>
              </a:rPr>
              <a:t>5</a:t>
            </a:fld>
            <a:endParaRPr/>
          </a:p>
        </p:txBody>
      </p:sp>
    </p:spTree>
    <p:extLst>
      <p:ext uri="{BB962C8B-B14F-4D97-AF65-F5344CB8AC3E}">
        <p14:creationId xmlns:p14="http://schemas.microsoft.com/office/powerpoint/2010/main" val="1135199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685800" y="4400640"/>
            <a:ext cx="5484960" cy="3598920"/>
          </a:xfrm>
          <a:prstGeom prst="rect">
            <a:avLst/>
          </a:prstGeom>
        </p:spPr>
        <p:txBody>
          <a:bodyPr lIns="0" tIns="0" rIns="0" bIns="0"/>
          <a:lstStyle/>
          <a:p>
            <a:r>
              <a:rPr lang="fr-FR" sz="2000">
                <a:latin typeface="Arial"/>
              </a:rPr>
              <a:t>Pendant le projet, nous avons eu différents problèmes plus ou moins gênant que nous avons du résoudre. Au début, nous avons commencés par étudier les outils que l’on nous avait fournit. On arrivait pas à faire fonctionner les exemples de tests fournis avec le système de gopiwan. Après plusieurs jours à chercher, on s’est finalement rendus compte qu’il ne s’agissait pas de la bonne bibliothèque et que celle qu’on utilisait était en fait développée pour des robots légo utilisant néanmoins des outils très similaires d’où notre difficulté à l’avoir détecté.</a:t>
            </a:r>
            <a:endParaRPr/>
          </a:p>
          <a:p>
            <a:r>
              <a:rPr lang="fr-FR" sz="2000">
                <a:latin typeface="Arial"/>
              </a:rPr>
              <a:t>Nous avons également eu un autre problème qui est survenu suite au précédent. En effet, quand nous avons pu utiliser la bonne bibliothèque de développement, nous nous sommes aperçut qu’il n’existait pas de version écrite en java mais uniquement une version Python et Scratch. Nous avons donc résolu le problème en utilisant un daemon python pour pouvoir continuer le projet.</a:t>
            </a:r>
            <a:endParaRPr/>
          </a:p>
          <a:p>
            <a:r>
              <a:rPr lang="fr-FR" sz="2000">
                <a:latin typeface="Arial"/>
              </a:rPr>
              <a:t>Entre temps, une version java est sortie il y a quelques semaines de cela mais n’est pas encore complète.</a:t>
            </a:r>
            <a:endParaRPr/>
          </a:p>
          <a:p>
            <a:endParaRPr/>
          </a:p>
          <a:p>
            <a:r>
              <a:rPr lang="fr-FR" sz="2000">
                <a:latin typeface="Arial"/>
              </a:rPr>
              <a:t>Nicolas</a:t>
            </a:r>
            <a:endParaRPr/>
          </a:p>
          <a:p>
            <a:r>
              <a:rPr lang="fr-FR" sz="2000">
                <a:latin typeface="Arial"/>
              </a:rPr>
              <a:t>Nous avons eu également quelques problèmes de montages du robot pour qui il y avait par exemple la map de la caméra montée à l’envers et qui ne risquait donc pas de fonctionner.</a:t>
            </a:r>
            <a:endParaRPr/>
          </a:p>
          <a:p>
            <a:r>
              <a:rPr lang="fr-FR" sz="2000">
                <a:latin typeface="Arial"/>
              </a:rPr>
              <a:t>Un autre problème que l’on a pas tout à fait résolu, c’est une instabilité avec le dongle wifi qui a tendance à se déconnecter par moments.</a:t>
            </a:r>
            <a:endParaRPr/>
          </a:p>
        </p:txBody>
      </p:sp>
      <p:sp>
        <p:nvSpPr>
          <p:cNvPr id="185" name="CustomShape 2"/>
          <p:cNvSpPr/>
          <p:nvPr/>
        </p:nvSpPr>
        <p:spPr>
          <a:xfrm>
            <a:off x="3884760" y="8685360"/>
            <a:ext cx="2970360" cy="457200"/>
          </a:xfrm>
          <a:prstGeom prst="rect">
            <a:avLst/>
          </a:prstGeom>
          <a:noFill/>
          <a:ln>
            <a:noFill/>
          </a:ln>
        </p:spPr>
        <p:txBody>
          <a:bodyPr lIns="90000" tIns="45000" rIns="90000" bIns="45000" anchor="b"/>
          <a:lstStyle/>
          <a:p>
            <a:pPr algn="r">
              <a:lnSpc>
                <a:spcPct val="100000"/>
              </a:lnSpc>
            </a:pPr>
            <a:fld id="{C43101F9-ED8E-4F91-A5FE-FC68F4BA7531}" type="slidenum">
              <a:rPr lang="fr-FR" sz="1200">
                <a:solidFill>
                  <a:srgbClr val="000000"/>
                </a:solidFill>
                <a:latin typeface="+mn-lt"/>
                <a:ea typeface="+mn-ea"/>
              </a:rPr>
              <a:t>7</a:t>
            </a:fld>
            <a:endParaRPr/>
          </a:p>
        </p:txBody>
      </p:sp>
    </p:spTree>
    <p:extLst>
      <p:ext uri="{BB962C8B-B14F-4D97-AF65-F5344CB8AC3E}">
        <p14:creationId xmlns:p14="http://schemas.microsoft.com/office/powerpoint/2010/main" val="1864312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4960" cy="3598920"/>
          </a:xfrm>
          <a:prstGeom prst="rect">
            <a:avLst/>
          </a:prstGeom>
        </p:spPr>
        <p:txBody>
          <a:bodyPr lIns="0" tIns="0" rIns="0" bIns="0"/>
          <a:lstStyle/>
          <a:p>
            <a:r>
              <a:rPr lang="fr-FR" sz="2000">
                <a:latin typeface="Arial"/>
              </a:rPr>
              <a:t>Nicolas</a:t>
            </a:r>
            <a:endParaRPr/>
          </a:p>
        </p:txBody>
      </p:sp>
      <p:sp>
        <p:nvSpPr>
          <p:cNvPr id="187" name="CustomShape 2"/>
          <p:cNvSpPr/>
          <p:nvPr/>
        </p:nvSpPr>
        <p:spPr>
          <a:xfrm>
            <a:off x="3884760" y="8685360"/>
            <a:ext cx="2970360" cy="457200"/>
          </a:xfrm>
          <a:prstGeom prst="rect">
            <a:avLst/>
          </a:prstGeom>
          <a:noFill/>
          <a:ln>
            <a:noFill/>
          </a:ln>
        </p:spPr>
        <p:txBody>
          <a:bodyPr lIns="90000" tIns="45000" rIns="90000" bIns="45000" anchor="b"/>
          <a:lstStyle/>
          <a:p>
            <a:pPr algn="r">
              <a:lnSpc>
                <a:spcPct val="100000"/>
              </a:lnSpc>
            </a:pPr>
            <a:fld id="{B9031CDF-C5D6-4201-B025-131117376AB2}" type="slidenum">
              <a:rPr lang="fr-FR" sz="1200">
                <a:solidFill>
                  <a:srgbClr val="000000"/>
                </a:solidFill>
                <a:latin typeface="+mn-lt"/>
                <a:ea typeface="+mn-ea"/>
              </a:rPr>
              <a:t>8</a:t>
            </a:fld>
            <a:endParaRPr/>
          </a:p>
        </p:txBody>
      </p:sp>
    </p:spTree>
    <p:extLst>
      <p:ext uri="{BB962C8B-B14F-4D97-AF65-F5344CB8AC3E}">
        <p14:creationId xmlns:p14="http://schemas.microsoft.com/office/powerpoint/2010/main" val="2348559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756000" y="5078520"/>
            <a:ext cx="6046560" cy="4809960"/>
          </a:xfrm>
          <a:prstGeom prst="rect">
            <a:avLst/>
          </a:prstGeom>
        </p:spPr>
        <p:txBody>
          <a:bodyPr lIns="0" tIns="0" rIns="0" bIns="0"/>
          <a:lstStyle/>
          <a:p>
            <a:r>
              <a:rPr lang="fr-FR" sz="2000">
                <a:latin typeface="Arial"/>
              </a:rPr>
              <a:t>Nicolas</a:t>
            </a:r>
            <a:endParaRPr/>
          </a:p>
        </p:txBody>
      </p:sp>
      <p:sp>
        <p:nvSpPr>
          <p:cNvPr id="189" name="CustomShape 2"/>
          <p:cNvSpPr/>
          <p:nvPr/>
        </p:nvSpPr>
        <p:spPr>
          <a:xfrm>
            <a:off x="4278960" y="10157400"/>
            <a:ext cx="3279600" cy="533160"/>
          </a:xfrm>
          <a:prstGeom prst="rect">
            <a:avLst/>
          </a:prstGeom>
          <a:noFill/>
          <a:ln>
            <a:noFill/>
          </a:ln>
        </p:spPr>
        <p:txBody>
          <a:bodyPr lIns="0" tIns="0" rIns="0" bIns="0" anchor="b"/>
          <a:lstStyle/>
          <a:p>
            <a:pPr algn="r">
              <a:lnSpc>
                <a:spcPct val="100000"/>
              </a:lnSpc>
            </a:pPr>
            <a:fld id="{7DF13C07-C68E-41D2-88F3-69410A4B85AB}" type="slidenum">
              <a:rPr lang="fr-FR" sz="1400">
                <a:solidFill>
                  <a:srgbClr val="000000"/>
                </a:solidFill>
                <a:latin typeface="Times New Roman"/>
                <a:ea typeface="+mn-ea"/>
              </a:rPr>
              <a:t>10</a:t>
            </a:fld>
            <a:endParaRPr/>
          </a:p>
        </p:txBody>
      </p:sp>
    </p:spTree>
    <p:extLst>
      <p:ext uri="{BB962C8B-B14F-4D97-AF65-F5344CB8AC3E}">
        <p14:creationId xmlns:p14="http://schemas.microsoft.com/office/powerpoint/2010/main" val="2529568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body"/>
          </p:nvPr>
        </p:nvSpPr>
        <p:spPr>
          <a:xfrm>
            <a:off x="685800" y="4400640"/>
            <a:ext cx="5484960" cy="3598920"/>
          </a:xfrm>
          <a:prstGeom prst="rect">
            <a:avLst/>
          </a:prstGeom>
        </p:spPr>
        <p:txBody>
          <a:bodyPr lIns="0" tIns="0" rIns="0" bIns="0"/>
          <a:lstStyle/>
          <a:p>
            <a:r>
              <a:rPr lang="fr-FR" sz="2000">
                <a:latin typeface="Arial"/>
              </a:rPr>
              <a:t>Nous avons donc réussi à terminer le projet comme vous avez pu le constater avec la démonstration. Nous avons grâce à ce projet eu l’occasion d’apprendre à utiliser différentes technologies que nous ne maitrisions pas forcément mais qui pourront nous êtres très utiles dans un avenir relativement proche au vu du développement ces dernières années et dans les années qui vont venir des objets connectés.</a:t>
            </a:r>
            <a:endParaRPr/>
          </a:p>
          <a:p>
            <a:r>
              <a:rPr lang="fr-FR" sz="2000">
                <a:latin typeface="Arial"/>
              </a:rPr>
              <a:t>Concernant les choses que l’on pourraient améliorer dans nos projet futur, il y a la répartition des tâches car c’est toujours compliqué de déterminer à l’avance combien de temps va nous prendre une tâche, en particulier quand il s’agit de technologies qu’on ne connait pas encore.</a:t>
            </a:r>
            <a:endParaRPr/>
          </a:p>
          <a:p>
            <a:endParaRPr/>
          </a:p>
          <a:p>
            <a:r>
              <a:rPr lang="fr-FR" sz="2000">
                <a:latin typeface="Arial"/>
              </a:rPr>
              <a:t>David</a:t>
            </a:r>
            <a:endParaRPr/>
          </a:p>
        </p:txBody>
      </p:sp>
      <p:sp>
        <p:nvSpPr>
          <p:cNvPr id="191" name="CustomShape 2"/>
          <p:cNvSpPr/>
          <p:nvPr/>
        </p:nvSpPr>
        <p:spPr>
          <a:xfrm>
            <a:off x="3884760" y="8685360"/>
            <a:ext cx="2970360" cy="457200"/>
          </a:xfrm>
          <a:prstGeom prst="rect">
            <a:avLst/>
          </a:prstGeom>
          <a:noFill/>
          <a:ln>
            <a:noFill/>
          </a:ln>
        </p:spPr>
        <p:txBody>
          <a:bodyPr lIns="90000" tIns="45000" rIns="90000" bIns="45000" anchor="b"/>
          <a:lstStyle/>
          <a:p>
            <a:pPr algn="r">
              <a:lnSpc>
                <a:spcPct val="100000"/>
              </a:lnSpc>
            </a:pPr>
            <a:fld id="{E2116121-D47E-4FC7-9485-2EE2E8ACC1C3}" type="slidenum">
              <a:rPr lang="fr-FR" sz="1200">
                <a:solidFill>
                  <a:srgbClr val="000000"/>
                </a:solidFill>
                <a:latin typeface="+mn-lt"/>
                <a:ea typeface="+mn-ea"/>
              </a:rPr>
              <a:t>11</a:t>
            </a:fld>
            <a:endParaRPr/>
          </a:p>
        </p:txBody>
      </p:sp>
    </p:spTree>
    <p:extLst>
      <p:ext uri="{BB962C8B-B14F-4D97-AF65-F5344CB8AC3E}">
        <p14:creationId xmlns:p14="http://schemas.microsoft.com/office/powerpoint/2010/main" val="2423298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72"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73"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75"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77"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78"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80"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81"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82" name="Image 81"/>
          <p:cNvPicPr/>
          <p:nvPr/>
        </p:nvPicPr>
        <p:blipFill>
          <a:blip r:embed="rId2"/>
          <a:stretch>
            <a:fillRect/>
          </a:stretch>
        </p:blipFill>
        <p:spPr>
          <a:xfrm>
            <a:off x="3602880" y="1604520"/>
            <a:ext cx="4984920" cy="3977280"/>
          </a:xfrm>
          <a:prstGeom prst="rect">
            <a:avLst/>
          </a:prstGeom>
          <a:ln>
            <a:noFill/>
          </a:ln>
        </p:spPr>
      </p:pic>
      <p:pic>
        <p:nvPicPr>
          <p:cNvPr id="83" name="Image 82"/>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89"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91"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93"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94"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9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99"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100"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1"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02"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03"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04"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0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08"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10"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111"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13"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14"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15"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116"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18"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119"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120" name="Image 119"/>
          <p:cNvPicPr/>
          <p:nvPr/>
        </p:nvPicPr>
        <p:blipFill>
          <a:blip r:embed="rId2"/>
          <a:stretch>
            <a:fillRect/>
          </a:stretch>
        </p:blipFill>
        <p:spPr>
          <a:xfrm>
            <a:off x="3602880" y="1604520"/>
            <a:ext cx="4984920" cy="3977280"/>
          </a:xfrm>
          <a:prstGeom prst="rect">
            <a:avLst/>
          </a:prstGeom>
          <a:ln>
            <a:noFill/>
          </a:ln>
        </p:spPr>
      </p:pic>
      <p:pic>
        <p:nvPicPr>
          <p:cNvPr id="121" name="Image 120"/>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0366781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989425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401522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extLst>
      <p:ext uri="{BB962C8B-B14F-4D97-AF65-F5344CB8AC3E}">
        <p14:creationId xmlns:p14="http://schemas.microsoft.com/office/powerpoint/2010/main" val="18808366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67431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3"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1526417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407251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5/25/2015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extLst>
      <p:ext uri="{BB962C8B-B14F-4D97-AF65-F5344CB8AC3E}">
        <p14:creationId xmlns:p14="http://schemas.microsoft.com/office/powerpoint/2010/main" val="31525441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7750171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677582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35965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090003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23321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0035528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extLst>
      <p:ext uri="{BB962C8B-B14F-4D97-AF65-F5344CB8AC3E}">
        <p14:creationId xmlns:p14="http://schemas.microsoft.com/office/powerpoint/2010/main" val="383387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85670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61"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62"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66"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70"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theme" Target="../theme/theme3.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11292840" y="0"/>
            <a:ext cx="913320" cy="6856920"/>
          </a:xfrm>
          <a:prstGeom prst="rect">
            <a:avLst/>
          </a:prstGeom>
          <a:solidFill>
            <a:srgbClr val="D34817"/>
          </a:solidFill>
          <a:ln w="14040">
            <a:noFill/>
          </a:ln>
        </p:spPr>
      </p:sp>
      <p:sp>
        <p:nvSpPr>
          <p:cNvPr id="47" name="CustomShape 2"/>
          <p:cNvSpPr/>
          <p:nvPr/>
        </p:nvSpPr>
        <p:spPr>
          <a:xfrm>
            <a:off x="0" y="0"/>
            <a:ext cx="456120" cy="6856920"/>
          </a:xfrm>
          <a:prstGeom prst="rect">
            <a:avLst/>
          </a:prstGeom>
          <a:solidFill>
            <a:srgbClr val="A6A1A1"/>
          </a:solidFill>
          <a:ln w="14040">
            <a:noFill/>
          </a:ln>
        </p:spPr>
      </p:sp>
      <p:sp>
        <p:nvSpPr>
          <p:cNvPr id="48" name="PlaceHolder 3"/>
          <p:cNvSpPr>
            <a:spLocks noGrp="1"/>
          </p:cNvSpPr>
          <p:nvPr>
            <p:ph type="title"/>
          </p:nvPr>
        </p:nvSpPr>
        <p:spPr>
          <a:xfrm>
            <a:off x="609480" y="273600"/>
            <a:ext cx="10972440" cy="1144800"/>
          </a:xfrm>
          <a:prstGeom prst="rect">
            <a:avLst/>
          </a:prstGeom>
        </p:spPr>
        <p:txBody>
          <a:bodyPr lIns="0" tIns="0" rIns="0" bIns="0" anchor="ctr"/>
          <a:lstStyle/>
          <a:p>
            <a:pPr algn="ctr"/>
            <a:r>
              <a:rPr lang="fr-FR" sz="4400">
                <a:latin typeface="Arial"/>
              </a:rPr>
              <a:t>Cliquez pour éditer le format du texte-titre</a:t>
            </a:r>
            <a:endParaRPr/>
          </a:p>
        </p:txBody>
      </p:sp>
      <p:sp>
        <p:nvSpPr>
          <p:cNvPr id="49" name="PlaceHolder 4"/>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fr-FR" sz="3200">
                <a:latin typeface="Arial"/>
              </a:rPr>
              <a:t>Cliquez pour éditer le format du plan de texte</a:t>
            </a:r>
            <a:endParaRPr/>
          </a:p>
          <a:p>
            <a:pPr lvl="1">
              <a:buSzPct val="75000"/>
              <a:buFont typeface="StarSymbol"/>
              <a:buChar char=""/>
            </a:pPr>
            <a:r>
              <a:rPr lang="fr-FR" sz="2800">
                <a:latin typeface="Arial"/>
              </a:rPr>
              <a:t>Second niveau de plan</a:t>
            </a:r>
            <a:endParaRPr/>
          </a:p>
          <a:p>
            <a:pPr lvl="2">
              <a:buSzPct val="45000"/>
              <a:buFont typeface="StarSymbol"/>
              <a:buChar char=""/>
            </a:pPr>
            <a:r>
              <a:rPr lang="fr-FR" sz="2400">
                <a:latin typeface="Arial"/>
              </a:rPr>
              <a:t>Troisième niveau de plan</a:t>
            </a:r>
            <a:endParaRPr/>
          </a:p>
          <a:p>
            <a:pPr lvl="3">
              <a:buSzPct val="75000"/>
              <a:buFont typeface="StarSymbol"/>
              <a:buChar char=""/>
            </a:pPr>
            <a:r>
              <a:rPr lang="fr-FR" sz="2000">
                <a:latin typeface="Arial"/>
              </a:rPr>
              <a:t>Quatrième niveau de plan</a:t>
            </a:r>
            <a:endParaRPr/>
          </a:p>
          <a:p>
            <a:pPr lvl="4">
              <a:buSzPct val="45000"/>
              <a:buFont typeface="StarSymbol"/>
              <a:buChar char=""/>
            </a:pPr>
            <a:r>
              <a:rPr lang="fr-FR" sz="2000">
                <a:latin typeface="Arial"/>
              </a:rPr>
              <a:t>Cinquième niveau de plan</a:t>
            </a:r>
            <a:endParaRPr/>
          </a:p>
          <a:p>
            <a:pPr lvl="5">
              <a:buSzPct val="45000"/>
              <a:buFont typeface="StarSymbol"/>
              <a:buChar char=""/>
            </a:pPr>
            <a:r>
              <a:rPr lang="fr-FR" sz="2000">
                <a:latin typeface="Arial"/>
              </a:rPr>
              <a:t>Sixième niveau de plan</a:t>
            </a:r>
            <a:endParaRPr/>
          </a:p>
          <a:p>
            <a:pPr lvl="6">
              <a:buSzPct val="45000"/>
              <a:buFont typeface="StarSymbol"/>
              <a:buChar char=""/>
            </a:pPr>
            <a:r>
              <a:rPr lang="fr-FR" sz="2000">
                <a:latin typeface="Arial"/>
              </a:rPr>
              <a:t>Septième niveau de plan</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11292840" y="0"/>
            <a:ext cx="913320" cy="6856920"/>
          </a:xfrm>
          <a:prstGeom prst="rect">
            <a:avLst/>
          </a:prstGeom>
          <a:solidFill>
            <a:srgbClr val="D34817"/>
          </a:solidFill>
          <a:ln w="14040">
            <a:noFill/>
          </a:ln>
        </p:spPr>
      </p:sp>
      <p:sp>
        <p:nvSpPr>
          <p:cNvPr id="85" name="CustomShape 2"/>
          <p:cNvSpPr/>
          <p:nvPr/>
        </p:nvSpPr>
        <p:spPr>
          <a:xfrm>
            <a:off x="0" y="0"/>
            <a:ext cx="456120" cy="6856920"/>
          </a:xfrm>
          <a:prstGeom prst="rect">
            <a:avLst/>
          </a:prstGeom>
          <a:solidFill>
            <a:srgbClr val="A6A1A1"/>
          </a:solidFill>
          <a:ln w="14040">
            <a:noFill/>
          </a:ln>
        </p:spPr>
      </p:sp>
      <p:sp>
        <p:nvSpPr>
          <p:cNvPr id="86" name="PlaceHolder 3"/>
          <p:cNvSpPr>
            <a:spLocks noGrp="1"/>
          </p:cNvSpPr>
          <p:nvPr>
            <p:ph type="title"/>
          </p:nvPr>
        </p:nvSpPr>
        <p:spPr>
          <a:xfrm>
            <a:off x="609480" y="273600"/>
            <a:ext cx="10972440" cy="1144800"/>
          </a:xfrm>
          <a:prstGeom prst="rect">
            <a:avLst/>
          </a:prstGeom>
        </p:spPr>
        <p:txBody>
          <a:bodyPr lIns="0" tIns="0" rIns="0" bIns="0" anchor="ctr"/>
          <a:lstStyle/>
          <a:p>
            <a:pPr algn="ctr"/>
            <a:r>
              <a:rPr lang="fr-FR" sz="4400">
                <a:latin typeface="Arial"/>
              </a:rPr>
              <a:t>Cliquez pour éditer le format du texte-titre</a:t>
            </a:r>
            <a:endParaRPr/>
          </a:p>
        </p:txBody>
      </p:sp>
      <p:sp>
        <p:nvSpPr>
          <p:cNvPr id="87" name="PlaceHolder 4"/>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fr-FR" sz="3200">
                <a:latin typeface="Arial"/>
              </a:rPr>
              <a:t>Cliquez pour éditer le format du plan de texte</a:t>
            </a:r>
            <a:endParaRPr/>
          </a:p>
          <a:p>
            <a:pPr lvl="1">
              <a:buSzPct val="75000"/>
              <a:buFont typeface="StarSymbol"/>
              <a:buChar char=""/>
            </a:pPr>
            <a:r>
              <a:rPr lang="fr-FR" sz="2800">
                <a:latin typeface="Arial"/>
              </a:rPr>
              <a:t>Second niveau de plan</a:t>
            </a:r>
            <a:endParaRPr/>
          </a:p>
          <a:p>
            <a:pPr lvl="2">
              <a:buSzPct val="45000"/>
              <a:buFont typeface="StarSymbol"/>
              <a:buChar char=""/>
            </a:pPr>
            <a:r>
              <a:rPr lang="fr-FR" sz="2400">
                <a:latin typeface="Arial"/>
              </a:rPr>
              <a:t>Troisième niveau de plan</a:t>
            </a:r>
            <a:endParaRPr/>
          </a:p>
          <a:p>
            <a:pPr lvl="3">
              <a:buSzPct val="75000"/>
              <a:buFont typeface="StarSymbol"/>
              <a:buChar char=""/>
            </a:pPr>
            <a:r>
              <a:rPr lang="fr-FR" sz="2000">
                <a:latin typeface="Arial"/>
              </a:rPr>
              <a:t>Quatrième niveau de plan</a:t>
            </a:r>
            <a:endParaRPr/>
          </a:p>
          <a:p>
            <a:pPr lvl="4">
              <a:buSzPct val="45000"/>
              <a:buFont typeface="StarSymbol"/>
              <a:buChar char=""/>
            </a:pPr>
            <a:r>
              <a:rPr lang="fr-FR" sz="2000">
                <a:latin typeface="Arial"/>
              </a:rPr>
              <a:t>Cinquième niveau de plan</a:t>
            </a:r>
            <a:endParaRPr/>
          </a:p>
          <a:p>
            <a:pPr lvl="5">
              <a:buSzPct val="45000"/>
              <a:buFont typeface="StarSymbol"/>
              <a:buChar char=""/>
            </a:pPr>
            <a:r>
              <a:rPr lang="fr-FR" sz="2000">
                <a:latin typeface="Arial"/>
              </a:rPr>
              <a:t>Sixième niveau de plan</a:t>
            </a:r>
            <a:endParaRPr/>
          </a:p>
          <a:p>
            <a:pPr lvl="6">
              <a:buSzPct val="45000"/>
              <a:buFont typeface="StarSymbol"/>
              <a:buChar char=""/>
            </a:pPr>
            <a:r>
              <a:rPr lang="fr-FR" sz="2000">
                <a:latin typeface="Arial"/>
              </a:rPr>
              <a:t>Septième niveau de plan</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5/25/2015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1667504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1800000" y="4812840"/>
            <a:ext cx="8790120" cy="946080"/>
          </a:xfrm>
          <a:prstGeom prst="rect">
            <a:avLst/>
          </a:prstGeom>
          <a:noFill/>
          <a:ln>
            <a:noFill/>
          </a:ln>
        </p:spPr>
        <p:txBody>
          <a:bodyPr lIns="90000" tIns="45000" rIns="90000" bIns="45000" anchor="b"/>
          <a:lstStyle/>
          <a:p>
            <a:pPr algn="ctr">
              <a:lnSpc>
                <a:spcPct val="100000"/>
              </a:lnSpc>
            </a:pPr>
            <a:r>
              <a:rPr lang="fr-FR" sz="6000" b="1">
                <a:solidFill>
                  <a:srgbClr val="000000"/>
                </a:solidFill>
                <a:latin typeface="Tw Cen MT"/>
              </a:rPr>
              <a:t>Gopiwan</a:t>
            </a:r>
            <a:endParaRPr/>
          </a:p>
        </p:txBody>
      </p:sp>
      <p:sp>
        <p:nvSpPr>
          <p:cNvPr id="128" name="CustomShape 2"/>
          <p:cNvSpPr/>
          <p:nvPr/>
        </p:nvSpPr>
        <p:spPr>
          <a:xfrm>
            <a:off x="9334080" y="4896720"/>
            <a:ext cx="2184840" cy="1654200"/>
          </a:xfrm>
          <a:prstGeom prst="rect">
            <a:avLst/>
          </a:prstGeom>
          <a:noFill/>
          <a:ln>
            <a:noFill/>
          </a:ln>
        </p:spPr>
        <p:txBody>
          <a:bodyPr lIns="90000" tIns="45000" rIns="90000" bIns="45000"/>
          <a:lstStyle/>
          <a:p>
            <a:pPr>
              <a:lnSpc>
                <a:spcPct val="100000"/>
              </a:lnSpc>
            </a:pPr>
            <a:r>
              <a:rPr lang="fr-FR" sz="2000" b="1" u="dbl">
                <a:solidFill>
                  <a:srgbClr val="000000"/>
                </a:solidFill>
                <a:latin typeface="Tw Cen MT"/>
              </a:rPr>
              <a:t>Groupe 4 :</a:t>
            </a:r>
            <a:endParaRPr/>
          </a:p>
        </p:txBody>
      </p:sp>
      <p:sp>
        <p:nvSpPr>
          <p:cNvPr id="129" name="CustomShape 3"/>
          <p:cNvSpPr/>
          <p:nvPr/>
        </p:nvSpPr>
        <p:spPr>
          <a:xfrm>
            <a:off x="9384120" y="5508360"/>
            <a:ext cx="2806920" cy="1186560"/>
          </a:xfrm>
          <a:prstGeom prst="rect">
            <a:avLst/>
          </a:prstGeom>
          <a:noFill/>
          <a:ln>
            <a:noFill/>
          </a:ln>
        </p:spPr>
        <p:txBody>
          <a:bodyPr lIns="90000" tIns="45000" rIns="90000" bIns="45000"/>
          <a:lstStyle/>
          <a:p>
            <a:pPr>
              <a:lnSpc>
                <a:spcPct val="100000"/>
              </a:lnSpc>
            </a:pPr>
            <a:r>
              <a:rPr lang="fr-FR">
                <a:solidFill>
                  <a:srgbClr val="000000"/>
                </a:solidFill>
                <a:latin typeface="Tw Cen MT"/>
              </a:rPr>
              <a:t>David Barrat</a:t>
            </a:r>
            <a:endParaRPr/>
          </a:p>
          <a:p>
            <a:pPr>
              <a:lnSpc>
                <a:spcPct val="100000"/>
              </a:lnSpc>
            </a:pPr>
            <a:r>
              <a:rPr lang="fr-FR">
                <a:solidFill>
                  <a:srgbClr val="000000"/>
                </a:solidFill>
                <a:latin typeface="Tw Cen MT"/>
              </a:rPr>
              <a:t>Guillaume Claudic</a:t>
            </a:r>
            <a:endParaRPr/>
          </a:p>
          <a:p>
            <a:pPr>
              <a:lnSpc>
                <a:spcPct val="100000"/>
              </a:lnSpc>
            </a:pPr>
            <a:r>
              <a:rPr lang="fr-FR">
                <a:solidFill>
                  <a:srgbClr val="000000"/>
                </a:solidFill>
                <a:latin typeface="Tw Cen MT"/>
              </a:rPr>
              <a:t>Nicolas Bloyet</a:t>
            </a:r>
            <a:endParaRPr/>
          </a:p>
          <a:p>
            <a:pPr>
              <a:lnSpc>
                <a:spcPct val="100000"/>
              </a:lnSpc>
            </a:pPr>
            <a:r>
              <a:rPr lang="fr-FR">
                <a:solidFill>
                  <a:srgbClr val="000000"/>
                </a:solidFill>
                <a:latin typeface="Tw Cen MT"/>
              </a:rPr>
              <a:t>Nailya Bogrova</a:t>
            </a:r>
            <a:endParaRPr/>
          </a:p>
        </p:txBody>
      </p:sp>
      <p:pic>
        <p:nvPicPr>
          <p:cNvPr id="130" name="Image 4"/>
          <p:cNvPicPr/>
          <p:nvPr/>
        </p:nvPicPr>
        <p:blipFill>
          <a:blip r:embed="rId3"/>
          <a:stretch>
            <a:fillRect/>
          </a:stretch>
        </p:blipFill>
        <p:spPr>
          <a:xfrm>
            <a:off x="10550880" y="290160"/>
            <a:ext cx="1078920" cy="1495800"/>
          </a:xfrm>
          <a:prstGeom prst="rect">
            <a:avLst/>
          </a:prstGeom>
          <a:ln>
            <a:noFill/>
          </a:ln>
        </p:spPr>
      </p:pic>
      <p:sp>
        <p:nvSpPr>
          <p:cNvPr id="131" name="CustomShape 4"/>
          <p:cNvSpPr/>
          <p:nvPr/>
        </p:nvSpPr>
        <p:spPr>
          <a:xfrm>
            <a:off x="3672000" y="6264000"/>
            <a:ext cx="3454920" cy="820080"/>
          </a:xfrm>
          <a:prstGeom prst="rect">
            <a:avLst/>
          </a:prstGeom>
          <a:noFill/>
          <a:ln>
            <a:noFill/>
          </a:ln>
        </p:spPr>
        <p:txBody>
          <a:bodyPr lIns="90000" tIns="45000" rIns="90000" bIns="45000"/>
          <a:lstStyle/>
          <a:p>
            <a:pPr>
              <a:lnSpc>
                <a:spcPct val="100000"/>
              </a:lnSpc>
            </a:pPr>
            <a:r>
              <a:rPr lang="fr-FR" sz="2400">
                <a:solidFill>
                  <a:srgbClr val="3B3059"/>
                </a:solidFill>
                <a:latin typeface="Tw Cen MT"/>
              </a:rPr>
              <a:t>Mardi 26 Mai 2015</a:t>
            </a:r>
            <a:endParaRPr/>
          </a:p>
        </p:txBody>
      </p:sp>
      <p:pic>
        <p:nvPicPr>
          <p:cNvPr id="132" name="Image 216"/>
          <p:cNvPicPr/>
          <p:nvPr/>
        </p:nvPicPr>
        <p:blipFill>
          <a:blip r:embed="rId4"/>
          <a:stretch>
            <a:fillRect/>
          </a:stretch>
        </p:blipFill>
        <p:spPr>
          <a:xfrm>
            <a:off x="2664000" y="60120"/>
            <a:ext cx="5758920" cy="5626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027080" y="2561760"/>
            <a:ext cx="9904680" cy="1477080"/>
          </a:xfrm>
          <a:prstGeom prst="rect">
            <a:avLst/>
          </a:prstGeom>
          <a:noFill/>
          <a:ln>
            <a:noFill/>
          </a:ln>
        </p:spPr>
        <p:txBody>
          <a:bodyPr lIns="90000" tIns="45000" rIns="90000" bIns="45000" anchor="ctr"/>
          <a:lstStyle/>
          <a:p>
            <a:pPr algn="ctr">
              <a:lnSpc>
                <a:spcPct val="100000"/>
              </a:lnSpc>
            </a:pPr>
            <a:r>
              <a:rPr lang="fr-FR" sz="3600">
                <a:solidFill>
                  <a:srgbClr val="000000"/>
                </a:solidFill>
                <a:latin typeface="Tw Cen MT"/>
              </a:rPr>
              <a:t>Démonstration</a:t>
            </a:r>
            <a:endParaRPr/>
          </a:p>
        </p:txBody>
      </p:sp>
      <p:sp>
        <p:nvSpPr>
          <p:cNvPr id="168" name="CustomShape 2"/>
          <p:cNvSpPr/>
          <p:nvPr/>
        </p:nvSpPr>
        <p:spPr>
          <a:xfrm>
            <a:off x="10276200" y="5883120"/>
            <a:ext cx="769680" cy="363600"/>
          </a:xfrm>
          <a:prstGeom prst="rect">
            <a:avLst/>
          </a:prstGeom>
          <a:noFill/>
          <a:ln>
            <a:noFill/>
          </a:ln>
        </p:spPr>
        <p:txBody>
          <a:bodyPr lIns="90000" tIns="45000" rIns="90000" bIns="45000" anchor="ctr"/>
          <a:lstStyle/>
          <a:p>
            <a:pPr algn="r">
              <a:lnSpc>
                <a:spcPct val="100000"/>
              </a:lnSpc>
            </a:pPr>
            <a:fld id="{4ABF5E69-67C0-45C4-B3E6-125582E3DECC}" type="slidenum">
              <a:rPr lang="fr-FR" sz="1050">
                <a:solidFill>
                  <a:srgbClr val="FFFFFF"/>
                </a:solidFill>
                <a:latin typeface="Tw Cen MT"/>
              </a:rPr>
              <a:t>10</a:t>
            </a:fld>
            <a:endParaRPr/>
          </a:p>
        </p:txBody>
      </p:sp>
      <p:sp>
        <p:nvSpPr>
          <p:cNvPr id="169" name="CustomShape 3"/>
          <p:cNvSpPr/>
          <p:nvPr/>
        </p:nvSpPr>
        <p:spPr>
          <a:xfrm>
            <a:off x="11292840" y="6172200"/>
            <a:ext cx="913320" cy="592560"/>
          </a:xfrm>
          <a:prstGeom prst="rect">
            <a:avLst/>
          </a:prstGeom>
          <a:noFill/>
          <a:ln>
            <a:noFill/>
          </a:ln>
        </p:spPr>
        <p:txBody>
          <a:bodyPr lIns="45720" tIns="45000" rIns="45720" bIns="45000" anchor="ctr"/>
          <a:lstStyle/>
          <a:p>
            <a:pPr algn="r">
              <a:lnSpc>
                <a:spcPct val="100000"/>
              </a:lnSpc>
            </a:pPr>
            <a:fld id="{5CCEF81A-19A5-4599-B395-E53C097B2DBA}" type="slidenum">
              <a:rPr lang="fr-FR" sz="4000">
                <a:solidFill>
                  <a:srgbClr val="FFFFFF"/>
                </a:solidFill>
                <a:latin typeface="Tw Cen MT"/>
              </a:rPr>
              <a:t>10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1141560" y="678960"/>
            <a:ext cx="9904680" cy="1477080"/>
          </a:xfrm>
          <a:prstGeom prst="rect">
            <a:avLst/>
          </a:prstGeom>
          <a:noFill/>
          <a:ln>
            <a:noFill/>
          </a:ln>
        </p:spPr>
        <p:txBody>
          <a:bodyPr lIns="90000" tIns="45000" rIns="90000" bIns="45000" anchor="ctr"/>
          <a:lstStyle/>
          <a:p>
            <a:pPr algn="ctr">
              <a:lnSpc>
                <a:spcPct val="100000"/>
              </a:lnSpc>
            </a:pPr>
            <a:r>
              <a:rPr lang="fr-FR" sz="3600">
                <a:solidFill>
                  <a:srgbClr val="000000"/>
                </a:solidFill>
                <a:latin typeface="Tw Cen MT"/>
              </a:rPr>
              <a:t>Conclusion</a:t>
            </a:r>
            <a:endParaRPr/>
          </a:p>
        </p:txBody>
      </p:sp>
      <p:sp>
        <p:nvSpPr>
          <p:cNvPr id="171" name="CustomShape 2"/>
          <p:cNvSpPr/>
          <p:nvPr/>
        </p:nvSpPr>
        <p:spPr>
          <a:xfrm>
            <a:off x="1296000" y="2650680"/>
            <a:ext cx="9904680" cy="3540240"/>
          </a:xfrm>
          <a:prstGeom prst="rect">
            <a:avLst/>
          </a:prstGeom>
          <a:noFill/>
          <a:ln>
            <a:noFill/>
          </a:ln>
        </p:spPr>
        <p:txBody>
          <a:bodyPr lIns="90000" tIns="45000" rIns="90000" bIns="45000"/>
          <a:lstStyle/>
          <a:p>
            <a:pPr>
              <a:lnSpc>
                <a:spcPct val="120000"/>
              </a:lnSpc>
              <a:buSzPct val="125000"/>
              <a:buFont typeface="Arial"/>
              <a:buChar char="•"/>
            </a:pPr>
            <a:r>
              <a:rPr lang="fr-FR" sz="2800">
                <a:solidFill>
                  <a:srgbClr val="000000"/>
                </a:solidFill>
                <a:latin typeface="Tw Cen MT"/>
              </a:rPr>
              <a:t> Découverte intéressante de la programmation embarquée</a:t>
            </a:r>
            <a:endParaRPr/>
          </a:p>
          <a:p>
            <a:pPr>
              <a:lnSpc>
                <a:spcPct val="120000"/>
              </a:lnSpc>
              <a:buSzPct val="125000"/>
              <a:buFont typeface="Arial"/>
              <a:buChar char="•"/>
            </a:pPr>
            <a:r>
              <a:rPr lang="fr-FR" sz="2800">
                <a:solidFill>
                  <a:srgbClr val="000000"/>
                </a:solidFill>
                <a:latin typeface="Tw Cen MT"/>
              </a:rPr>
              <a:t> Apprentissage du modèle de programmation REST</a:t>
            </a:r>
            <a:endParaRPr/>
          </a:p>
          <a:p>
            <a:pPr>
              <a:lnSpc>
                <a:spcPct val="120000"/>
              </a:lnSpc>
              <a:buSzPct val="125000"/>
              <a:buFont typeface="Arial"/>
              <a:buChar char="•"/>
            </a:pPr>
            <a:r>
              <a:rPr lang="fr-FR" sz="2800">
                <a:solidFill>
                  <a:srgbClr val="000000"/>
                </a:solidFill>
                <a:latin typeface="Tw Cen MT"/>
              </a:rPr>
              <a:t> Issue du projet plutôt positive</a:t>
            </a:r>
            <a:endParaRPr/>
          </a:p>
          <a:p>
            <a:pPr>
              <a:lnSpc>
                <a:spcPct val="120000"/>
              </a:lnSpc>
              <a:buSzPct val="125000"/>
              <a:buFont typeface="Arial"/>
              <a:buChar char="•"/>
            </a:pPr>
            <a:r>
              <a:rPr lang="fr-FR" sz="2800">
                <a:solidFill>
                  <a:srgbClr val="000000"/>
                </a:solidFill>
                <a:latin typeface="Tw Cen MT"/>
              </a:rPr>
              <a:t> Bonne cohésion de groupe globalement</a:t>
            </a:r>
            <a:endParaRPr/>
          </a:p>
        </p:txBody>
      </p:sp>
      <p:sp>
        <p:nvSpPr>
          <p:cNvPr id="172" name="CustomShape 3"/>
          <p:cNvSpPr/>
          <p:nvPr/>
        </p:nvSpPr>
        <p:spPr>
          <a:xfrm>
            <a:off x="10276200" y="5883120"/>
            <a:ext cx="769680" cy="363600"/>
          </a:xfrm>
          <a:prstGeom prst="rect">
            <a:avLst/>
          </a:prstGeom>
          <a:noFill/>
          <a:ln>
            <a:noFill/>
          </a:ln>
        </p:spPr>
        <p:txBody>
          <a:bodyPr lIns="90000" tIns="45000" rIns="90000" bIns="45000" anchor="ctr"/>
          <a:lstStyle/>
          <a:p>
            <a:pPr algn="r">
              <a:lnSpc>
                <a:spcPct val="100000"/>
              </a:lnSpc>
            </a:pPr>
            <a:fld id="{830FA7CC-7BA6-4678-8CA5-967E6BBA2C2C}" type="slidenum">
              <a:rPr lang="fr-FR" sz="1050">
                <a:solidFill>
                  <a:srgbClr val="FFFFFF"/>
                </a:solidFill>
                <a:latin typeface="Tw Cen MT"/>
              </a:rPr>
              <a:t>11</a:t>
            </a:fld>
            <a:endParaRPr/>
          </a:p>
        </p:txBody>
      </p:sp>
      <p:sp>
        <p:nvSpPr>
          <p:cNvPr id="173" name="CustomShape 4"/>
          <p:cNvSpPr/>
          <p:nvPr/>
        </p:nvSpPr>
        <p:spPr>
          <a:xfrm>
            <a:off x="11292840" y="6172200"/>
            <a:ext cx="913320" cy="592560"/>
          </a:xfrm>
          <a:prstGeom prst="rect">
            <a:avLst/>
          </a:prstGeom>
          <a:noFill/>
          <a:ln>
            <a:noFill/>
          </a:ln>
        </p:spPr>
        <p:txBody>
          <a:bodyPr lIns="45720" tIns="45000" rIns="45720" bIns="45000" anchor="ctr"/>
          <a:lstStyle/>
          <a:p>
            <a:pPr algn="r">
              <a:lnSpc>
                <a:spcPct val="100000"/>
              </a:lnSpc>
            </a:pPr>
            <a:fld id="{346D6190-4CAE-48C5-BD43-3B818CB264DC}" type="slidenum">
              <a:rPr lang="fr-FR" sz="4400">
                <a:solidFill>
                  <a:srgbClr val="FFFFFF"/>
                </a:solidFill>
                <a:latin typeface="Tw Cen MT"/>
              </a:rPr>
              <a:t>11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1141560" y="504000"/>
            <a:ext cx="9904680" cy="1477080"/>
          </a:xfrm>
          <a:prstGeom prst="rect">
            <a:avLst/>
          </a:prstGeom>
          <a:noFill/>
          <a:ln>
            <a:noFill/>
          </a:ln>
        </p:spPr>
        <p:txBody>
          <a:bodyPr lIns="90000" tIns="45000" rIns="90000" bIns="45000" anchor="ctr"/>
          <a:lstStyle/>
          <a:p>
            <a:pPr algn="ctr">
              <a:lnSpc>
                <a:spcPct val="100000"/>
              </a:lnSpc>
            </a:pPr>
            <a:r>
              <a:rPr lang="fr-FR" sz="4800">
                <a:solidFill>
                  <a:srgbClr val="000000"/>
                </a:solidFill>
                <a:latin typeface="Tw Cen MT"/>
              </a:rPr>
              <a:t>Plan</a:t>
            </a:r>
            <a:endParaRPr/>
          </a:p>
        </p:txBody>
      </p:sp>
      <p:sp>
        <p:nvSpPr>
          <p:cNvPr id="134" name="CustomShape 2"/>
          <p:cNvSpPr/>
          <p:nvPr/>
        </p:nvSpPr>
        <p:spPr>
          <a:xfrm>
            <a:off x="1141560" y="1695960"/>
            <a:ext cx="9904680" cy="4370760"/>
          </a:xfrm>
          <a:prstGeom prst="rect">
            <a:avLst/>
          </a:prstGeom>
          <a:noFill/>
          <a:ln>
            <a:noFill/>
          </a:ln>
        </p:spPr>
        <p:txBody>
          <a:bodyPr lIns="90000" tIns="45000" rIns="90000" bIns="45000"/>
          <a:lstStyle/>
          <a:p>
            <a:pPr>
              <a:lnSpc>
                <a:spcPct val="120000"/>
              </a:lnSpc>
              <a:buSzPct val="125000"/>
              <a:buFont typeface="Arial"/>
              <a:buChar char="•"/>
            </a:pPr>
            <a:r>
              <a:rPr lang="fr-FR" sz="3200">
                <a:solidFill>
                  <a:srgbClr val="000000"/>
                </a:solidFill>
                <a:latin typeface="Tw Cen MT"/>
              </a:rPr>
              <a:t>  Présentation du projet</a:t>
            </a:r>
            <a:endParaRPr/>
          </a:p>
          <a:p>
            <a:pPr>
              <a:lnSpc>
                <a:spcPct val="120000"/>
              </a:lnSpc>
              <a:buSzPct val="125000"/>
              <a:buFont typeface="Arial"/>
              <a:buChar char="•"/>
            </a:pPr>
            <a:r>
              <a:rPr lang="fr-FR" sz="3200">
                <a:solidFill>
                  <a:srgbClr val="000000"/>
                </a:solidFill>
                <a:latin typeface="Tw Cen MT"/>
              </a:rPr>
              <a:t>  Répartition des tâches</a:t>
            </a:r>
            <a:endParaRPr/>
          </a:p>
          <a:p>
            <a:pPr>
              <a:lnSpc>
                <a:spcPct val="120000"/>
              </a:lnSpc>
              <a:buSzPct val="125000"/>
              <a:buFont typeface="Arial"/>
              <a:buChar char="•"/>
            </a:pPr>
            <a:r>
              <a:rPr lang="fr-FR" sz="3200">
                <a:solidFill>
                  <a:srgbClr val="000000"/>
                </a:solidFill>
                <a:latin typeface="Tw Cen MT"/>
              </a:rPr>
              <a:t>  Fonctionnalités implantées</a:t>
            </a:r>
            <a:endParaRPr/>
          </a:p>
          <a:p>
            <a:pPr>
              <a:lnSpc>
                <a:spcPct val="120000"/>
              </a:lnSpc>
              <a:buSzPct val="125000"/>
              <a:buFont typeface="Arial"/>
              <a:buChar char="•"/>
            </a:pPr>
            <a:r>
              <a:rPr lang="fr-FR" sz="3200">
                <a:solidFill>
                  <a:srgbClr val="000000"/>
                </a:solidFill>
                <a:latin typeface="Tw Cen MT"/>
              </a:rPr>
              <a:t>  Interface client</a:t>
            </a:r>
            <a:endParaRPr/>
          </a:p>
          <a:p>
            <a:pPr>
              <a:lnSpc>
                <a:spcPct val="120000"/>
              </a:lnSpc>
              <a:buSzPct val="125000"/>
              <a:buFont typeface="Arial"/>
              <a:buChar char="•"/>
            </a:pPr>
            <a:r>
              <a:rPr lang="fr-FR" sz="3200">
                <a:solidFill>
                  <a:srgbClr val="000000"/>
                </a:solidFill>
                <a:latin typeface="Tw Cen MT"/>
              </a:rPr>
              <a:t>  Problèmes rencontrés</a:t>
            </a:r>
            <a:endParaRPr/>
          </a:p>
          <a:p>
            <a:pPr>
              <a:lnSpc>
                <a:spcPct val="120000"/>
              </a:lnSpc>
              <a:buSzPct val="125000"/>
              <a:buFont typeface="Arial"/>
              <a:buChar char="•"/>
            </a:pPr>
            <a:r>
              <a:rPr lang="fr-FR" sz="3200">
                <a:solidFill>
                  <a:srgbClr val="000000"/>
                </a:solidFill>
                <a:latin typeface="Tw Cen MT"/>
              </a:rPr>
              <a:t>  Architecture</a:t>
            </a:r>
            <a:endParaRPr/>
          </a:p>
          <a:p>
            <a:pPr>
              <a:lnSpc>
                <a:spcPct val="120000"/>
              </a:lnSpc>
              <a:buSzPct val="125000"/>
              <a:buFont typeface="Arial"/>
              <a:buChar char="•"/>
            </a:pPr>
            <a:r>
              <a:rPr lang="fr-FR" sz="3200">
                <a:solidFill>
                  <a:srgbClr val="000000"/>
                </a:solidFill>
                <a:latin typeface="Tw Cen MT"/>
              </a:rPr>
              <a:t>  Démonstration</a:t>
            </a:r>
            <a:endParaRPr/>
          </a:p>
          <a:p>
            <a:pPr>
              <a:lnSpc>
                <a:spcPct val="120000"/>
              </a:lnSpc>
              <a:buSzPct val="125000"/>
              <a:buFont typeface="Arial"/>
              <a:buChar char="•"/>
            </a:pPr>
            <a:r>
              <a:rPr lang="fr-FR" sz="3200">
                <a:solidFill>
                  <a:srgbClr val="000000"/>
                </a:solidFill>
                <a:latin typeface="Tw Cen MT"/>
              </a:rPr>
              <a:t>  Conclusion</a:t>
            </a:r>
            <a:endParaRPr/>
          </a:p>
        </p:txBody>
      </p:sp>
      <p:sp>
        <p:nvSpPr>
          <p:cNvPr id="135" name="CustomShape 3"/>
          <p:cNvSpPr/>
          <p:nvPr/>
        </p:nvSpPr>
        <p:spPr>
          <a:xfrm>
            <a:off x="10276200" y="5883120"/>
            <a:ext cx="769680" cy="363600"/>
          </a:xfrm>
          <a:prstGeom prst="rect">
            <a:avLst/>
          </a:prstGeom>
          <a:noFill/>
          <a:ln>
            <a:noFill/>
          </a:ln>
        </p:spPr>
        <p:txBody>
          <a:bodyPr lIns="90000" tIns="45000" rIns="90000" bIns="45000" anchor="ctr"/>
          <a:lstStyle/>
          <a:p>
            <a:pPr algn="r">
              <a:lnSpc>
                <a:spcPct val="100000"/>
              </a:lnSpc>
            </a:pPr>
            <a:fld id="{AEB357FA-7C19-49EE-9E94-A73008D25090}" type="slidenum">
              <a:rPr lang="fr-FR" sz="1050">
                <a:solidFill>
                  <a:srgbClr val="FFFFFF"/>
                </a:solidFill>
                <a:latin typeface="Tw Cen MT"/>
              </a:rPr>
              <a:t>2</a:t>
            </a:fld>
            <a:endParaRPr/>
          </a:p>
        </p:txBody>
      </p:sp>
      <p:sp>
        <p:nvSpPr>
          <p:cNvPr id="136" name="CustomShape 4"/>
          <p:cNvSpPr/>
          <p:nvPr/>
        </p:nvSpPr>
        <p:spPr>
          <a:xfrm>
            <a:off x="11292840" y="6172200"/>
            <a:ext cx="913320" cy="592560"/>
          </a:xfrm>
          <a:prstGeom prst="rect">
            <a:avLst/>
          </a:prstGeom>
          <a:noFill/>
          <a:ln>
            <a:noFill/>
          </a:ln>
        </p:spPr>
        <p:txBody>
          <a:bodyPr lIns="45720" tIns="45000" rIns="45720" bIns="45000" anchor="ctr"/>
          <a:lstStyle/>
          <a:p>
            <a:pPr algn="r">
              <a:lnSpc>
                <a:spcPct val="100000"/>
              </a:lnSpc>
            </a:pPr>
            <a:r>
              <a:rPr lang="fr-FR" sz="4000">
                <a:solidFill>
                  <a:srgbClr val="FFFFFF"/>
                </a:solidFill>
                <a:latin typeface="Tw Cen MT"/>
              </a:rPr>
              <a:t>2</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1220760" y="-281880"/>
            <a:ext cx="9904680" cy="1477080"/>
          </a:xfrm>
          <a:prstGeom prst="rect">
            <a:avLst/>
          </a:prstGeom>
          <a:noFill/>
          <a:ln>
            <a:noFill/>
          </a:ln>
        </p:spPr>
        <p:txBody>
          <a:bodyPr lIns="90000" tIns="45000" rIns="90000" bIns="45000" anchor="ctr"/>
          <a:lstStyle/>
          <a:p>
            <a:pPr algn="ctr">
              <a:lnSpc>
                <a:spcPct val="100000"/>
              </a:lnSpc>
            </a:pPr>
            <a:r>
              <a:rPr lang="fr-FR" sz="3600">
                <a:solidFill>
                  <a:srgbClr val="000000"/>
                </a:solidFill>
                <a:latin typeface="Tw Cen MT"/>
              </a:rPr>
              <a:t>Présentation du projet</a:t>
            </a:r>
            <a:endParaRPr/>
          </a:p>
        </p:txBody>
      </p:sp>
      <p:sp>
        <p:nvSpPr>
          <p:cNvPr id="138" name="CustomShape 2"/>
          <p:cNvSpPr/>
          <p:nvPr/>
        </p:nvSpPr>
        <p:spPr>
          <a:xfrm>
            <a:off x="1220760" y="1099800"/>
            <a:ext cx="9657360" cy="1942920"/>
          </a:xfrm>
          <a:prstGeom prst="rect">
            <a:avLst/>
          </a:prstGeom>
          <a:noFill/>
          <a:ln>
            <a:noFill/>
          </a:ln>
        </p:spPr>
        <p:txBody>
          <a:bodyPr lIns="90000" tIns="45000" rIns="90000" bIns="45000"/>
          <a:lstStyle/>
          <a:p>
            <a:pPr>
              <a:lnSpc>
                <a:spcPct val="120000"/>
              </a:lnSpc>
              <a:buSzPct val="125000"/>
              <a:buFont typeface="Arial"/>
              <a:buChar char="•"/>
            </a:pPr>
            <a:r>
              <a:rPr lang="fr-FR" sz="2800">
                <a:solidFill>
                  <a:srgbClr val="000000"/>
                </a:solidFill>
                <a:latin typeface="Tw Cen MT"/>
              </a:rPr>
              <a:t> Robot piloté à distance (hotspot wifi+serveur Jetty)</a:t>
            </a:r>
            <a:endParaRPr/>
          </a:p>
          <a:p>
            <a:pPr>
              <a:lnSpc>
                <a:spcPct val="120000"/>
              </a:lnSpc>
              <a:buSzPct val="125000"/>
              <a:buFont typeface="Arial"/>
              <a:buChar char="•"/>
            </a:pPr>
            <a:r>
              <a:rPr lang="fr-FR" sz="2800">
                <a:solidFill>
                  <a:srgbClr val="000000"/>
                </a:solidFill>
                <a:latin typeface="Tw Cen MT"/>
              </a:rPr>
              <a:t> Raspberry pi</a:t>
            </a:r>
            <a:endParaRPr/>
          </a:p>
          <a:p>
            <a:pPr>
              <a:lnSpc>
                <a:spcPct val="120000"/>
              </a:lnSpc>
              <a:buSzPct val="125000"/>
              <a:buFont typeface="Arial"/>
              <a:buChar char="•"/>
            </a:pPr>
            <a:r>
              <a:rPr lang="fr-FR" sz="2800">
                <a:solidFill>
                  <a:srgbClr val="000000"/>
                </a:solidFill>
                <a:latin typeface="Tw Cen MT"/>
              </a:rPr>
              <a:t> Carte Gopigo</a:t>
            </a:r>
            <a:endParaRPr/>
          </a:p>
          <a:p>
            <a:pPr>
              <a:lnSpc>
                <a:spcPct val="120000"/>
              </a:lnSpc>
            </a:pPr>
            <a:endParaRPr/>
          </a:p>
        </p:txBody>
      </p:sp>
      <p:sp>
        <p:nvSpPr>
          <p:cNvPr id="139" name="CustomShape 3"/>
          <p:cNvSpPr/>
          <p:nvPr/>
        </p:nvSpPr>
        <p:spPr>
          <a:xfrm>
            <a:off x="10276200" y="5883120"/>
            <a:ext cx="769680" cy="363600"/>
          </a:xfrm>
          <a:prstGeom prst="rect">
            <a:avLst/>
          </a:prstGeom>
          <a:noFill/>
          <a:ln>
            <a:noFill/>
          </a:ln>
        </p:spPr>
        <p:txBody>
          <a:bodyPr lIns="90000" tIns="45000" rIns="90000" bIns="45000" anchor="ctr"/>
          <a:lstStyle/>
          <a:p>
            <a:pPr algn="r">
              <a:lnSpc>
                <a:spcPct val="100000"/>
              </a:lnSpc>
            </a:pPr>
            <a:fld id="{CADC6989-BFC4-4AB5-9AEA-77D6FBAD0C9F}" type="slidenum">
              <a:rPr lang="fr-FR" sz="1050">
                <a:solidFill>
                  <a:srgbClr val="FFFFFF"/>
                </a:solidFill>
                <a:latin typeface="Tw Cen MT"/>
              </a:rPr>
              <a:t>3</a:t>
            </a:fld>
            <a:endParaRPr/>
          </a:p>
        </p:txBody>
      </p:sp>
      <p:pic>
        <p:nvPicPr>
          <p:cNvPr id="140" name="Image 223"/>
          <p:cNvPicPr/>
          <p:nvPr/>
        </p:nvPicPr>
        <p:blipFill>
          <a:blip r:embed="rId3"/>
          <a:stretch>
            <a:fillRect/>
          </a:stretch>
        </p:blipFill>
        <p:spPr>
          <a:xfrm>
            <a:off x="5970960" y="3737880"/>
            <a:ext cx="4750920" cy="2806920"/>
          </a:xfrm>
          <a:prstGeom prst="rect">
            <a:avLst/>
          </a:prstGeom>
          <a:ln>
            <a:noFill/>
          </a:ln>
        </p:spPr>
      </p:pic>
      <p:pic>
        <p:nvPicPr>
          <p:cNvPr id="141" name="Image 1"/>
          <p:cNvPicPr/>
          <p:nvPr/>
        </p:nvPicPr>
        <p:blipFill>
          <a:blip r:embed="rId4"/>
          <a:stretch>
            <a:fillRect/>
          </a:stretch>
        </p:blipFill>
        <p:spPr>
          <a:xfrm>
            <a:off x="1667880" y="3816000"/>
            <a:ext cx="3775320" cy="2868840"/>
          </a:xfrm>
          <a:prstGeom prst="rect">
            <a:avLst/>
          </a:prstGeom>
          <a:ln>
            <a:noFill/>
          </a:ln>
        </p:spPr>
      </p:pic>
      <p:sp>
        <p:nvSpPr>
          <p:cNvPr id="142" name="CustomShape 4"/>
          <p:cNvSpPr/>
          <p:nvPr/>
        </p:nvSpPr>
        <p:spPr>
          <a:xfrm>
            <a:off x="11292840" y="6172200"/>
            <a:ext cx="913320" cy="592560"/>
          </a:xfrm>
          <a:prstGeom prst="rect">
            <a:avLst/>
          </a:prstGeom>
          <a:noFill/>
          <a:ln>
            <a:noFill/>
          </a:ln>
        </p:spPr>
        <p:txBody>
          <a:bodyPr lIns="45720" tIns="45000" rIns="45720" bIns="45000" anchor="ctr"/>
          <a:lstStyle/>
          <a:p>
            <a:pPr algn="r">
              <a:lnSpc>
                <a:spcPct val="100000"/>
              </a:lnSpc>
            </a:pPr>
            <a:fld id="{0D9BEC95-8B09-44F4-92AD-8FD757847C99}" type="slidenum">
              <a:rPr lang="fr-FR" sz="4000">
                <a:solidFill>
                  <a:srgbClr val="FFFFFF"/>
                </a:solidFill>
                <a:latin typeface="Tw Cen MT"/>
              </a:rPr>
              <a:t>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1141560" y="618480"/>
            <a:ext cx="9904680" cy="1477080"/>
          </a:xfrm>
          <a:prstGeom prst="rect">
            <a:avLst/>
          </a:prstGeom>
          <a:noFill/>
          <a:ln>
            <a:noFill/>
          </a:ln>
        </p:spPr>
        <p:txBody>
          <a:bodyPr lIns="90000" tIns="45000" rIns="90000" bIns="45000" anchor="ctr"/>
          <a:lstStyle/>
          <a:p>
            <a:pPr algn="ctr">
              <a:lnSpc>
                <a:spcPct val="100000"/>
              </a:lnSpc>
            </a:pPr>
            <a:r>
              <a:rPr lang="fr-FR" sz="3600">
                <a:solidFill>
                  <a:srgbClr val="000000"/>
                </a:solidFill>
                <a:latin typeface="Tw Cen MT"/>
              </a:rPr>
              <a:t>Répartition des tâches</a:t>
            </a:r>
            <a:endParaRPr/>
          </a:p>
        </p:txBody>
      </p:sp>
      <p:sp>
        <p:nvSpPr>
          <p:cNvPr id="144" name="CustomShape 2"/>
          <p:cNvSpPr/>
          <p:nvPr/>
        </p:nvSpPr>
        <p:spPr>
          <a:xfrm>
            <a:off x="10276200" y="5883120"/>
            <a:ext cx="769680" cy="363600"/>
          </a:xfrm>
          <a:prstGeom prst="rect">
            <a:avLst/>
          </a:prstGeom>
          <a:noFill/>
          <a:ln>
            <a:noFill/>
          </a:ln>
        </p:spPr>
        <p:txBody>
          <a:bodyPr lIns="90000" tIns="45000" rIns="90000" bIns="45000" anchor="ctr"/>
          <a:lstStyle/>
          <a:p>
            <a:pPr algn="r">
              <a:lnSpc>
                <a:spcPct val="100000"/>
              </a:lnSpc>
            </a:pPr>
            <a:fld id="{4747AEE4-BFE6-41E2-8481-7F962CE5063D}" type="slidenum">
              <a:rPr lang="fr-FR" sz="1050">
                <a:solidFill>
                  <a:srgbClr val="FFFFFF"/>
                </a:solidFill>
                <a:latin typeface="Tw Cen MT"/>
              </a:rPr>
              <a:t>4</a:t>
            </a:fld>
            <a:endParaRPr/>
          </a:p>
        </p:txBody>
      </p:sp>
      <p:sp>
        <p:nvSpPr>
          <p:cNvPr id="145" name="CustomShape 3"/>
          <p:cNvSpPr/>
          <p:nvPr/>
        </p:nvSpPr>
        <p:spPr>
          <a:xfrm>
            <a:off x="1296000" y="2036160"/>
            <a:ext cx="10078920" cy="2642760"/>
          </a:xfrm>
          <a:prstGeom prst="rect">
            <a:avLst/>
          </a:prstGeom>
          <a:noFill/>
          <a:ln>
            <a:noFill/>
          </a:ln>
        </p:spPr>
        <p:txBody>
          <a:bodyPr lIns="90000" tIns="45000" rIns="90000" bIns="45000"/>
          <a:lstStyle/>
          <a:p>
            <a:pPr>
              <a:lnSpc>
                <a:spcPct val="120000"/>
              </a:lnSpc>
              <a:buSzPct val="125000"/>
              <a:buFont typeface="Arial"/>
              <a:buChar char="•"/>
            </a:pPr>
            <a:r>
              <a:rPr lang="fr-FR" sz="2800">
                <a:solidFill>
                  <a:srgbClr val="000000"/>
                </a:solidFill>
                <a:latin typeface="Tw Cen MT"/>
              </a:rPr>
              <a:t> Développement en décalé (un seul robot)</a:t>
            </a:r>
            <a:endParaRPr/>
          </a:p>
          <a:p>
            <a:pPr>
              <a:lnSpc>
                <a:spcPct val="120000"/>
              </a:lnSpc>
              <a:buSzPct val="125000"/>
              <a:buFont typeface="Arial"/>
              <a:buChar char="•"/>
            </a:pPr>
            <a:r>
              <a:rPr lang="fr-FR" sz="2800">
                <a:solidFill>
                  <a:srgbClr val="000000"/>
                </a:solidFill>
                <a:latin typeface="Tw Cen MT"/>
              </a:rPr>
              <a:t> Formation aux nouvelles technologies en  parallèle</a:t>
            </a:r>
            <a:endParaRPr/>
          </a:p>
          <a:p>
            <a:pPr>
              <a:lnSpc>
                <a:spcPct val="120000"/>
              </a:lnSpc>
              <a:buSzPct val="125000"/>
              <a:buFont typeface="Arial"/>
              <a:buChar char="•"/>
            </a:pPr>
            <a:r>
              <a:rPr lang="fr-FR" sz="2800">
                <a:solidFill>
                  <a:srgbClr val="000000"/>
                </a:solidFill>
                <a:latin typeface="Tw Cen MT"/>
              </a:rPr>
              <a:t> Rédaction d'une documentation pour le client durant le projet</a:t>
            </a:r>
            <a:endParaRPr/>
          </a:p>
          <a:p>
            <a:pPr>
              <a:lnSpc>
                <a:spcPct val="120000"/>
              </a:lnSpc>
              <a:buSzPct val="125000"/>
              <a:buFont typeface="Arial"/>
              <a:buChar char="•"/>
            </a:pPr>
            <a:r>
              <a:rPr lang="fr-FR" sz="2800">
                <a:solidFill>
                  <a:srgbClr val="000000"/>
                </a:solidFill>
                <a:latin typeface="Tw Cen MT"/>
              </a:rPr>
              <a:t> Débugging du robot (celui qui détient le robot)</a:t>
            </a:r>
            <a:endParaRPr/>
          </a:p>
        </p:txBody>
      </p:sp>
      <p:sp>
        <p:nvSpPr>
          <p:cNvPr id="146" name="CustomShape 4"/>
          <p:cNvSpPr/>
          <p:nvPr/>
        </p:nvSpPr>
        <p:spPr>
          <a:xfrm>
            <a:off x="11292840" y="6172200"/>
            <a:ext cx="913320" cy="592560"/>
          </a:xfrm>
          <a:prstGeom prst="rect">
            <a:avLst/>
          </a:prstGeom>
          <a:noFill/>
          <a:ln>
            <a:noFill/>
          </a:ln>
        </p:spPr>
        <p:txBody>
          <a:bodyPr lIns="45720" tIns="45000" rIns="45720" bIns="45000" anchor="ctr"/>
          <a:lstStyle/>
          <a:p>
            <a:pPr algn="r">
              <a:lnSpc>
                <a:spcPct val="100000"/>
              </a:lnSpc>
            </a:pPr>
            <a:fld id="{D3F86D2D-29FB-4AD5-8235-7FEA3C3A1AC5}" type="slidenum">
              <a:rPr lang="fr-FR" sz="4000">
                <a:solidFill>
                  <a:srgbClr val="FFFFFF"/>
                </a:solidFill>
                <a:latin typeface="Tw Cen MT"/>
              </a:rPr>
              <a:t>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1141560" y="618480"/>
            <a:ext cx="9904680" cy="1477080"/>
          </a:xfrm>
          <a:prstGeom prst="rect">
            <a:avLst/>
          </a:prstGeom>
          <a:noFill/>
          <a:ln>
            <a:noFill/>
          </a:ln>
        </p:spPr>
        <p:txBody>
          <a:bodyPr lIns="90000" tIns="45000" rIns="90000" bIns="45000" anchor="ctr"/>
          <a:lstStyle/>
          <a:p>
            <a:pPr algn="ctr">
              <a:lnSpc>
                <a:spcPct val="100000"/>
              </a:lnSpc>
            </a:pPr>
            <a:r>
              <a:rPr lang="fr-FR" sz="3600">
                <a:solidFill>
                  <a:srgbClr val="000000"/>
                </a:solidFill>
                <a:latin typeface="Tw Cen MT"/>
              </a:rPr>
              <a:t>Fonctionnalités implantées</a:t>
            </a:r>
            <a:endParaRPr/>
          </a:p>
        </p:txBody>
      </p:sp>
      <p:sp>
        <p:nvSpPr>
          <p:cNvPr id="148" name="CustomShape 2"/>
          <p:cNvSpPr/>
          <p:nvPr/>
        </p:nvSpPr>
        <p:spPr>
          <a:xfrm>
            <a:off x="864000" y="2249640"/>
            <a:ext cx="10521360" cy="3540240"/>
          </a:xfrm>
          <a:prstGeom prst="rect">
            <a:avLst/>
          </a:prstGeom>
          <a:noFill/>
          <a:ln>
            <a:noFill/>
          </a:ln>
        </p:spPr>
        <p:txBody>
          <a:bodyPr lIns="90000" tIns="45000" rIns="90000" bIns="45000"/>
          <a:lstStyle/>
          <a:p>
            <a:pPr>
              <a:lnSpc>
                <a:spcPct val="120000"/>
              </a:lnSpc>
              <a:buSzPct val="125000"/>
              <a:buFont typeface="Arial"/>
              <a:buChar char="•"/>
            </a:pPr>
            <a:r>
              <a:rPr lang="fr-FR" sz="2800">
                <a:solidFill>
                  <a:srgbClr val="000000"/>
                </a:solidFill>
                <a:latin typeface="Tw Cen MT"/>
              </a:rPr>
              <a:t> Déplacement du robot (avant, arrière, droite, gauche, demi-tour, choix vitesse)</a:t>
            </a:r>
            <a:endParaRPr/>
          </a:p>
          <a:p>
            <a:pPr>
              <a:lnSpc>
                <a:spcPct val="120000"/>
              </a:lnSpc>
              <a:buSzPct val="125000"/>
              <a:buFont typeface="Arial"/>
              <a:buChar char="•"/>
            </a:pPr>
            <a:r>
              <a:rPr lang="fr-FR" sz="2800">
                <a:solidFill>
                  <a:srgbClr val="000000"/>
                </a:solidFill>
                <a:latin typeface="Tw Cen MT"/>
              </a:rPr>
              <a:t> Réception vidéo distante</a:t>
            </a:r>
            <a:endParaRPr/>
          </a:p>
          <a:p>
            <a:pPr>
              <a:lnSpc>
                <a:spcPct val="120000"/>
              </a:lnSpc>
              <a:buSzPct val="125000"/>
              <a:buFont typeface="Arial"/>
              <a:buChar char="•"/>
            </a:pPr>
            <a:r>
              <a:rPr lang="fr-FR" sz="2800">
                <a:solidFill>
                  <a:srgbClr val="000000"/>
                </a:solidFill>
                <a:latin typeface="Tw Cen MT"/>
              </a:rPr>
              <a:t> Reconnaissance vocale (*requiert internet)</a:t>
            </a:r>
            <a:endParaRPr/>
          </a:p>
        </p:txBody>
      </p:sp>
      <p:sp>
        <p:nvSpPr>
          <p:cNvPr id="149" name="CustomShape 3"/>
          <p:cNvSpPr/>
          <p:nvPr/>
        </p:nvSpPr>
        <p:spPr>
          <a:xfrm>
            <a:off x="10276200" y="5883120"/>
            <a:ext cx="769680" cy="363600"/>
          </a:xfrm>
          <a:prstGeom prst="rect">
            <a:avLst/>
          </a:prstGeom>
          <a:noFill/>
          <a:ln>
            <a:noFill/>
          </a:ln>
        </p:spPr>
        <p:txBody>
          <a:bodyPr lIns="90000" tIns="45000" rIns="90000" bIns="45000" anchor="ctr"/>
          <a:lstStyle/>
          <a:p>
            <a:pPr algn="r">
              <a:lnSpc>
                <a:spcPct val="100000"/>
              </a:lnSpc>
            </a:pPr>
            <a:fld id="{9972205A-B056-4E0B-8FD6-AEA1B35938C7}" type="slidenum">
              <a:rPr lang="fr-FR" sz="1050">
                <a:solidFill>
                  <a:srgbClr val="FFFFFF"/>
                </a:solidFill>
                <a:latin typeface="Tw Cen MT"/>
              </a:rPr>
              <a:t>5</a:t>
            </a:fld>
            <a:endParaRPr/>
          </a:p>
        </p:txBody>
      </p:sp>
      <p:sp>
        <p:nvSpPr>
          <p:cNvPr id="150" name="CustomShape 4"/>
          <p:cNvSpPr/>
          <p:nvPr/>
        </p:nvSpPr>
        <p:spPr>
          <a:xfrm>
            <a:off x="11292840" y="6172200"/>
            <a:ext cx="913320" cy="592560"/>
          </a:xfrm>
          <a:prstGeom prst="rect">
            <a:avLst/>
          </a:prstGeom>
          <a:noFill/>
          <a:ln>
            <a:noFill/>
          </a:ln>
        </p:spPr>
        <p:txBody>
          <a:bodyPr lIns="45720" tIns="45000" rIns="45720" bIns="45000" anchor="ctr"/>
          <a:lstStyle/>
          <a:p>
            <a:pPr algn="r">
              <a:lnSpc>
                <a:spcPct val="100000"/>
              </a:lnSpc>
            </a:pPr>
            <a:fld id="{258F5AD8-670E-4D2A-A0F9-6A6547FCA450}" type="slidenum">
              <a:rPr lang="fr-FR" sz="4000">
                <a:solidFill>
                  <a:srgbClr val="FFFFFF"/>
                </a:solidFill>
                <a:latin typeface="Tw Cen MT"/>
              </a:rPr>
              <a:t>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1261800" y="294120"/>
            <a:ext cx="9691560" cy="569160"/>
          </a:xfrm>
          <a:prstGeom prst="rect">
            <a:avLst/>
          </a:prstGeom>
          <a:noFill/>
          <a:ln>
            <a:noFill/>
          </a:ln>
        </p:spPr>
        <p:txBody>
          <a:bodyPr lIns="90000" tIns="27360" rIns="90000" bIns="45000" anchor="b"/>
          <a:lstStyle/>
          <a:p>
            <a:pPr algn="ctr">
              <a:lnSpc>
                <a:spcPct val="100000"/>
              </a:lnSpc>
            </a:pPr>
            <a:r>
              <a:rPr lang="fr-FR" sz="3600">
                <a:solidFill>
                  <a:srgbClr val="000000"/>
                </a:solidFill>
                <a:latin typeface="Tw Cen MT"/>
              </a:rPr>
              <a:t>Interface client</a:t>
            </a:r>
            <a:endParaRPr/>
          </a:p>
        </p:txBody>
      </p:sp>
      <p:sp>
        <p:nvSpPr>
          <p:cNvPr id="152" name="CustomShape 2"/>
          <p:cNvSpPr/>
          <p:nvPr/>
        </p:nvSpPr>
        <p:spPr>
          <a:xfrm>
            <a:off x="11292840" y="6172200"/>
            <a:ext cx="913320" cy="592560"/>
          </a:xfrm>
          <a:prstGeom prst="rect">
            <a:avLst/>
          </a:prstGeom>
          <a:noFill/>
          <a:ln>
            <a:noFill/>
          </a:ln>
        </p:spPr>
        <p:txBody>
          <a:bodyPr lIns="45720" tIns="45000" rIns="45720" bIns="45000" anchor="ctr"/>
          <a:lstStyle/>
          <a:p>
            <a:pPr algn="r">
              <a:lnSpc>
                <a:spcPct val="100000"/>
              </a:lnSpc>
            </a:pPr>
            <a:fld id="{02A11874-CD95-4284-AE5B-2A9CC616CD21}" type="slidenum">
              <a:rPr lang="fr-FR" sz="1050">
                <a:solidFill>
                  <a:srgbClr val="FFFFFF"/>
                </a:solidFill>
                <a:latin typeface="Tw Cen MT"/>
              </a:rPr>
              <a:t>6</a:t>
            </a:fld>
            <a:endParaRPr/>
          </a:p>
        </p:txBody>
      </p:sp>
      <p:sp>
        <p:nvSpPr>
          <p:cNvPr id="154" name="CustomShape 3"/>
          <p:cNvSpPr/>
          <p:nvPr/>
        </p:nvSpPr>
        <p:spPr>
          <a:xfrm>
            <a:off x="1152000" y="3600000"/>
            <a:ext cx="2886840" cy="857880"/>
          </a:xfrm>
          <a:prstGeom prst="rect">
            <a:avLst/>
          </a:prstGeom>
          <a:noFill/>
          <a:ln>
            <a:noFill/>
          </a:ln>
        </p:spPr>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5017" y="1098339"/>
            <a:ext cx="3495470" cy="500332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1141560" y="618480"/>
            <a:ext cx="9904680" cy="1477080"/>
          </a:xfrm>
          <a:prstGeom prst="rect">
            <a:avLst/>
          </a:prstGeom>
          <a:noFill/>
          <a:ln>
            <a:noFill/>
          </a:ln>
        </p:spPr>
        <p:txBody>
          <a:bodyPr lIns="90000" tIns="45000" rIns="90000" bIns="45000" anchor="ctr"/>
          <a:lstStyle/>
          <a:p>
            <a:pPr algn="ctr">
              <a:lnSpc>
                <a:spcPct val="100000"/>
              </a:lnSpc>
            </a:pPr>
            <a:r>
              <a:rPr lang="fr-FR" sz="3600">
                <a:solidFill>
                  <a:srgbClr val="000000"/>
                </a:solidFill>
                <a:latin typeface="Tw Cen MT"/>
              </a:rPr>
              <a:t>Problèmes rencontrés</a:t>
            </a:r>
            <a:endParaRPr/>
          </a:p>
        </p:txBody>
      </p:sp>
      <p:sp>
        <p:nvSpPr>
          <p:cNvPr id="156" name="CustomShape 2"/>
          <p:cNvSpPr/>
          <p:nvPr/>
        </p:nvSpPr>
        <p:spPr>
          <a:xfrm>
            <a:off x="1141560" y="2249640"/>
            <a:ext cx="10449360" cy="3540240"/>
          </a:xfrm>
          <a:prstGeom prst="rect">
            <a:avLst/>
          </a:prstGeom>
          <a:noFill/>
          <a:ln>
            <a:noFill/>
          </a:ln>
        </p:spPr>
        <p:txBody>
          <a:bodyPr lIns="90000" tIns="45000" rIns="90000" bIns="45000"/>
          <a:lstStyle/>
          <a:p>
            <a:pPr>
              <a:lnSpc>
                <a:spcPct val="120000"/>
              </a:lnSpc>
              <a:buSzPct val="125000"/>
              <a:buFont typeface="Arial"/>
              <a:buChar char="•"/>
            </a:pPr>
            <a:r>
              <a:rPr lang="fr-FR" sz="2800">
                <a:solidFill>
                  <a:srgbClr val="000000"/>
                </a:solidFill>
                <a:latin typeface="Tw Cen MT"/>
              </a:rPr>
              <a:t> Un seul robot, donc développement en groupe compliqué</a:t>
            </a:r>
            <a:endParaRPr/>
          </a:p>
          <a:p>
            <a:pPr>
              <a:lnSpc>
                <a:spcPct val="120000"/>
              </a:lnSpc>
              <a:buSzPct val="125000"/>
              <a:buFont typeface="Arial"/>
              <a:buChar char="•"/>
            </a:pPr>
            <a:r>
              <a:rPr lang="fr-FR" sz="2800">
                <a:solidFill>
                  <a:srgbClr val="000000"/>
                </a:solidFill>
                <a:latin typeface="Tw Cen MT"/>
              </a:rPr>
              <a:t> La bibliothèque java gopigo a vu la jour il y a quelques semaines</a:t>
            </a:r>
            <a:endParaRPr/>
          </a:p>
          <a:p>
            <a:pPr>
              <a:lnSpc>
                <a:spcPct val="120000"/>
              </a:lnSpc>
              <a:buSzPct val="125000"/>
              <a:buFont typeface="Arial"/>
              <a:buChar char="•"/>
            </a:pPr>
            <a:r>
              <a:rPr lang="fr-FR" sz="2800">
                <a:solidFill>
                  <a:srgbClr val="000000"/>
                </a:solidFill>
                <a:latin typeface="Tw Cen MT"/>
              </a:rPr>
              <a:t> Composants mal installés à la réception du robot</a:t>
            </a:r>
            <a:endParaRPr/>
          </a:p>
          <a:p>
            <a:pPr>
              <a:lnSpc>
                <a:spcPct val="120000"/>
              </a:lnSpc>
              <a:buSzPct val="125000"/>
              <a:buFont typeface="Arial"/>
              <a:buChar char="•"/>
            </a:pPr>
            <a:r>
              <a:rPr lang="fr-FR" sz="2800">
                <a:solidFill>
                  <a:srgbClr val="000000"/>
                </a:solidFill>
                <a:latin typeface="Tw Cen MT"/>
              </a:rPr>
              <a:t> Connexion wifi capricieuse</a:t>
            </a:r>
            <a:endParaRPr/>
          </a:p>
          <a:p>
            <a:pPr>
              <a:lnSpc>
                <a:spcPct val="120000"/>
              </a:lnSpc>
              <a:buSzPct val="125000"/>
              <a:buFont typeface="Arial"/>
              <a:buChar char="•"/>
            </a:pPr>
            <a:r>
              <a:rPr lang="fr-FR" sz="2800">
                <a:solidFill>
                  <a:srgbClr val="000000"/>
                </a:solidFill>
                <a:latin typeface="Tw Cen MT"/>
              </a:rPr>
              <a:t> Contraintes matérielles</a:t>
            </a:r>
            <a:endParaRPr/>
          </a:p>
          <a:p>
            <a:pPr>
              <a:lnSpc>
                <a:spcPct val="100000"/>
              </a:lnSpc>
            </a:pPr>
            <a:endParaRPr/>
          </a:p>
        </p:txBody>
      </p:sp>
      <p:sp>
        <p:nvSpPr>
          <p:cNvPr id="157" name="CustomShape 3"/>
          <p:cNvSpPr/>
          <p:nvPr/>
        </p:nvSpPr>
        <p:spPr>
          <a:xfrm>
            <a:off x="10276200" y="5883120"/>
            <a:ext cx="769680" cy="363600"/>
          </a:xfrm>
          <a:prstGeom prst="rect">
            <a:avLst/>
          </a:prstGeom>
          <a:noFill/>
          <a:ln>
            <a:noFill/>
          </a:ln>
        </p:spPr>
        <p:txBody>
          <a:bodyPr lIns="90000" tIns="45000" rIns="90000" bIns="45000" anchor="ctr"/>
          <a:lstStyle/>
          <a:p>
            <a:pPr algn="r">
              <a:lnSpc>
                <a:spcPct val="100000"/>
              </a:lnSpc>
            </a:pPr>
            <a:fld id="{94BDE124-C59F-44F3-ADB1-5B259EABB5C3}" type="slidenum">
              <a:rPr lang="fr-FR" sz="1050">
                <a:solidFill>
                  <a:srgbClr val="FFFFFF"/>
                </a:solidFill>
                <a:latin typeface="Tw Cen MT"/>
              </a:rPr>
              <a:t>7</a:t>
            </a:fld>
            <a:endParaRPr/>
          </a:p>
        </p:txBody>
      </p:sp>
      <p:sp>
        <p:nvSpPr>
          <p:cNvPr id="158" name="CustomShape 4"/>
          <p:cNvSpPr/>
          <p:nvPr/>
        </p:nvSpPr>
        <p:spPr>
          <a:xfrm>
            <a:off x="11292840" y="6172200"/>
            <a:ext cx="913320" cy="592560"/>
          </a:xfrm>
          <a:prstGeom prst="rect">
            <a:avLst/>
          </a:prstGeom>
          <a:noFill/>
          <a:ln>
            <a:noFill/>
          </a:ln>
        </p:spPr>
        <p:txBody>
          <a:bodyPr lIns="45720" tIns="45000" rIns="45720" bIns="45000" anchor="ctr"/>
          <a:lstStyle/>
          <a:p>
            <a:pPr algn="r">
              <a:lnSpc>
                <a:spcPct val="100000"/>
              </a:lnSpc>
            </a:pPr>
            <a:fld id="{B5D2F8C1-AF56-41A9-A8F6-DBE8C785E2B6}" type="slidenum">
              <a:rPr lang="fr-FR" sz="4000">
                <a:solidFill>
                  <a:srgbClr val="FFFFFF"/>
                </a:solidFill>
                <a:latin typeface="Tw Cen MT"/>
              </a:rPr>
              <a:t>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1693080" y="2102760"/>
            <a:ext cx="9904680" cy="1477080"/>
          </a:xfrm>
          <a:prstGeom prst="rect">
            <a:avLst/>
          </a:prstGeom>
          <a:noFill/>
          <a:ln>
            <a:noFill/>
          </a:ln>
        </p:spPr>
        <p:txBody>
          <a:bodyPr lIns="90000" tIns="45000" rIns="90000" bIns="45000" anchor="ctr"/>
          <a:lstStyle/>
          <a:p>
            <a:pPr>
              <a:lnSpc>
                <a:spcPct val="100000"/>
              </a:lnSpc>
            </a:pPr>
            <a:r>
              <a:rPr lang="fr-FR" sz="3600">
                <a:solidFill>
                  <a:srgbClr val="000000"/>
                </a:solidFill>
                <a:latin typeface="Tw Cen MT"/>
              </a:rPr>
              <a:t>Architecture</a:t>
            </a:r>
            <a:endParaRPr/>
          </a:p>
        </p:txBody>
      </p:sp>
      <p:sp>
        <p:nvSpPr>
          <p:cNvPr id="160" name="CustomShape 2"/>
          <p:cNvSpPr/>
          <p:nvPr/>
        </p:nvSpPr>
        <p:spPr>
          <a:xfrm>
            <a:off x="10276200" y="5883120"/>
            <a:ext cx="769680" cy="363600"/>
          </a:xfrm>
          <a:prstGeom prst="rect">
            <a:avLst/>
          </a:prstGeom>
          <a:noFill/>
          <a:ln>
            <a:noFill/>
          </a:ln>
        </p:spPr>
        <p:txBody>
          <a:bodyPr lIns="90000" tIns="45000" rIns="90000" bIns="45000" anchor="ctr"/>
          <a:lstStyle/>
          <a:p>
            <a:pPr algn="r">
              <a:lnSpc>
                <a:spcPct val="100000"/>
              </a:lnSpc>
            </a:pPr>
            <a:fld id="{11A7C78F-B995-4A70-9A08-4295B64E935A}" type="slidenum">
              <a:rPr lang="fr-FR" sz="1500">
                <a:solidFill>
                  <a:srgbClr val="FFFFFF"/>
                </a:solidFill>
                <a:latin typeface="Tw Cen MT"/>
              </a:rPr>
              <a:t>8</a:t>
            </a:fld>
            <a:endParaRPr/>
          </a:p>
        </p:txBody>
      </p:sp>
      <p:pic>
        <p:nvPicPr>
          <p:cNvPr id="161" name="Image 235"/>
          <p:cNvPicPr/>
          <p:nvPr/>
        </p:nvPicPr>
        <p:blipFill>
          <a:blip r:embed="rId3"/>
          <a:stretch>
            <a:fillRect/>
          </a:stretch>
        </p:blipFill>
        <p:spPr>
          <a:xfrm>
            <a:off x="5822640" y="576000"/>
            <a:ext cx="4195080" cy="5729040"/>
          </a:xfrm>
          <a:prstGeom prst="rect">
            <a:avLst/>
          </a:prstGeom>
          <a:ln>
            <a:noFill/>
          </a:ln>
        </p:spPr>
      </p:pic>
      <p:sp>
        <p:nvSpPr>
          <p:cNvPr id="162" name="CustomShape 3"/>
          <p:cNvSpPr/>
          <p:nvPr/>
        </p:nvSpPr>
        <p:spPr>
          <a:xfrm>
            <a:off x="11292840" y="6172200"/>
            <a:ext cx="913320" cy="592560"/>
          </a:xfrm>
          <a:prstGeom prst="rect">
            <a:avLst/>
          </a:prstGeom>
          <a:noFill/>
          <a:ln>
            <a:noFill/>
          </a:ln>
        </p:spPr>
        <p:txBody>
          <a:bodyPr lIns="45720" tIns="45000" rIns="45720" bIns="45000" anchor="ctr"/>
          <a:lstStyle/>
          <a:p>
            <a:pPr algn="r">
              <a:lnSpc>
                <a:spcPct val="100000"/>
              </a:lnSpc>
            </a:pPr>
            <a:fld id="{A6BE8418-44DA-4ADF-8AC7-93086774187E}" type="slidenum">
              <a:rPr lang="fr-FR" sz="4000">
                <a:solidFill>
                  <a:srgbClr val="FFFFFF"/>
                </a:solidFill>
                <a:latin typeface="Tw Cen MT"/>
              </a:rPr>
              <a:t>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1261800" y="294120"/>
            <a:ext cx="9691560" cy="569160"/>
          </a:xfrm>
          <a:prstGeom prst="rect">
            <a:avLst/>
          </a:prstGeom>
          <a:noFill/>
          <a:ln>
            <a:noFill/>
          </a:ln>
        </p:spPr>
        <p:txBody>
          <a:bodyPr lIns="90000" tIns="27360" rIns="90000" bIns="45000" anchor="b"/>
          <a:lstStyle/>
          <a:p>
            <a:pPr algn="ctr">
              <a:lnSpc>
                <a:spcPct val="100000"/>
              </a:lnSpc>
            </a:pPr>
            <a:r>
              <a:rPr lang="fr-FR" sz="3600">
                <a:solidFill>
                  <a:srgbClr val="000000"/>
                </a:solidFill>
                <a:latin typeface="Tw Cen MT"/>
              </a:rPr>
              <a:t>API REST</a:t>
            </a:r>
            <a:endParaRPr/>
          </a:p>
        </p:txBody>
      </p:sp>
      <p:sp>
        <p:nvSpPr>
          <p:cNvPr id="164" name="CustomShape 2"/>
          <p:cNvSpPr/>
          <p:nvPr/>
        </p:nvSpPr>
        <p:spPr>
          <a:xfrm>
            <a:off x="11292840" y="6172200"/>
            <a:ext cx="913320" cy="592560"/>
          </a:xfrm>
          <a:prstGeom prst="rect">
            <a:avLst/>
          </a:prstGeom>
          <a:noFill/>
          <a:ln>
            <a:noFill/>
          </a:ln>
        </p:spPr>
        <p:txBody>
          <a:bodyPr lIns="45720" tIns="45000" rIns="45720" bIns="45000" anchor="ctr"/>
          <a:lstStyle/>
          <a:p>
            <a:pPr algn="r">
              <a:lnSpc>
                <a:spcPct val="100000"/>
              </a:lnSpc>
            </a:pPr>
            <a:fld id="{AC1AE989-AAD7-46F8-B3DC-64D98BBD8E67}" type="slidenum">
              <a:rPr lang="fr-FR" sz="1050">
                <a:solidFill>
                  <a:srgbClr val="FFFFFF"/>
                </a:solidFill>
                <a:latin typeface="Tw Cen MT"/>
              </a:rPr>
              <a:t>9</a:t>
            </a:fld>
            <a:endParaRPr/>
          </a:p>
        </p:txBody>
      </p:sp>
      <p:pic>
        <p:nvPicPr>
          <p:cNvPr id="165" name="Image 164"/>
          <p:cNvPicPr/>
          <p:nvPr/>
        </p:nvPicPr>
        <p:blipFill>
          <a:blip r:embed="rId2"/>
          <a:stretch>
            <a:fillRect/>
          </a:stretch>
        </p:blipFill>
        <p:spPr>
          <a:xfrm>
            <a:off x="3096000" y="1762200"/>
            <a:ext cx="6038280" cy="4285440"/>
          </a:xfrm>
          <a:prstGeom prst="rect">
            <a:avLst/>
          </a:prstGeom>
          <a:ln>
            <a:noFill/>
          </a:ln>
        </p:spPr>
      </p:pic>
      <p:sp>
        <p:nvSpPr>
          <p:cNvPr id="166" name="CustomShape 3"/>
          <p:cNvSpPr/>
          <p:nvPr/>
        </p:nvSpPr>
        <p:spPr>
          <a:xfrm>
            <a:off x="1682280" y="1525680"/>
            <a:ext cx="3789360" cy="345960"/>
          </a:xfrm>
          <a:prstGeom prst="rect">
            <a:avLst/>
          </a:prstGeom>
          <a:noFill/>
          <a:ln>
            <a:noFill/>
          </a:ln>
        </p:spPr>
        <p:txBody>
          <a:bodyPr lIns="90000" tIns="45000" rIns="90000" bIns="45000"/>
          <a:lstStyle/>
          <a:p>
            <a:r>
              <a:rPr lang="fr-FR">
                <a:latin typeface="Arial"/>
              </a:rPr>
              <a:t>Extrait de la documentation de l'API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842</Words>
  <Application>Microsoft Office PowerPoint</Application>
  <PresentationFormat>Grand écran</PresentationFormat>
  <Paragraphs>98</Paragraphs>
  <Slides>11</Slides>
  <Notes>9</Notes>
  <HiddenSlides>0</HiddenSlides>
  <MMClips>0</MMClips>
  <ScaleCrop>false</ScaleCrop>
  <HeadingPairs>
    <vt:vector size="6" baseType="variant">
      <vt:variant>
        <vt:lpstr>Polices utilisées</vt:lpstr>
      </vt:variant>
      <vt:variant>
        <vt:i4>7</vt:i4>
      </vt:variant>
      <vt:variant>
        <vt:lpstr>Thème</vt:lpstr>
      </vt:variant>
      <vt:variant>
        <vt:i4>3</vt:i4>
      </vt:variant>
      <vt:variant>
        <vt:lpstr>Titres des diapositives</vt:lpstr>
      </vt:variant>
      <vt:variant>
        <vt:i4>11</vt:i4>
      </vt:variant>
    </vt:vector>
  </HeadingPairs>
  <TitlesOfParts>
    <vt:vector size="21" baseType="lpstr">
      <vt:lpstr>Arial</vt:lpstr>
      <vt:lpstr>DejaVu Sans</vt:lpstr>
      <vt:lpstr>StarSymbol</vt:lpstr>
      <vt:lpstr>Times New Roman</vt:lpstr>
      <vt:lpstr>Trebuchet MS</vt:lpstr>
      <vt:lpstr>Tw Cen MT</vt:lpstr>
      <vt:lpstr>Wingdings 3</vt:lpstr>
      <vt:lpstr>Office Theme</vt:lpstr>
      <vt:lpstr>Office Theme</vt:lpstr>
      <vt:lpstr>Facette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Nicolas</cp:lastModifiedBy>
  <cp:revision>2</cp:revision>
  <dcterms:modified xsi:type="dcterms:W3CDTF">2015-05-25T19:33:37Z</dcterms:modified>
</cp:coreProperties>
</file>