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4118"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7" name="PlaceHolder 1"/>
          <p:cNvSpPr>
            <a:spLocks noGrp="1"/>
          </p:cNvSpPr>
          <p:nvPr>
            <p:ph type="body"/>
          </p:nvPr>
        </p:nvSpPr>
        <p:spPr>
          <a:xfrm>
            <a:off x="756000" y="5078520"/>
            <a:ext cx="6047640" cy="4811040"/>
          </a:xfrm>
          <a:prstGeom prst="rect">
            <a:avLst/>
          </a:prstGeom>
        </p:spPr>
        <p:txBody>
          <a:bodyPr lIns="0" tIns="0" rIns="0" bIns="0"/>
          <a:lstStyle/>
          <a:p>
            <a:r>
              <a:rPr lang="fr-FR" sz="2000">
                <a:latin typeface="Arial"/>
              </a:rPr>
              <a:t>Cliquez pour modifier le format des notes</a:t>
            </a:r>
            <a:endParaRPr/>
          </a:p>
        </p:txBody>
      </p:sp>
      <p:sp>
        <p:nvSpPr>
          <p:cNvPr id="208" name="PlaceHolder 2"/>
          <p:cNvSpPr>
            <a:spLocks noGrp="1"/>
          </p:cNvSpPr>
          <p:nvPr>
            <p:ph type="hdr"/>
          </p:nvPr>
        </p:nvSpPr>
        <p:spPr>
          <a:xfrm>
            <a:off x="0" y="0"/>
            <a:ext cx="3280680" cy="534240"/>
          </a:xfrm>
          <a:prstGeom prst="rect">
            <a:avLst/>
          </a:prstGeom>
        </p:spPr>
        <p:txBody>
          <a:bodyPr lIns="0" tIns="0" rIns="0" bIns="0"/>
          <a:lstStyle/>
          <a:p>
            <a:r>
              <a:rPr lang="fr-FR" sz="1400">
                <a:latin typeface="Times New Roman"/>
              </a:rPr>
              <a:t>&lt;en-tête&gt;</a:t>
            </a:r>
            <a:endParaRPr/>
          </a:p>
        </p:txBody>
      </p:sp>
      <p:sp>
        <p:nvSpPr>
          <p:cNvPr id="209" name="PlaceHolder 3"/>
          <p:cNvSpPr>
            <a:spLocks noGrp="1"/>
          </p:cNvSpPr>
          <p:nvPr>
            <p:ph type="dt"/>
          </p:nvPr>
        </p:nvSpPr>
        <p:spPr>
          <a:xfrm>
            <a:off x="4278960" y="0"/>
            <a:ext cx="3280680" cy="534240"/>
          </a:xfrm>
          <a:prstGeom prst="rect">
            <a:avLst/>
          </a:prstGeom>
        </p:spPr>
        <p:txBody>
          <a:bodyPr lIns="0" tIns="0" rIns="0" bIns="0"/>
          <a:lstStyle/>
          <a:p>
            <a:pPr algn="r"/>
            <a:r>
              <a:rPr lang="fr-FR" sz="1400">
                <a:latin typeface="Times New Roman"/>
              </a:rPr>
              <a:t>&lt;date/heure&gt;</a:t>
            </a:r>
            <a:endParaRPr/>
          </a:p>
        </p:txBody>
      </p:sp>
      <p:sp>
        <p:nvSpPr>
          <p:cNvPr id="210" name="PlaceHolder 4"/>
          <p:cNvSpPr>
            <a:spLocks noGrp="1"/>
          </p:cNvSpPr>
          <p:nvPr>
            <p:ph type="ftr"/>
          </p:nvPr>
        </p:nvSpPr>
        <p:spPr>
          <a:xfrm>
            <a:off x="0" y="10157400"/>
            <a:ext cx="3280680" cy="534240"/>
          </a:xfrm>
          <a:prstGeom prst="rect">
            <a:avLst/>
          </a:prstGeom>
        </p:spPr>
        <p:txBody>
          <a:bodyPr lIns="0" tIns="0" rIns="0" bIns="0" anchor="b"/>
          <a:lstStyle/>
          <a:p>
            <a:r>
              <a:rPr lang="fr-FR" sz="1400">
                <a:latin typeface="Times New Roman"/>
              </a:rPr>
              <a:t>&lt;pied de page&gt;</a:t>
            </a:r>
            <a:endParaRPr/>
          </a:p>
        </p:txBody>
      </p:sp>
      <p:sp>
        <p:nvSpPr>
          <p:cNvPr id="211" name="PlaceHolder 5"/>
          <p:cNvSpPr>
            <a:spLocks noGrp="1"/>
          </p:cNvSpPr>
          <p:nvPr>
            <p:ph type="sldNum"/>
          </p:nvPr>
        </p:nvSpPr>
        <p:spPr>
          <a:xfrm>
            <a:off x="4278960" y="10157400"/>
            <a:ext cx="3280680" cy="534240"/>
          </a:xfrm>
          <a:prstGeom prst="rect">
            <a:avLst/>
          </a:prstGeom>
        </p:spPr>
        <p:txBody>
          <a:bodyPr lIns="0" tIns="0" rIns="0" bIns="0" anchor="b"/>
          <a:lstStyle/>
          <a:p>
            <a:pPr algn="r"/>
            <a:fld id="{993451A8-0329-46E9-AE9F-F5FA1203C00D}" type="slidenum">
              <a:rPr lang="fr-FR" sz="1400">
                <a:latin typeface="Times New Roman"/>
              </a:rPr>
              <a:t>‹N°›</a:t>
            </a:fld>
            <a:endParaRPr/>
          </a:p>
        </p:txBody>
      </p:sp>
    </p:spTree>
    <p:extLst>
      <p:ext uri="{BB962C8B-B14F-4D97-AF65-F5344CB8AC3E}">
        <p14:creationId xmlns:p14="http://schemas.microsoft.com/office/powerpoint/2010/main" val="14420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685800" y="4400640"/>
            <a:ext cx="5486040" cy="3600000"/>
          </a:xfrm>
          <a:prstGeom prst="rect">
            <a:avLst/>
          </a:prstGeom>
        </p:spPr>
        <p:txBody>
          <a:bodyPr/>
          <a:lstStyle/>
          <a:p>
            <a:endParaRPr/>
          </a:p>
        </p:txBody>
      </p:sp>
      <p:sp>
        <p:nvSpPr>
          <p:cNvPr id="243" name="TextShape 2"/>
          <p:cNvSpPr txBox="1"/>
          <p:nvPr/>
        </p:nvSpPr>
        <p:spPr>
          <a:xfrm>
            <a:off x="3884760" y="8685360"/>
            <a:ext cx="2971440" cy="458280"/>
          </a:xfrm>
          <a:prstGeom prst="rect">
            <a:avLst/>
          </a:prstGeom>
        </p:spPr>
        <p:txBody>
          <a:bodyPr anchor="b"/>
          <a:lstStyle/>
          <a:p>
            <a:pPr algn="r">
              <a:lnSpc>
                <a:spcPct val="100000"/>
              </a:lnSpc>
            </a:pPr>
            <a:fld id="{3EF4555C-0A18-463B-8871-C7812CC1F52C}" type="slidenum">
              <a:rPr lang="fr-FR" sz="1200">
                <a:solidFill>
                  <a:srgbClr val="000000"/>
                </a:solidFill>
                <a:latin typeface="+mn-lt"/>
                <a:ea typeface="+mn-ea"/>
              </a:rPr>
              <a:t>1</a:t>
            </a:fld>
            <a:endParaRPr/>
          </a:p>
        </p:txBody>
      </p:sp>
    </p:spTree>
    <p:extLst>
      <p:ext uri="{BB962C8B-B14F-4D97-AF65-F5344CB8AC3E}">
        <p14:creationId xmlns:p14="http://schemas.microsoft.com/office/powerpoint/2010/main" val="2574623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p:cNvSpPr>
          <p:nvPr>
            <p:ph type="body"/>
          </p:nvPr>
        </p:nvSpPr>
        <p:spPr>
          <a:xfrm>
            <a:off x="685800" y="4400640"/>
            <a:ext cx="5486040" cy="3600000"/>
          </a:xfrm>
          <a:prstGeom prst="rect">
            <a:avLst/>
          </a:prstGeom>
        </p:spPr>
        <p:txBody>
          <a:bodyPr/>
          <a:lstStyle/>
          <a:p>
            <a:endParaRPr/>
          </a:p>
        </p:txBody>
      </p:sp>
      <p:sp>
        <p:nvSpPr>
          <p:cNvPr id="245" name="TextShape 2"/>
          <p:cNvSpPr txBox="1"/>
          <p:nvPr/>
        </p:nvSpPr>
        <p:spPr>
          <a:xfrm>
            <a:off x="3884760" y="8685360"/>
            <a:ext cx="2971440" cy="458280"/>
          </a:xfrm>
          <a:prstGeom prst="rect">
            <a:avLst/>
          </a:prstGeom>
        </p:spPr>
        <p:txBody>
          <a:bodyPr anchor="b"/>
          <a:lstStyle/>
          <a:p>
            <a:pPr algn="r">
              <a:lnSpc>
                <a:spcPct val="100000"/>
              </a:lnSpc>
            </a:pPr>
            <a:fld id="{85F427BC-C1BA-42FD-8248-AE1402A321B2}" type="slidenum">
              <a:rPr lang="fr-FR" sz="1200">
                <a:solidFill>
                  <a:srgbClr val="000000"/>
                </a:solidFill>
                <a:latin typeface="+mn-lt"/>
                <a:ea typeface="+mn-ea"/>
              </a:rPr>
              <a:t>2</a:t>
            </a:fld>
            <a:endParaRPr/>
          </a:p>
        </p:txBody>
      </p:sp>
    </p:spTree>
    <p:extLst>
      <p:ext uri="{BB962C8B-B14F-4D97-AF65-F5344CB8AC3E}">
        <p14:creationId xmlns:p14="http://schemas.microsoft.com/office/powerpoint/2010/main" val="193069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p:cNvSpPr>
          <p:nvPr>
            <p:ph type="body"/>
          </p:nvPr>
        </p:nvSpPr>
        <p:spPr>
          <a:xfrm>
            <a:off x="685800" y="4400640"/>
            <a:ext cx="5486040" cy="3600000"/>
          </a:xfrm>
          <a:prstGeom prst="rect">
            <a:avLst/>
          </a:prstGeom>
        </p:spPr>
        <p:txBody>
          <a:bodyPr/>
          <a:lstStyle/>
          <a:p>
            <a:r>
              <a:rPr lang="fr-FR" sz="2000">
                <a:latin typeface="Arial"/>
              </a:rPr>
              <a:t>L’objectif du projet était de programmer un robot commandé à distance via une application cliente comme par exemple une application android ou une interface web.</a:t>
            </a:r>
            <a:endParaRPr/>
          </a:p>
          <a:p>
            <a:r>
              <a:rPr lang="fr-FR" sz="2000">
                <a:latin typeface="Arial"/>
              </a:rPr>
              <a:t>Nous avions à disposition du matériel dont un raspberry qui était compris dans un ensemble de composant dénommé Gopiwan. Le robot dispose d’une caméra pour pouvoir le contrôler à distance,</a:t>
            </a:r>
            <a:endParaRPr/>
          </a:p>
          <a:p>
            <a:r>
              <a:rPr lang="fr-FR" sz="2000">
                <a:latin typeface="Arial"/>
              </a:rPr>
              <a:t>des piles pour son autonomie, une carte mémoire pour le système, une clé wifi, des capteurs au niveau des roues (non utilisées pour le projet) et une carte contrôleur pour le contrôle des moteurs des deux roues du robot.</a:t>
            </a:r>
            <a:endParaRPr/>
          </a:p>
        </p:txBody>
      </p:sp>
      <p:sp>
        <p:nvSpPr>
          <p:cNvPr id="247" name="TextShape 2"/>
          <p:cNvSpPr txBox="1"/>
          <p:nvPr/>
        </p:nvSpPr>
        <p:spPr>
          <a:xfrm>
            <a:off x="3884760" y="8685360"/>
            <a:ext cx="2971440" cy="458280"/>
          </a:xfrm>
          <a:prstGeom prst="rect">
            <a:avLst/>
          </a:prstGeom>
        </p:spPr>
        <p:txBody>
          <a:bodyPr anchor="b"/>
          <a:lstStyle/>
          <a:p>
            <a:pPr algn="r">
              <a:lnSpc>
                <a:spcPct val="100000"/>
              </a:lnSpc>
            </a:pPr>
            <a:fld id="{B7AC7C25-D8B9-4A85-9EEC-E22A4B994098}" type="slidenum">
              <a:rPr lang="fr-FR" sz="1200">
                <a:solidFill>
                  <a:srgbClr val="000000"/>
                </a:solidFill>
                <a:latin typeface="+mn-lt"/>
                <a:ea typeface="+mn-ea"/>
              </a:rPr>
              <a:t>3</a:t>
            </a:fld>
            <a:endParaRPr/>
          </a:p>
        </p:txBody>
      </p:sp>
    </p:spTree>
    <p:extLst>
      <p:ext uri="{BB962C8B-B14F-4D97-AF65-F5344CB8AC3E}">
        <p14:creationId xmlns:p14="http://schemas.microsoft.com/office/powerpoint/2010/main" val="2059576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PlaceHolder 1"/>
          <p:cNvSpPr>
            <a:spLocks noGrp="1"/>
          </p:cNvSpPr>
          <p:nvPr>
            <p:ph type="body"/>
          </p:nvPr>
        </p:nvSpPr>
        <p:spPr>
          <a:xfrm>
            <a:off x="685800" y="4400640"/>
            <a:ext cx="5486040" cy="3600000"/>
          </a:xfrm>
          <a:prstGeom prst="rect">
            <a:avLst/>
          </a:prstGeom>
        </p:spPr>
        <p:txBody>
          <a:bodyPr/>
          <a:lstStyle/>
          <a:p>
            <a:endParaRPr/>
          </a:p>
        </p:txBody>
      </p:sp>
      <p:sp>
        <p:nvSpPr>
          <p:cNvPr id="249" name="TextShape 2"/>
          <p:cNvSpPr txBox="1"/>
          <p:nvPr/>
        </p:nvSpPr>
        <p:spPr>
          <a:xfrm>
            <a:off x="3884760" y="8685360"/>
            <a:ext cx="2971440" cy="458280"/>
          </a:xfrm>
          <a:prstGeom prst="rect">
            <a:avLst/>
          </a:prstGeom>
        </p:spPr>
        <p:txBody>
          <a:bodyPr anchor="b"/>
          <a:lstStyle/>
          <a:p>
            <a:pPr algn="r">
              <a:lnSpc>
                <a:spcPct val="100000"/>
              </a:lnSpc>
            </a:pPr>
            <a:fld id="{F2BCFDC9-0DA3-45B6-9AEA-5F0DC60F7855}" type="slidenum">
              <a:rPr lang="fr-FR" sz="1200">
                <a:solidFill>
                  <a:srgbClr val="000000"/>
                </a:solidFill>
                <a:latin typeface="+mn-lt"/>
                <a:ea typeface="+mn-ea"/>
              </a:rPr>
              <a:t>4</a:t>
            </a:fld>
            <a:endParaRPr/>
          </a:p>
        </p:txBody>
      </p:sp>
    </p:spTree>
    <p:extLst>
      <p:ext uri="{BB962C8B-B14F-4D97-AF65-F5344CB8AC3E}">
        <p14:creationId xmlns:p14="http://schemas.microsoft.com/office/powerpoint/2010/main" val="3096374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laceHolder 1"/>
          <p:cNvSpPr>
            <a:spLocks noGrp="1"/>
          </p:cNvSpPr>
          <p:nvPr>
            <p:ph type="body"/>
          </p:nvPr>
        </p:nvSpPr>
        <p:spPr>
          <a:xfrm>
            <a:off x="685800" y="4400640"/>
            <a:ext cx="5486040" cy="3600000"/>
          </a:xfrm>
          <a:prstGeom prst="rect">
            <a:avLst/>
          </a:prstGeom>
        </p:spPr>
        <p:txBody>
          <a:bodyPr/>
          <a:lstStyle/>
          <a:p>
            <a:r>
              <a:rPr lang="fr-FR" sz="2000">
                <a:latin typeface="Arial"/>
              </a:rPr>
              <a:t>Nous avons implémentés les différentes actions de bases que doit pouvoir faire le robot c’est-à-dire les mouvement avant, arrière droite et gauche ainsi que la gestion de la caméra.</a:t>
            </a:r>
            <a:endParaRPr/>
          </a:p>
          <a:p>
            <a:endParaRPr/>
          </a:p>
          <a:p>
            <a:r>
              <a:rPr lang="fr-FR" sz="2000">
                <a:latin typeface="Arial"/>
              </a:rPr>
              <a:t>Concernant le client qui permet de piloter le robot, il s’agit d’une interface web. A la base, nous avions commencés une application android qui était quasi fonctionnelle car assez simple puisqu’il suffisait d’envoyer des requêtes GET ou POST au robot afin d’effectuer les actions que l’on souhaitait. Cette application a finalement été abandonnée pour faire une interface web à la place mais il ne serait pas difficile de la terminer si besoin. D’ailleurs de façon général, le fait qu’on dispose d’une architecture REST simplifie énormément le développement de divers client pour piloter le robot.</a:t>
            </a:r>
            <a:endParaRPr/>
          </a:p>
        </p:txBody>
      </p:sp>
      <p:sp>
        <p:nvSpPr>
          <p:cNvPr id="251" name="TextShape 2"/>
          <p:cNvSpPr txBox="1"/>
          <p:nvPr/>
        </p:nvSpPr>
        <p:spPr>
          <a:xfrm>
            <a:off x="3884760" y="8685360"/>
            <a:ext cx="2971440" cy="458280"/>
          </a:xfrm>
          <a:prstGeom prst="rect">
            <a:avLst/>
          </a:prstGeom>
        </p:spPr>
        <p:txBody>
          <a:bodyPr anchor="b"/>
          <a:lstStyle/>
          <a:p>
            <a:pPr algn="r">
              <a:lnSpc>
                <a:spcPct val="100000"/>
              </a:lnSpc>
            </a:pPr>
            <a:fld id="{0D218428-F884-4B44-B82F-FB35DBE9CB4F}" type="slidenum">
              <a:rPr lang="fr-FR" sz="1200">
                <a:solidFill>
                  <a:srgbClr val="000000"/>
                </a:solidFill>
                <a:latin typeface="+mn-lt"/>
                <a:ea typeface="+mn-ea"/>
              </a:rPr>
              <a:t>5</a:t>
            </a:fld>
            <a:endParaRPr/>
          </a:p>
        </p:txBody>
      </p:sp>
    </p:spTree>
    <p:extLst>
      <p:ext uri="{BB962C8B-B14F-4D97-AF65-F5344CB8AC3E}">
        <p14:creationId xmlns:p14="http://schemas.microsoft.com/office/powerpoint/2010/main" val="733618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1"/>
          <p:cNvSpPr>
            <a:spLocks noGrp="1"/>
          </p:cNvSpPr>
          <p:nvPr>
            <p:ph type="body"/>
          </p:nvPr>
        </p:nvSpPr>
        <p:spPr>
          <a:xfrm>
            <a:off x="685800" y="4400640"/>
            <a:ext cx="5486040" cy="3600000"/>
          </a:xfrm>
          <a:prstGeom prst="rect">
            <a:avLst/>
          </a:prstGeom>
        </p:spPr>
        <p:txBody>
          <a:bodyPr/>
          <a:lstStyle/>
          <a:p>
            <a:r>
              <a:rPr lang="fr-FR" sz="2000">
                <a:latin typeface="Arial"/>
              </a:rPr>
              <a:t>Pendant le projet, nous avons eu différents problèmes plus ou moins gênant que nous avons du résoudre. Au début, nous avons commencés par étudier les outils que l’on nous avait fournit. On arrivait pas à faire fonctionner les exemples de tests fournis avec le système de gopiwan. Après plusieurs jours à chercher, on s’est finalement rendus compte qu’il ne s’agissait pas de la bonne bibliothèque et que celle qu’on utilisait était en fait développée pour des robots légo utilisant néanmoins des outils très similaires d’où notre difficulté à l’avoir détecté.</a:t>
            </a:r>
            <a:endParaRPr/>
          </a:p>
          <a:p>
            <a:r>
              <a:rPr lang="fr-FR" sz="2000">
                <a:latin typeface="Arial"/>
              </a:rPr>
              <a:t>Nous avons également eu un autre problème qui est survenu suite au précédent. En effet, quand nous avons pu utiliser la bonne bibliothèque de développement, nous nous sommes aperçut qu’il n’existait pas de version écrite en java mais uniquement une version Python et Scratch. Nous avons donc résolu le problème en utilisant un daemon python pour pouvoir continuer le projet.</a:t>
            </a:r>
            <a:endParaRPr/>
          </a:p>
          <a:p>
            <a:r>
              <a:rPr lang="fr-FR" sz="2000">
                <a:latin typeface="Arial"/>
              </a:rPr>
              <a:t>Entre temps, une version java est sortie il y a quelques semaines de cela mais n’est pas encore complète.</a:t>
            </a:r>
            <a:endParaRPr/>
          </a:p>
          <a:p>
            <a:r>
              <a:rPr lang="fr-FR" sz="2000">
                <a:latin typeface="Arial"/>
              </a:rPr>
              <a:t>Nous avons eu également quelques problèmes de montages du robot pour qui il y avait par exemple la map de la caméra montée à l’envers et qui ne risquait donc pas de fonctionner.</a:t>
            </a:r>
            <a:endParaRPr/>
          </a:p>
          <a:p>
            <a:r>
              <a:rPr lang="fr-FR" sz="2000">
                <a:latin typeface="Arial"/>
              </a:rPr>
              <a:t>Un autre problème que l’on a pas tout à fait résolu, c’est une instabilité avec le dongle wifi qui a tendance à se déconnecter par moments.</a:t>
            </a:r>
            <a:endParaRPr/>
          </a:p>
        </p:txBody>
      </p:sp>
      <p:sp>
        <p:nvSpPr>
          <p:cNvPr id="253" name="TextShape 2"/>
          <p:cNvSpPr txBox="1"/>
          <p:nvPr/>
        </p:nvSpPr>
        <p:spPr>
          <a:xfrm>
            <a:off x="3884760" y="8685360"/>
            <a:ext cx="2971440" cy="458280"/>
          </a:xfrm>
          <a:prstGeom prst="rect">
            <a:avLst/>
          </a:prstGeom>
        </p:spPr>
        <p:txBody>
          <a:bodyPr anchor="b"/>
          <a:lstStyle/>
          <a:p>
            <a:pPr algn="r">
              <a:lnSpc>
                <a:spcPct val="100000"/>
              </a:lnSpc>
            </a:pPr>
            <a:fld id="{8CB05CEA-A9E3-44C7-82B1-22DFFCD6287D}" type="slidenum">
              <a:rPr lang="fr-FR" sz="1200">
                <a:solidFill>
                  <a:srgbClr val="000000"/>
                </a:solidFill>
                <a:latin typeface="+mn-lt"/>
                <a:ea typeface="+mn-ea"/>
              </a:rPr>
              <a:t>6</a:t>
            </a:fld>
            <a:endParaRPr/>
          </a:p>
        </p:txBody>
      </p:sp>
    </p:spTree>
    <p:extLst>
      <p:ext uri="{BB962C8B-B14F-4D97-AF65-F5344CB8AC3E}">
        <p14:creationId xmlns:p14="http://schemas.microsoft.com/office/powerpoint/2010/main" val="484698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PlaceHolder 1"/>
          <p:cNvSpPr>
            <a:spLocks noGrp="1"/>
          </p:cNvSpPr>
          <p:nvPr>
            <p:ph type="body"/>
          </p:nvPr>
        </p:nvSpPr>
        <p:spPr>
          <a:xfrm>
            <a:off x="685800" y="4400640"/>
            <a:ext cx="5486040" cy="3600000"/>
          </a:xfrm>
          <a:prstGeom prst="rect">
            <a:avLst/>
          </a:prstGeom>
        </p:spPr>
        <p:txBody>
          <a:bodyPr/>
          <a:lstStyle/>
          <a:p>
            <a:endParaRPr/>
          </a:p>
        </p:txBody>
      </p:sp>
      <p:sp>
        <p:nvSpPr>
          <p:cNvPr id="255" name="TextShape 2"/>
          <p:cNvSpPr txBox="1"/>
          <p:nvPr/>
        </p:nvSpPr>
        <p:spPr>
          <a:xfrm>
            <a:off x="3884760" y="8685360"/>
            <a:ext cx="2971440" cy="458280"/>
          </a:xfrm>
          <a:prstGeom prst="rect">
            <a:avLst/>
          </a:prstGeom>
        </p:spPr>
        <p:txBody>
          <a:bodyPr anchor="b"/>
          <a:lstStyle/>
          <a:p>
            <a:pPr algn="r">
              <a:lnSpc>
                <a:spcPct val="100000"/>
              </a:lnSpc>
            </a:pPr>
            <a:fld id="{C67BF98E-A68D-4466-B4AC-E145957DBDE8}" type="slidenum">
              <a:rPr lang="fr-FR" sz="1200">
                <a:solidFill>
                  <a:srgbClr val="000000"/>
                </a:solidFill>
                <a:latin typeface="+mn-lt"/>
                <a:ea typeface="+mn-ea"/>
              </a:rPr>
              <a:t>7</a:t>
            </a:fld>
            <a:endParaRPr/>
          </a:p>
        </p:txBody>
      </p:sp>
    </p:spTree>
    <p:extLst>
      <p:ext uri="{BB962C8B-B14F-4D97-AF65-F5344CB8AC3E}">
        <p14:creationId xmlns:p14="http://schemas.microsoft.com/office/powerpoint/2010/main" val="1665716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p:cNvSpPr>
          <p:nvPr>
            <p:ph type="body"/>
          </p:nvPr>
        </p:nvSpPr>
        <p:spPr>
          <a:xfrm>
            <a:off x="685800" y="4400640"/>
            <a:ext cx="5486040" cy="3600000"/>
          </a:xfrm>
          <a:prstGeom prst="rect">
            <a:avLst/>
          </a:prstGeom>
        </p:spPr>
        <p:txBody>
          <a:bodyPr/>
          <a:lstStyle/>
          <a:p>
            <a:r>
              <a:rPr lang="fr-FR" sz="2000">
                <a:latin typeface="Arial"/>
              </a:rPr>
              <a:t>Nous avons donc réussi à terminer le projet comme vous avez pu le constater avec la démonstration. Nous avons grâce à ce projet eu l’occasion d’apprendre à utiliser différentes technologies que nous ne maitrisions pas forcément mais qui pourront nous êtres très utiles dans un avenir relativement proche au vu du développement ces dernières années et dans les années qui vont venir des objets connectés.</a:t>
            </a:r>
            <a:endParaRPr/>
          </a:p>
          <a:p>
            <a:r>
              <a:rPr lang="fr-FR" sz="2000">
                <a:latin typeface="Arial"/>
              </a:rPr>
              <a:t>Concernant les choses que l’on pourraient améliorer dans nos projet futur, il y a la répartition des tâches car c’est toujours compliqué de déterminer à l’avance combien de temps va nous prendre une tâche, en particulier quand il s’agit de technologies qu’on ne connait pas encore.</a:t>
            </a:r>
            <a:endParaRPr/>
          </a:p>
        </p:txBody>
      </p:sp>
      <p:sp>
        <p:nvSpPr>
          <p:cNvPr id="257" name="TextShape 2"/>
          <p:cNvSpPr txBox="1"/>
          <p:nvPr/>
        </p:nvSpPr>
        <p:spPr>
          <a:xfrm>
            <a:off x="3884760" y="8685360"/>
            <a:ext cx="2971440" cy="458280"/>
          </a:xfrm>
          <a:prstGeom prst="rect">
            <a:avLst/>
          </a:prstGeom>
        </p:spPr>
        <p:txBody>
          <a:bodyPr anchor="b"/>
          <a:lstStyle/>
          <a:p>
            <a:pPr algn="r">
              <a:lnSpc>
                <a:spcPct val="100000"/>
              </a:lnSpc>
            </a:pPr>
            <a:fld id="{83F85B0E-C0D7-4E27-979C-C68D457DAED7}" type="slidenum">
              <a:rPr lang="fr-FR" sz="1200">
                <a:solidFill>
                  <a:srgbClr val="000000"/>
                </a:solidFill>
                <a:latin typeface="+mn-lt"/>
                <a:ea typeface="+mn-ea"/>
              </a:rPr>
              <a:t>9</a:t>
            </a:fld>
            <a:endParaRPr/>
          </a:p>
        </p:txBody>
      </p:sp>
    </p:spTree>
    <p:extLst>
      <p:ext uri="{BB962C8B-B14F-4D97-AF65-F5344CB8AC3E}">
        <p14:creationId xmlns:p14="http://schemas.microsoft.com/office/powerpoint/2010/main" val="1257340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r-F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61682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424369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2014233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smtClean="0"/>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11"/>
          </p:nvPr>
        </p:nvSpPr>
        <p:spPr/>
        <p:txBody>
          <a:bodyPr/>
          <a:lstStyle/>
          <a:p>
            <a:endParaRPr lang="fr-F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2526909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2592305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803820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8" name="Footer Placeholder 7"/>
          <p:cNvSpPr>
            <a:spLocks noGrp="1"/>
          </p:cNvSpPr>
          <p:nvPr>
            <p:ph type="ftr" sz="quarter" idx="11"/>
          </p:nvPr>
        </p:nvSpPr>
        <p:spPr>
          <a:xfrm>
            <a:off x="561111" y="6391838"/>
            <a:ext cx="3644282" cy="304801"/>
          </a:xfrm>
        </p:spPr>
        <p:txBody>
          <a:bodyPr/>
          <a:lstStyle/>
          <a:p>
            <a:endParaRPr lang="fr-FR"/>
          </a:p>
        </p:txBody>
      </p:sp>
      <p:sp>
        <p:nvSpPr>
          <p:cNvPr id="9" name="Slide Number Placeholder 8"/>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311408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3601876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32445038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1141560" y="618480"/>
            <a:ext cx="9905760" cy="1478520"/>
          </a:xfrm>
          <a:prstGeom prst="rect">
            <a:avLst/>
          </a:prstGeom>
        </p:spPr>
        <p:txBody>
          <a:bodyPr lIns="0" tIns="0" rIns="0" bIns="0" anchor="ctr"/>
          <a:lstStyle/>
          <a:p>
            <a:endParaRPr/>
          </a:p>
        </p:txBody>
      </p:sp>
      <p:sp>
        <p:nvSpPr>
          <p:cNvPr id="98" name="PlaceHolder 2"/>
          <p:cNvSpPr>
            <a:spLocks noGrp="1"/>
          </p:cNvSpPr>
          <p:nvPr>
            <p:ph type="subTitle"/>
          </p:nvPr>
        </p:nvSpPr>
        <p:spPr>
          <a:xfrm>
            <a:off x="1141560" y="2249640"/>
            <a:ext cx="9905760" cy="3541680"/>
          </a:xfrm>
          <a:prstGeom prst="rect">
            <a:avLst/>
          </a:prstGeom>
        </p:spPr>
        <p:txBody>
          <a:bodyPr lIns="0" tIns="0" rIns="0" bIns="0" anchor="ctr"/>
          <a:lstStyle/>
          <a:p>
            <a:pPr algn="ctr"/>
            <a:endParaRPr/>
          </a:p>
        </p:txBody>
      </p:sp>
    </p:spTree>
    <p:extLst>
      <p:ext uri="{BB962C8B-B14F-4D97-AF65-F5344CB8AC3E}">
        <p14:creationId xmlns:p14="http://schemas.microsoft.com/office/powerpoint/2010/main" val="18150803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9" name="Footer Placeholder 8"/>
          <p:cNvSpPr>
            <a:spLocks noGrp="1"/>
          </p:cNvSpPr>
          <p:nvPr>
            <p:ph type="ftr" sz="quarter" idx="11"/>
          </p:nvPr>
        </p:nvSpPr>
        <p:spPr/>
        <p:txBody>
          <a:bodyPr/>
          <a:lstStyle/>
          <a:p>
            <a:endParaRPr lang="fr-FR"/>
          </a:p>
        </p:txBody>
      </p:sp>
      <p:sp>
        <p:nvSpPr>
          <p:cNvPr id="10" name="Slide Number Placeholder 9"/>
          <p:cNvSpPr>
            <a:spLocks noGrp="1"/>
          </p:cNvSpPr>
          <p:nvPr>
            <p:ph type="sldNum" sz="quarter" idx="12"/>
          </p:nvPr>
        </p:nvSpPr>
        <p:spPr/>
        <p:txBody>
          <a:bodyPr/>
          <a:lstStyle/>
          <a:p>
            <a:pPr algn="r">
              <a:lnSpc>
                <a:spcPct val="100000"/>
              </a:lnSpc>
            </a:pPr>
            <a:fld id="{A1393EA7-EEEE-49D8-8F1D-758FF5FD22C6}"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1902442823"/>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31251496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algn="r">
              <a:lnSpc>
                <a:spcPct val="100000"/>
              </a:lnSpc>
            </a:pPr>
            <a:fld id="{A1393EA7-EEEE-49D8-8F1D-758FF5FD22C6}" type="slidenum">
              <a:rPr lang="fr-FR" sz="1050" smtClean="0">
                <a:solidFill>
                  <a:srgbClr val="FFFFFF"/>
                </a:solidFill>
                <a:latin typeface="Tw Cen MT"/>
              </a:rPr>
              <a:t>‹N°›</a:t>
            </a:fld>
            <a:endParaRPr lang="fr-FR"/>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17202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fr-FR" smtClean="0"/>
              <a:t>Modifiez le style du titre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algn="r">
              <a:lnSpc>
                <a:spcPct val="100000"/>
              </a:lnSpc>
            </a:pPr>
            <a:fld id="{A1393EA7-EEEE-49D8-8F1D-758FF5FD22C6}" type="slidenum">
              <a:rPr lang="fr-FR" sz="1050" smtClean="0">
                <a:solidFill>
                  <a:srgbClr val="FFFFFF"/>
                </a:solidFill>
                <a:latin typeface="Tw Cen MT"/>
              </a:rPr>
              <a:t>‹N°›</a:t>
            </a:fld>
            <a:endParaRPr lang="fr-FR"/>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58750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algn="r">
              <a:lnSpc>
                <a:spcPct val="100000"/>
              </a:lnSpc>
            </a:pPr>
            <a:fld id="{A1393EA7-EEEE-49D8-8F1D-758FF5FD22C6}" type="slidenum">
              <a:rPr lang="fr-FR" sz="1050" smtClean="0">
                <a:solidFill>
                  <a:srgbClr val="FFFFFF"/>
                </a:solidFill>
                <a:latin typeface="Tw Cen MT"/>
              </a:rPr>
              <a:t>‹N°›</a:t>
            </a:fld>
            <a:endParaRPr lang="fr-FR"/>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79861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fr-FR" smtClean="0"/>
              <a:t>Modifiez les styles du texte du masque</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pPr algn="r">
              <a:lnSpc>
                <a:spcPct val="100000"/>
              </a:lnSpc>
            </a:pPr>
            <a:fld id="{A1393EA7-EEEE-49D8-8F1D-758FF5FD22C6}" type="slidenum">
              <a:rPr lang="fr-FR" sz="1050" smtClean="0">
                <a:solidFill>
                  <a:srgbClr val="FFFFFF"/>
                </a:solidFill>
                <a:latin typeface="Tw Cen MT"/>
              </a:rPr>
              <a:t>‹N°›</a:t>
            </a:fld>
            <a:endParaRPr lang="fr-FR"/>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2880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pPr algn="r">
              <a:lnSpc>
                <a:spcPct val="100000"/>
              </a:lnSpc>
            </a:pPr>
            <a:fld id="{A1393EA7-EEEE-49D8-8F1D-758FF5FD22C6}" type="slidenum">
              <a:rPr lang="fr-FR" sz="1050" smtClean="0">
                <a:solidFill>
                  <a:srgbClr val="FFFFFF"/>
                </a:solidFill>
                <a:latin typeface="Tw Cen MT"/>
              </a:rPr>
              <a:t>‹N°›</a:t>
            </a:fld>
            <a:endParaRPr lang="fr-FR"/>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12173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pPr algn="r">
              <a:lnSpc>
                <a:spcPct val="100000"/>
              </a:lnSpc>
            </a:pPr>
            <a:fld id="{A1393EA7-EEEE-49D8-8F1D-758FF5FD22C6}" type="slidenum">
              <a:rPr lang="fr-FR" sz="1050" smtClean="0">
                <a:solidFill>
                  <a:srgbClr val="FFFFFF"/>
                </a:solidFill>
                <a:latin typeface="Tw Cen MT"/>
              </a:rPr>
              <a:t>‹N°›</a:t>
            </a:fld>
            <a:endParaRPr lang="fr-FR"/>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06791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fr-FR" smtClean="0"/>
              <a:t>Modifiez le style du titre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algn="r">
              <a:lnSpc>
                <a:spcPct val="100000"/>
              </a:lnSpc>
            </a:pPr>
            <a:fld id="{A1393EA7-EEEE-49D8-8F1D-758FF5FD22C6}"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23344481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algn="r">
              <a:lnSpc>
                <a:spcPct val="100000"/>
              </a:lnSpc>
            </a:pPr>
            <a:fld id="{A1393EA7-EEEE-49D8-8F1D-758FF5FD22C6}"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38348136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algn="r">
              <a:lnSpc>
                <a:spcPct val="100000"/>
              </a:lnSpc>
            </a:pPr>
            <a:fld id="{A1393EA7-EEEE-49D8-8F1D-758FF5FD22C6}" type="slidenum">
              <a:rPr lang="fr-FR" sz="1050" smtClean="0">
                <a:solidFill>
                  <a:srgbClr val="FFFFFF"/>
                </a:solidFill>
                <a:latin typeface="Tw Cen MT"/>
              </a:rPr>
              <a:t>‹N°›</a:t>
            </a:fld>
            <a:endParaRPr lang="fr-FR"/>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45970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algn="r">
              <a:lnSpc>
                <a:spcPct val="100000"/>
              </a:lnSpc>
            </a:pPr>
            <a:fld id="{A1393EA7-EEEE-49D8-8F1D-758FF5FD22C6}" type="slidenum">
              <a:rPr lang="fr-FR" sz="1050" smtClean="0">
                <a:solidFill>
                  <a:srgbClr val="FFFFFF"/>
                </a:solidFill>
                <a:latin typeface="Tw Cen MT"/>
              </a:rPr>
              <a:t>‹N°›</a:t>
            </a:fld>
            <a:endParaRPr lang="fr-FR"/>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3214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191155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3968059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240541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157632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3" name="Footer Placeholder 2"/>
          <p:cNvSpPr>
            <a:spLocks noGrp="1"/>
          </p:cNvSpPr>
          <p:nvPr>
            <p:ph type="ftr" sz="quarter" idx="11"/>
          </p:nvPr>
        </p:nvSpPr>
        <p:spPr/>
        <p:txBody>
          <a:bodyPr/>
          <a:lstStyle/>
          <a:p>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935154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250289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2686865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r-F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136282198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fr-F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3021667313"/>
      </p:ext>
    </p:extLst>
  </p:cSld>
  <p:clrMap bg1="lt1" tx1="dk1" bg2="lt2" tx2="dk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 id="2147484126" r:id="rId8"/>
    <p:sldLayoutId id="2147484127" r:id="rId9"/>
    <p:sldLayoutId id="2147484128" r:id="rId10"/>
    <p:sldLayoutId id="2147484129"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1800000" y="4812840"/>
            <a:ext cx="8791200" cy="947160"/>
          </a:xfrm>
          <a:prstGeom prst="rect">
            <a:avLst/>
          </a:prstGeom>
        </p:spPr>
        <p:txBody>
          <a:bodyPr anchor="b"/>
          <a:lstStyle/>
          <a:p>
            <a:pPr algn="ctr">
              <a:lnSpc>
                <a:spcPct val="100000"/>
              </a:lnSpc>
            </a:pPr>
            <a:r>
              <a:rPr lang="en-US" sz="6000" b="1">
                <a:solidFill>
                  <a:srgbClr val="000000"/>
                </a:solidFill>
                <a:latin typeface="Tw Cen MT"/>
              </a:rPr>
              <a:t>Gopiwan</a:t>
            </a:r>
            <a:endParaRPr/>
          </a:p>
        </p:txBody>
      </p:sp>
      <p:sp>
        <p:nvSpPr>
          <p:cNvPr id="213" name="TextShape 2"/>
          <p:cNvSpPr txBox="1"/>
          <p:nvPr/>
        </p:nvSpPr>
        <p:spPr>
          <a:xfrm>
            <a:off x="9334080" y="4896720"/>
            <a:ext cx="2185920" cy="1655280"/>
          </a:xfrm>
          <a:prstGeom prst="rect">
            <a:avLst/>
          </a:prstGeom>
        </p:spPr>
        <p:txBody>
          <a:bodyPr/>
          <a:lstStyle/>
          <a:p>
            <a:pPr>
              <a:lnSpc>
                <a:spcPct val="100000"/>
              </a:lnSpc>
            </a:pPr>
            <a:r>
              <a:rPr lang="fr-FR" sz="2000" b="1" u="dbl" dirty="0">
                <a:latin typeface="Tw Cen MT"/>
              </a:rPr>
              <a:t>Groupe 4 :</a:t>
            </a:r>
            <a:endParaRPr b="1" u="dbl" dirty="0"/>
          </a:p>
        </p:txBody>
      </p:sp>
      <p:sp>
        <p:nvSpPr>
          <p:cNvPr id="214" name="CustomShape 3"/>
          <p:cNvSpPr/>
          <p:nvPr/>
        </p:nvSpPr>
        <p:spPr>
          <a:xfrm>
            <a:off x="9384120" y="5508360"/>
            <a:ext cx="2808000" cy="1187640"/>
          </a:xfrm>
          <a:prstGeom prst="rect">
            <a:avLst/>
          </a:prstGeom>
          <a:noFill/>
          <a:ln>
            <a:noFill/>
          </a:ln>
        </p:spPr>
        <p:txBody>
          <a:bodyPr lIns="90000" tIns="45000" rIns="90000" bIns="45000"/>
          <a:lstStyle/>
          <a:p>
            <a:pPr>
              <a:lnSpc>
                <a:spcPct val="100000"/>
              </a:lnSpc>
            </a:pPr>
            <a:r>
              <a:rPr lang="fr-FR" dirty="0">
                <a:latin typeface="Tw Cen MT"/>
              </a:rPr>
              <a:t>David </a:t>
            </a:r>
            <a:r>
              <a:rPr lang="fr-FR" dirty="0" err="1">
                <a:latin typeface="Tw Cen MT"/>
              </a:rPr>
              <a:t>Barrat</a:t>
            </a:r>
            <a:endParaRPr dirty="0"/>
          </a:p>
          <a:p>
            <a:pPr>
              <a:lnSpc>
                <a:spcPct val="100000"/>
              </a:lnSpc>
            </a:pPr>
            <a:r>
              <a:rPr lang="fr-FR" dirty="0">
                <a:latin typeface="Tw Cen MT"/>
              </a:rPr>
              <a:t>Guillaume </a:t>
            </a:r>
            <a:r>
              <a:rPr lang="fr-FR" dirty="0" err="1">
                <a:latin typeface="Tw Cen MT"/>
              </a:rPr>
              <a:t>Claudic</a:t>
            </a:r>
            <a:endParaRPr dirty="0"/>
          </a:p>
          <a:p>
            <a:pPr>
              <a:lnSpc>
                <a:spcPct val="100000"/>
              </a:lnSpc>
            </a:pPr>
            <a:r>
              <a:rPr lang="fr-FR" dirty="0">
                <a:latin typeface="Tw Cen MT"/>
              </a:rPr>
              <a:t>Nicolas </a:t>
            </a:r>
            <a:r>
              <a:rPr lang="fr-FR" dirty="0" err="1">
                <a:latin typeface="Tw Cen MT"/>
              </a:rPr>
              <a:t>Bloyet</a:t>
            </a:r>
            <a:endParaRPr dirty="0"/>
          </a:p>
          <a:p>
            <a:pPr>
              <a:lnSpc>
                <a:spcPct val="100000"/>
              </a:lnSpc>
            </a:pPr>
            <a:r>
              <a:rPr lang="fr-FR" dirty="0" err="1">
                <a:latin typeface="Tw Cen MT"/>
              </a:rPr>
              <a:t>Nailya</a:t>
            </a:r>
            <a:r>
              <a:rPr lang="fr-FR" dirty="0">
                <a:latin typeface="Tw Cen MT"/>
              </a:rPr>
              <a:t> </a:t>
            </a:r>
            <a:r>
              <a:rPr lang="fr-FR" dirty="0" err="1">
                <a:latin typeface="Tw Cen MT"/>
              </a:rPr>
              <a:t>Bogrova</a:t>
            </a:r>
            <a:endParaRPr dirty="0"/>
          </a:p>
        </p:txBody>
      </p:sp>
      <p:pic>
        <p:nvPicPr>
          <p:cNvPr id="215" name="Image 4"/>
          <p:cNvPicPr/>
          <p:nvPr/>
        </p:nvPicPr>
        <p:blipFill>
          <a:blip r:embed="rId3"/>
          <a:stretch>
            <a:fillRect/>
          </a:stretch>
        </p:blipFill>
        <p:spPr>
          <a:xfrm>
            <a:off x="10550836" y="290101"/>
            <a:ext cx="1080000" cy="1496880"/>
          </a:xfrm>
          <a:prstGeom prst="rect">
            <a:avLst/>
          </a:prstGeom>
          <a:ln>
            <a:noFill/>
          </a:ln>
        </p:spPr>
      </p:pic>
      <p:sp>
        <p:nvSpPr>
          <p:cNvPr id="216" name="CustomShape 4"/>
          <p:cNvSpPr/>
          <p:nvPr/>
        </p:nvSpPr>
        <p:spPr>
          <a:xfrm>
            <a:off x="3672000" y="6264000"/>
            <a:ext cx="3456000" cy="821160"/>
          </a:xfrm>
          <a:prstGeom prst="rect">
            <a:avLst/>
          </a:prstGeom>
          <a:noFill/>
          <a:ln>
            <a:noFill/>
          </a:ln>
        </p:spPr>
        <p:txBody>
          <a:bodyPr lIns="90000" tIns="45000" rIns="90000" bIns="45000"/>
          <a:lstStyle/>
          <a:p>
            <a:pPr>
              <a:lnSpc>
                <a:spcPct val="100000"/>
              </a:lnSpc>
            </a:pPr>
            <a:r>
              <a:rPr lang="fr-FR" sz="2400" dirty="0">
                <a:solidFill>
                  <a:schemeClr val="tx2"/>
                </a:solidFill>
                <a:latin typeface="Tw Cen MT"/>
              </a:rPr>
              <a:t>Lundi 18 Mai 2015</a:t>
            </a:r>
            <a:endParaRPr dirty="0">
              <a:solidFill>
                <a:schemeClr val="tx2"/>
              </a:solidFill>
            </a:endParaRPr>
          </a:p>
        </p:txBody>
      </p:sp>
      <p:pic>
        <p:nvPicPr>
          <p:cNvPr id="217" name="Image 216"/>
          <p:cNvPicPr/>
          <p:nvPr/>
        </p:nvPicPr>
        <p:blipFill>
          <a:blip r:embed="rId4"/>
          <a:stretch>
            <a:fillRect/>
          </a:stretch>
        </p:blipFill>
        <p:spPr>
          <a:xfrm>
            <a:off x="2664000" y="60120"/>
            <a:ext cx="5760000" cy="5627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1141560" y="504000"/>
            <a:ext cx="9905760" cy="1478160"/>
          </a:xfrm>
          <a:prstGeom prst="rect">
            <a:avLst/>
          </a:prstGeom>
        </p:spPr>
        <p:txBody>
          <a:bodyPr anchor="ctr"/>
          <a:lstStyle/>
          <a:p>
            <a:pPr algn="ctr">
              <a:lnSpc>
                <a:spcPct val="100000"/>
              </a:lnSpc>
            </a:pPr>
            <a:r>
              <a:rPr lang="en-US" sz="4800" dirty="0">
                <a:latin typeface="Tw Cen MT"/>
              </a:rPr>
              <a:t>Plan</a:t>
            </a:r>
            <a:endParaRPr sz="4800" dirty="0"/>
          </a:p>
        </p:txBody>
      </p:sp>
      <p:sp>
        <p:nvSpPr>
          <p:cNvPr id="219" name="TextShape 2"/>
          <p:cNvSpPr txBox="1"/>
          <p:nvPr/>
        </p:nvSpPr>
        <p:spPr>
          <a:xfrm>
            <a:off x="1141560" y="1695960"/>
            <a:ext cx="9905760" cy="4371840"/>
          </a:xfrm>
          <a:prstGeom prst="rect">
            <a:avLst/>
          </a:prstGeom>
        </p:spPr>
        <p:txBody>
          <a:bodyPr/>
          <a:lstStyle/>
          <a:p>
            <a:pPr>
              <a:lnSpc>
                <a:spcPct val="120000"/>
              </a:lnSpc>
              <a:buSzPct val="125000"/>
              <a:buFont typeface="Arial"/>
              <a:buChar char="•"/>
            </a:pPr>
            <a:r>
              <a:rPr lang="en-US" sz="3600" dirty="0" smtClean="0">
                <a:latin typeface="Tw Cen MT"/>
              </a:rPr>
              <a:t>  </a:t>
            </a:r>
            <a:r>
              <a:rPr lang="en-US" sz="3600" dirty="0" err="1" smtClean="0">
                <a:latin typeface="Tw Cen MT"/>
              </a:rPr>
              <a:t>Présentation</a:t>
            </a:r>
            <a:r>
              <a:rPr lang="en-US" sz="3600" dirty="0" smtClean="0">
                <a:latin typeface="Tw Cen MT"/>
              </a:rPr>
              <a:t> </a:t>
            </a:r>
            <a:r>
              <a:rPr lang="en-US" sz="3600" dirty="0">
                <a:latin typeface="Tw Cen MT"/>
              </a:rPr>
              <a:t>du </a:t>
            </a:r>
            <a:r>
              <a:rPr lang="en-US" sz="3600" dirty="0" err="1">
                <a:latin typeface="Tw Cen MT"/>
              </a:rPr>
              <a:t>projet</a:t>
            </a:r>
            <a:endParaRPr sz="3600" dirty="0"/>
          </a:p>
          <a:p>
            <a:pPr>
              <a:lnSpc>
                <a:spcPct val="120000"/>
              </a:lnSpc>
              <a:buSzPct val="125000"/>
              <a:buFont typeface="Arial"/>
              <a:buChar char="•"/>
            </a:pPr>
            <a:r>
              <a:rPr lang="en-US" sz="3600" dirty="0" smtClean="0">
                <a:latin typeface="Tw Cen MT"/>
              </a:rPr>
              <a:t>  </a:t>
            </a:r>
            <a:r>
              <a:rPr lang="en-US" sz="3600" dirty="0" err="1" smtClean="0">
                <a:latin typeface="Tw Cen MT"/>
              </a:rPr>
              <a:t>Répartition</a:t>
            </a:r>
            <a:r>
              <a:rPr lang="en-US" sz="3600" dirty="0" smtClean="0">
                <a:latin typeface="Tw Cen MT"/>
              </a:rPr>
              <a:t> </a:t>
            </a:r>
            <a:r>
              <a:rPr lang="en-US" sz="3600" dirty="0">
                <a:latin typeface="Tw Cen MT"/>
              </a:rPr>
              <a:t>des </a:t>
            </a:r>
            <a:r>
              <a:rPr lang="en-US" sz="3600" dirty="0" err="1">
                <a:latin typeface="Tw Cen MT"/>
              </a:rPr>
              <a:t>tâches</a:t>
            </a:r>
            <a:endParaRPr sz="3600" dirty="0"/>
          </a:p>
          <a:p>
            <a:pPr>
              <a:lnSpc>
                <a:spcPct val="120000"/>
              </a:lnSpc>
              <a:buSzPct val="125000"/>
              <a:buFont typeface="Arial"/>
              <a:buChar char="•"/>
            </a:pPr>
            <a:r>
              <a:rPr lang="en-US" sz="3600" dirty="0" smtClean="0">
                <a:latin typeface="Tw Cen MT"/>
              </a:rPr>
              <a:t>  </a:t>
            </a:r>
            <a:r>
              <a:rPr lang="en-US" sz="3600" dirty="0" err="1" smtClean="0">
                <a:latin typeface="Tw Cen MT"/>
              </a:rPr>
              <a:t>Fonctionnalités</a:t>
            </a:r>
            <a:r>
              <a:rPr lang="en-US" sz="3600" dirty="0" smtClean="0">
                <a:latin typeface="Tw Cen MT"/>
              </a:rPr>
              <a:t> </a:t>
            </a:r>
            <a:r>
              <a:rPr lang="en-US" sz="3600" dirty="0" err="1">
                <a:latin typeface="Tw Cen MT"/>
              </a:rPr>
              <a:t>implantées</a:t>
            </a:r>
            <a:endParaRPr sz="3600" dirty="0"/>
          </a:p>
          <a:p>
            <a:pPr>
              <a:lnSpc>
                <a:spcPct val="120000"/>
              </a:lnSpc>
              <a:buSzPct val="125000"/>
              <a:buFont typeface="Arial"/>
              <a:buChar char="•"/>
            </a:pPr>
            <a:r>
              <a:rPr lang="en-US" sz="3600" dirty="0" smtClean="0">
                <a:latin typeface="Tw Cen MT"/>
              </a:rPr>
              <a:t>  </a:t>
            </a:r>
            <a:r>
              <a:rPr lang="en-US" sz="3600" dirty="0" err="1" smtClean="0">
                <a:latin typeface="Tw Cen MT"/>
              </a:rPr>
              <a:t>Problèmes</a:t>
            </a:r>
            <a:r>
              <a:rPr lang="en-US" sz="3600" dirty="0" smtClean="0">
                <a:latin typeface="Tw Cen MT"/>
              </a:rPr>
              <a:t> </a:t>
            </a:r>
            <a:r>
              <a:rPr lang="en-US" sz="3600" dirty="0" err="1">
                <a:latin typeface="Tw Cen MT"/>
              </a:rPr>
              <a:t>rencontrés</a:t>
            </a:r>
            <a:endParaRPr sz="3600" dirty="0"/>
          </a:p>
          <a:p>
            <a:pPr>
              <a:lnSpc>
                <a:spcPct val="120000"/>
              </a:lnSpc>
              <a:buSzPct val="125000"/>
              <a:buFont typeface="Arial"/>
              <a:buChar char="•"/>
            </a:pPr>
            <a:r>
              <a:rPr lang="en-US" sz="3600" dirty="0" smtClean="0">
                <a:latin typeface="Tw Cen MT"/>
              </a:rPr>
              <a:t>  Architecture</a:t>
            </a:r>
            <a:endParaRPr sz="3600" dirty="0"/>
          </a:p>
          <a:p>
            <a:pPr>
              <a:lnSpc>
                <a:spcPct val="120000"/>
              </a:lnSpc>
              <a:buSzPct val="125000"/>
              <a:buFont typeface="Arial"/>
              <a:buChar char="•"/>
            </a:pPr>
            <a:r>
              <a:rPr lang="en-US" sz="3600" dirty="0" smtClean="0">
                <a:latin typeface="Tw Cen MT"/>
              </a:rPr>
              <a:t>  </a:t>
            </a:r>
            <a:r>
              <a:rPr lang="en-US" sz="3600" dirty="0" err="1" smtClean="0">
                <a:latin typeface="Tw Cen MT"/>
              </a:rPr>
              <a:t>Démonstration</a:t>
            </a:r>
            <a:endParaRPr sz="3600" dirty="0"/>
          </a:p>
          <a:p>
            <a:pPr>
              <a:lnSpc>
                <a:spcPct val="120000"/>
              </a:lnSpc>
              <a:buSzPct val="125000"/>
              <a:buFont typeface="Arial"/>
              <a:buChar char="•"/>
            </a:pPr>
            <a:r>
              <a:rPr lang="en-US" sz="3600" dirty="0" smtClean="0">
                <a:latin typeface="Tw Cen MT"/>
              </a:rPr>
              <a:t>  Conclusion</a:t>
            </a:r>
            <a:endParaRPr sz="3600" dirty="0"/>
          </a:p>
        </p:txBody>
      </p:sp>
      <p:sp>
        <p:nvSpPr>
          <p:cNvPr id="220" name="TextShape 3"/>
          <p:cNvSpPr txBox="1"/>
          <p:nvPr/>
        </p:nvSpPr>
        <p:spPr>
          <a:xfrm>
            <a:off x="10276200" y="5883120"/>
            <a:ext cx="770760" cy="364680"/>
          </a:xfrm>
          <a:prstGeom prst="rect">
            <a:avLst/>
          </a:prstGeom>
        </p:spPr>
        <p:txBody>
          <a:bodyPr anchor="ctr"/>
          <a:lstStyle/>
          <a:p>
            <a:pPr algn="r">
              <a:lnSpc>
                <a:spcPct val="100000"/>
              </a:lnSpc>
            </a:pPr>
            <a:fld id="{907FB45E-7AF8-4469-B356-37BE652258DE}" type="slidenum">
              <a:rPr lang="fr-FR" sz="1050">
                <a:solidFill>
                  <a:srgbClr val="FFFFFF"/>
                </a:solidFill>
                <a:latin typeface="Tw Cen MT"/>
              </a:r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1220582" y="-281823"/>
            <a:ext cx="9905760" cy="1478160"/>
          </a:xfrm>
          <a:prstGeom prst="rect">
            <a:avLst/>
          </a:prstGeom>
        </p:spPr>
        <p:txBody>
          <a:bodyPr anchor="ctr"/>
          <a:lstStyle/>
          <a:p>
            <a:pPr algn="ctr">
              <a:lnSpc>
                <a:spcPct val="100000"/>
              </a:lnSpc>
            </a:pPr>
            <a:r>
              <a:rPr lang="en-US" sz="3600" dirty="0" err="1">
                <a:latin typeface="Tw Cen MT"/>
              </a:rPr>
              <a:t>Présentation</a:t>
            </a:r>
            <a:r>
              <a:rPr lang="en-US" sz="3600" dirty="0">
                <a:latin typeface="Tw Cen MT"/>
              </a:rPr>
              <a:t> du </a:t>
            </a:r>
            <a:r>
              <a:rPr lang="en-US" sz="3600" dirty="0" err="1">
                <a:latin typeface="Tw Cen MT"/>
              </a:rPr>
              <a:t>projet</a:t>
            </a:r>
            <a:endParaRPr sz="3600" dirty="0"/>
          </a:p>
        </p:txBody>
      </p:sp>
      <p:sp>
        <p:nvSpPr>
          <p:cNvPr id="222" name="TextShape 2"/>
          <p:cNvSpPr txBox="1"/>
          <p:nvPr/>
        </p:nvSpPr>
        <p:spPr>
          <a:xfrm>
            <a:off x="1220582" y="1099820"/>
            <a:ext cx="9658440" cy="1944000"/>
          </a:xfrm>
          <a:prstGeom prst="rect">
            <a:avLst/>
          </a:prstGeom>
        </p:spPr>
        <p:txBody>
          <a:bodyPr/>
          <a:lstStyle/>
          <a:p>
            <a:pPr>
              <a:lnSpc>
                <a:spcPct val="120000"/>
              </a:lnSpc>
              <a:buSzPct val="125000"/>
              <a:buFont typeface="Arial"/>
              <a:buChar char="•"/>
            </a:pPr>
            <a:r>
              <a:rPr lang="en-US" sz="2800" dirty="0" smtClean="0">
                <a:latin typeface="Tw Cen MT"/>
              </a:rPr>
              <a:t> Robot </a:t>
            </a:r>
            <a:r>
              <a:rPr lang="en-US" sz="2800" dirty="0" err="1">
                <a:latin typeface="Tw Cen MT"/>
              </a:rPr>
              <a:t>piloté</a:t>
            </a:r>
            <a:r>
              <a:rPr lang="en-US" sz="2800" dirty="0">
                <a:latin typeface="Tw Cen MT"/>
              </a:rPr>
              <a:t> à distance (hotspot </a:t>
            </a:r>
            <a:r>
              <a:rPr lang="en-US" sz="2800" dirty="0" err="1">
                <a:latin typeface="Tw Cen MT"/>
              </a:rPr>
              <a:t>wifi+serveur</a:t>
            </a:r>
            <a:r>
              <a:rPr lang="en-US" sz="2800" dirty="0">
                <a:latin typeface="Tw Cen MT"/>
              </a:rPr>
              <a:t> Jetty)</a:t>
            </a:r>
            <a:endParaRPr sz="2800" dirty="0"/>
          </a:p>
          <a:p>
            <a:pPr>
              <a:lnSpc>
                <a:spcPct val="120000"/>
              </a:lnSpc>
              <a:buSzPct val="125000"/>
              <a:buFont typeface="Arial"/>
              <a:buChar char="•"/>
            </a:pPr>
            <a:r>
              <a:rPr lang="en-US" sz="2800" dirty="0" smtClean="0">
                <a:latin typeface="Tw Cen MT"/>
              </a:rPr>
              <a:t> Raspberry </a:t>
            </a:r>
            <a:r>
              <a:rPr lang="en-US" sz="2800" dirty="0">
                <a:latin typeface="Tw Cen MT"/>
              </a:rPr>
              <a:t>pi (</a:t>
            </a:r>
            <a:r>
              <a:rPr lang="en-US" sz="2800" dirty="0" err="1">
                <a:latin typeface="Tw Cen MT"/>
              </a:rPr>
              <a:t>décrire</a:t>
            </a:r>
            <a:r>
              <a:rPr lang="en-US" sz="2800" dirty="0">
                <a:latin typeface="Tw Cen MT"/>
              </a:rPr>
              <a:t> </a:t>
            </a:r>
            <a:r>
              <a:rPr lang="en-US" sz="2800" dirty="0" err="1">
                <a:latin typeface="Tw Cen MT"/>
              </a:rPr>
              <a:t>brièvement</a:t>
            </a:r>
            <a:r>
              <a:rPr lang="en-US" sz="2800" dirty="0">
                <a:latin typeface="Tw Cen MT"/>
              </a:rPr>
              <a:t> la distribution </a:t>
            </a:r>
            <a:r>
              <a:rPr lang="en-US" sz="2800" dirty="0" err="1">
                <a:latin typeface="Tw Cen MT"/>
              </a:rPr>
              <a:t>installée</a:t>
            </a:r>
            <a:r>
              <a:rPr lang="en-US" sz="2800" dirty="0">
                <a:latin typeface="Tw Cen MT"/>
              </a:rPr>
              <a:t> et </a:t>
            </a:r>
            <a:r>
              <a:rPr lang="en-US" sz="2800" dirty="0" err="1">
                <a:latin typeface="Tw Cen MT"/>
              </a:rPr>
              <a:t>ses</a:t>
            </a:r>
            <a:r>
              <a:rPr lang="en-US" sz="2800" dirty="0">
                <a:latin typeface="Tw Cen MT"/>
              </a:rPr>
              <a:t> limitations techniques)</a:t>
            </a:r>
            <a:endParaRPr sz="2800" dirty="0"/>
          </a:p>
          <a:p>
            <a:pPr>
              <a:lnSpc>
                <a:spcPct val="120000"/>
              </a:lnSpc>
              <a:buSzPct val="125000"/>
              <a:buFont typeface="Arial"/>
              <a:buChar char="•"/>
            </a:pPr>
            <a:r>
              <a:rPr lang="en-US" sz="2800" dirty="0" smtClean="0">
                <a:latin typeface="Tw Cen MT"/>
              </a:rPr>
              <a:t> Carte </a:t>
            </a:r>
            <a:r>
              <a:rPr lang="en-US" sz="2800" dirty="0" err="1">
                <a:latin typeface="Tw Cen MT"/>
              </a:rPr>
              <a:t>Gopigo</a:t>
            </a:r>
            <a:r>
              <a:rPr lang="en-US" sz="2800" dirty="0">
                <a:latin typeface="Tw Cen MT"/>
              </a:rPr>
              <a:t> (</a:t>
            </a:r>
            <a:r>
              <a:rPr lang="en-US" sz="2800" dirty="0" err="1">
                <a:latin typeface="Tw Cen MT"/>
              </a:rPr>
              <a:t>décrire</a:t>
            </a:r>
            <a:r>
              <a:rPr lang="en-US" sz="2800" dirty="0">
                <a:latin typeface="Tw Cen MT"/>
              </a:rPr>
              <a:t> les </a:t>
            </a:r>
            <a:r>
              <a:rPr lang="en-US" sz="2800" dirty="0" err="1">
                <a:latin typeface="Tw Cen MT"/>
              </a:rPr>
              <a:t>composants</a:t>
            </a:r>
            <a:r>
              <a:rPr lang="en-US" sz="2800" dirty="0">
                <a:latin typeface="Tw Cen MT"/>
              </a:rPr>
              <a:t> </a:t>
            </a:r>
            <a:r>
              <a:rPr lang="en-US" sz="2800" dirty="0" err="1">
                <a:latin typeface="Tw Cen MT"/>
              </a:rPr>
              <a:t>greffés</a:t>
            </a:r>
            <a:r>
              <a:rPr lang="en-US" sz="2800" dirty="0">
                <a:latin typeface="Tw Cen MT"/>
              </a:rPr>
              <a:t> </a:t>
            </a:r>
            <a:r>
              <a:rPr lang="en-US" sz="2800" dirty="0" err="1">
                <a:latin typeface="Tw Cen MT"/>
              </a:rPr>
              <a:t>sur</a:t>
            </a:r>
            <a:r>
              <a:rPr lang="en-US" sz="2800" dirty="0">
                <a:latin typeface="Tw Cen MT"/>
              </a:rPr>
              <a:t> la carte : </a:t>
            </a:r>
            <a:r>
              <a:rPr lang="en-US" sz="2800" dirty="0" err="1">
                <a:latin typeface="Tw Cen MT"/>
              </a:rPr>
              <a:t>moteurs</a:t>
            </a:r>
            <a:r>
              <a:rPr lang="en-US" sz="2800" dirty="0">
                <a:latin typeface="Tw Cen MT"/>
              </a:rPr>
              <a:t>, </a:t>
            </a:r>
            <a:r>
              <a:rPr lang="en-US" sz="2800" dirty="0" err="1">
                <a:latin typeface="Tw Cen MT"/>
              </a:rPr>
              <a:t>capteurs</a:t>
            </a:r>
            <a:r>
              <a:rPr lang="en-US" sz="2800" dirty="0">
                <a:latin typeface="Tw Cen MT"/>
              </a:rPr>
              <a:t> etc...)</a:t>
            </a:r>
            <a:endParaRPr sz="2800" dirty="0"/>
          </a:p>
          <a:p>
            <a:pPr>
              <a:lnSpc>
                <a:spcPct val="120000"/>
              </a:lnSpc>
            </a:pPr>
            <a:endParaRPr dirty="0"/>
          </a:p>
        </p:txBody>
      </p:sp>
      <p:sp>
        <p:nvSpPr>
          <p:cNvPr id="223" name="TextShape 3"/>
          <p:cNvSpPr txBox="1"/>
          <p:nvPr/>
        </p:nvSpPr>
        <p:spPr>
          <a:xfrm>
            <a:off x="10276200" y="5883120"/>
            <a:ext cx="770760" cy="364680"/>
          </a:xfrm>
          <a:prstGeom prst="rect">
            <a:avLst/>
          </a:prstGeom>
        </p:spPr>
        <p:txBody>
          <a:bodyPr anchor="ctr"/>
          <a:lstStyle/>
          <a:p>
            <a:pPr algn="r">
              <a:lnSpc>
                <a:spcPct val="100000"/>
              </a:lnSpc>
            </a:pPr>
            <a:fld id="{41AA9802-AFC8-44AB-A702-8AA678E19358}" type="slidenum">
              <a:rPr lang="fr-FR" sz="1050">
                <a:solidFill>
                  <a:srgbClr val="FFFFFF"/>
                </a:solidFill>
                <a:latin typeface="Tw Cen MT"/>
              </a:rPr>
              <a:t>3</a:t>
            </a:fld>
            <a:endParaRPr/>
          </a:p>
        </p:txBody>
      </p:sp>
      <p:pic>
        <p:nvPicPr>
          <p:cNvPr id="224" name="Image 223"/>
          <p:cNvPicPr/>
          <p:nvPr/>
        </p:nvPicPr>
        <p:blipFill>
          <a:blip r:embed="rId3"/>
          <a:stretch>
            <a:fillRect/>
          </a:stretch>
        </p:blipFill>
        <p:spPr>
          <a:xfrm>
            <a:off x="5970780" y="3737846"/>
            <a:ext cx="4752000" cy="2808000"/>
          </a:xfrm>
          <a:prstGeom prst="rect">
            <a:avLst/>
          </a:prstGeom>
          <a:ln>
            <a:noFill/>
          </a:ln>
        </p:spPr>
      </p:pic>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8038" y="3816000"/>
            <a:ext cx="3776264" cy="2869961"/>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Shape 1"/>
          <p:cNvSpPr txBox="1"/>
          <p:nvPr/>
        </p:nvSpPr>
        <p:spPr>
          <a:xfrm>
            <a:off x="1141560" y="618480"/>
            <a:ext cx="9905760" cy="1478160"/>
          </a:xfrm>
          <a:prstGeom prst="rect">
            <a:avLst/>
          </a:prstGeom>
        </p:spPr>
        <p:txBody>
          <a:bodyPr anchor="ctr"/>
          <a:lstStyle/>
          <a:p>
            <a:pPr algn="ctr">
              <a:lnSpc>
                <a:spcPct val="100000"/>
              </a:lnSpc>
            </a:pPr>
            <a:r>
              <a:rPr lang="en-US" sz="3600" dirty="0" err="1">
                <a:latin typeface="Tw Cen MT"/>
              </a:rPr>
              <a:t>Répartition</a:t>
            </a:r>
            <a:r>
              <a:rPr lang="en-US" sz="3600" dirty="0">
                <a:latin typeface="Tw Cen MT"/>
              </a:rPr>
              <a:t> des </a:t>
            </a:r>
            <a:r>
              <a:rPr lang="en-US" sz="3600" dirty="0" err="1">
                <a:latin typeface="Tw Cen MT"/>
              </a:rPr>
              <a:t>tâches</a:t>
            </a:r>
            <a:endParaRPr sz="3600" dirty="0"/>
          </a:p>
        </p:txBody>
      </p:sp>
      <p:sp>
        <p:nvSpPr>
          <p:cNvPr id="226" name="TextShape 2"/>
          <p:cNvSpPr txBox="1"/>
          <p:nvPr/>
        </p:nvSpPr>
        <p:spPr>
          <a:xfrm>
            <a:off x="10276200" y="5883120"/>
            <a:ext cx="770760" cy="364680"/>
          </a:xfrm>
          <a:prstGeom prst="rect">
            <a:avLst/>
          </a:prstGeom>
        </p:spPr>
        <p:txBody>
          <a:bodyPr anchor="ctr"/>
          <a:lstStyle/>
          <a:p>
            <a:pPr algn="r">
              <a:lnSpc>
                <a:spcPct val="100000"/>
              </a:lnSpc>
            </a:pPr>
            <a:fld id="{F871CCF6-0D01-437C-B14C-DA319AE631C5}" type="slidenum">
              <a:rPr lang="fr-FR" sz="1050">
                <a:solidFill>
                  <a:srgbClr val="FFFFFF"/>
                </a:solidFill>
                <a:latin typeface="Tw Cen MT"/>
              </a:rPr>
              <a:t>4</a:t>
            </a:fld>
            <a:endParaRPr/>
          </a:p>
        </p:txBody>
      </p:sp>
      <p:sp>
        <p:nvSpPr>
          <p:cNvPr id="227" name="TextShape 3"/>
          <p:cNvSpPr txBox="1"/>
          <p:nvPr/>
        </p:nvSpPr>
        <p:spPr>
          <a:xfrm>
            <a:off x="1296000" y="2036160"/>
            <a:ext cx="10080000" cy="2643840"/>
          </a:xfrm>
          <a:prstGeom prst="rect">
            <a:avLst/>
          </a:prstGeom>
        </p:spPr>
        <p:txBody>
          <a:bodyPr/>
          <a:lstStyle/>
          <a:p>
            <a:pPr>
              <a:lnSpc>
                <a:spcPct val="120000"/>
              </a:lnSpc>
              <a:buSzPct val="125000"/>
              <a:buFont typeface="Arial"/>
              <a:buChar char="•"/>
            </a:pPr>
            <a:r>
              <a:rPr lang="en-US" sz="2800" dirty="0" smtClean="0">
                <a:latin typeface="Tw Cen MT"/>
              </a:rPr>
              <a:t> </a:t>
            </a:r>
            <a:r>
              <a:rPr lang="en-US" sz="2800" dirty="0" err="1" smtClean="0">
                <a:latin typeface="Tw Cen MT"/>
              </a:rPr>
              <a:t>Développement</a:t>
            </a:r>
            <a:r>
              <a:rPr lang="en-US" sz="2800" dirty="0" smtClean="0">
                <a:latin typeface="Tw Cen MT"/>
              </a:rPr>
              <a:t> </a:t>
            </a:r>
            <a:r>
              <a:rPr lang="en-US" sz="2800" dirty="0" err="1">
                <a:latin typeface="Tw Cen MT"/>
              </a:rPr>
              <a:t>en</a:t>
            </a:r>
            <a:r>
              <a:rPr lang="en-US" sz="2800" dirty="0">
                <a:latin typeface="Tw Cen MT"/>
              </a:rPr>
              <a:t> </a:t>
            </a:r>
            <a:r>
              <a:rPr lang="en-US" sz="2800" dirty="0" err="1">
                <a:latin typeface="Tw Cen MT"/>
              </a:rPr>
              <a:t>décalé</a:t>
            </a:r>
            <a:r>
              <a:rPr lang="en-US" sz="2800" dirty="0">
                <a:latin typeface="Tw Cen MT"/>
              </a:rPr>
              <a:t> (un </a:t>
            </a:r>
            <a:r>
              <a:rPr lang="en-US" sz="2800" dirty="0" err="1">
                <a:latin typeface="Tw Cen MT"/>
              </a:rPr>
              <a:t>seul</a:t>
            </a:r>
            <a:r>
              <a:rPr lang="en-US" sz="2800" dirty="0">
                <a:latin typeface="Tw Cen MT"/>
              </a:rPr>
              <a:t> robot)</a:t>
            </a:r>
            <a:endParaRPr sz="2800" dirty="0"/>
          </a:p>
          <a:p>
            <a:pPr>
              <a:lnSpc>
                <a:spcPct val="120000"/>
              </a:lnSpc>
              <a:buSzPct val="125000"/>
              <a:buFont typeface="Arial"/>
              <a:buChar char="•"/>
            </a:pPr>
            <a:r>
              <a:rPr lang="en-US" sz="2800" dirty="0" smtClean="0">
                <a:latin typeface="Tw Cen MT"/>
              </a:rPr>
              <a:t> Formation </a:t>
            </a:r>
            <a:r>
              <a:rPr lang="en-US" sz="2800" dirty="0">
                <a:latin typeface="Tw Cen MT"/>
              </a:rPr>
              <a:t>aux </a:t>
            </a:r>
            <a:r>
              <a:rPr lang="en-US" sz="2800" dirty="0" err="1">
                <a:latin typeface="Tw Cen MT"/>
              </a:rPr>
              <a:t>nouvelles</a:t>
            </a:r>
            <a:r>
              <a:rPr lang="en-US" sz="2800" dirty="0">
                <a:latin typeface="Tw Cen MT"/>
              </a:rPr>
              <a:t> technologies </a:t>
            </a:r>
            <a:r>
              <a:rPr lang="en-US" sz="2800" dirty="0" err="1">
                <a:latin typeface="Tw Cen MT"/>
              </a:rPr>
              <a:t>en</a:t>
            </a:r>
            <a:r>
              <a:rPr lang="en-US" sz="2800" dirty="0">
                <a:latin typeface="Tw Cen MT"/>
              </a:rPr>
              <a:t> </a:t>
            </a:r>
            <a:r>
              <a:rPr lang="fr-FR" sz="2800" dirty="0" smtClean="0">
                <a:latin typeface="Tw Cen MT"/>
              </a:rPr>
              <a:t> parallèle</a:t>
            </a:r>
            <a:endParaRPr sz="2800" dirty="0"/>
          </a:p>
          <a:p>
            <a:pPr>
              <a:lnSpc>
                <a:spcPct val="120000"/>
              </a:lnSpc>
              <a:buSzPct val="125000"/>
              <a:buFont typeface="Arial"/>
              <a:buChar char="•"/>
            </a:pPr>
            <a:r>
              <a:rPr lang="en-US" sz="2800" dirty="0" smtClean="0">
                <a:latin typeface="Tw Cen MT"/>
              </a:rPr>
              <a:t> </a:t>
            </a:r>
            <a:r>
              <a:rPr lang="en-US" sz="2800" dirty="0" err="1" smtClean="0">
                <a:latin typeface="Tw Cen MT"/>
              </a:rPr>
              <a:t>Rédaction</a:t>
            </a:r>
            <a:r>
              <a:rPr lang="en-US" sz="2800" dirty="0" smtClean="0">
                <a:latin typeface="Tw Cen MT"/>
              </a:rPr>
              <a:t> </a:t>
            </a:r>
            <a:r>
              <a:rPr lang="en-US" sz="2800" dirty="0" err="1">
                <a:latin typeface="Tw Cen MT"/>
              </a:rPr>
              <a:t>d'une</a:t>
            </a:r>
            <a:r>
              <a:rPr lang="en-US" sz="2800" dirty="0">
                <a:latin typeface="Tw Cen MT"/>
              </a:rPr>
              <a:t> documentation pour le client </a:t>
            </a:r>
            <a:r>
              <a:rPr lang="en-US" sz="2800" dirty="0" err="1">
                <a:latin typeface="Tw Cen MT"/>
              </a:rPr>
              <a:t>durant</a:t>
            </a:r>
            <a:r>
              <a:rPr lang="en-US" sz="2800" dirty="0">
                <a:latin typeface="Tw Cen MT"/>
              </a:rPr>
              <a:t> le </a:t>
            </a:r>
            <a:r>
              <a:rPr lang="en-US" sz="2800" dirty="0" err="1">
                <a:latin typeface="Tw Cen MT"/>
              </a:rPr>
              <a:t>projet</a:t>
            </a:r>
            <a:endParaRPr sz="2800" dirty="0"/>
          </a:p>
          <a:p>
            <a:pPr>
              <a:lnSpc>
                <a:spcPct val="120000"/>
              </a:lnSpc>
              <a:buSzPct val="125000"/>
              <a:buFont typeface="Arial"/>
              <a:buChar char="•"/>
            </a:pPr>
            <a:r>
              <a:rPr lang="en-US" sz="2800" dirty="0" smtClean="0">
                <a:latin typeface="Tw Cen MT"/>
              </a:rPr>
              <a:t> </a:t>
            </a:r>
            <a:r>
              <a:rPr lang="en-US" sz="2800" dirty="0" err="1" smtClean="0">
                <a:latin typeface="Tw Cen MT"/>
              </a:rPr>
              <a:t>Débugging</a:t>
            </a:r>
            <a:r>
              <a:rPr lang="en-US" sz="2800" dirty="0" smtClean="0">
                <a:latin typeface="Tw Cen MT"/>
              </a:rPr>
              <a:t> </a:t>
            </a:r>
            <a:r>
              <a:rPr lang="en-US" sz="2800" dirty="0">
                <a:latin typeface="Tw Cen MT"/>
              </a:rPr>
              <a:t>du robot (</a:t>
            </a:r>
            <a:r>
              <a:rPr lang="en-US" sz="2800" dirty="0" err="1">
                <a:latin typeface="Tw Cen MT"/>
              </a:rPr>
              <a:t>celui</a:t>
            </a:r>
            <a:r>
              <a:rPr lang="en-US" sz="2800" dirty="0">
                <a:latin typeface="Tw Cen MT"/>
              </a:rPr>
              <a:t> qui </a:t>
            </a:r>
            <a:r>
              <a:rPr lang="en-US" sz="2800" dirty="0" err="1">
                <a:latin typeface="Tw Cen MT"/>
              </a:rPr>
              <a:t>détient</a:t>
            </a:r>
            <a:r>
              <a:rPr lang="en-US" sz="2800" dirty="0">
                <a:latin typeface="Tw Cen MT"/>
              </a:rPr>
              <a:t> le robot)</a:t>
            </a:r>
            <a:endParaRPr sz="28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1141560" y="618480"/>
            <a:ext cx="9905760" cy="1478160"/>
          </a:xfrm>
          <a:prstGeom prst="rect">
            <a:avLst/>
          </a:prstGeom>
        </p:spPr>
        <p:txBody>
          <a:bodyPr anchor="ctr"/>
          <a:lstStyle/>
          <a:p>
            <a:pPr algn="ctr">
              <a:lnSpc>
                <a:spcPct val="100000"/>
              </a:lnSpc>
            </a:pPr>
            <a:r>
              <a:rPr lang="en-US" sz="3600" dirty="0" err="1">
                <a:latin typeface="Tw Cen MT"/>
              </a:rPr>
              <a:t>Fonctionnalités</a:t>
            </a:r>
            <a:r>
              <a:rPr lang="en-US" sz="3600" dirty="0">
                <a:latin typeface="Tw Cen MT"/>
              </a:rPr>
              <a:t> </a:t>
            </a:r>
            <a:r>
              <a:rPr lang="en-US" sz="3600" dirty="0" err="1">
                <a:latin typeface="Tw Cen MT"/>
              </a:rPr>
              <a:t>implantées</a:t>
            </a:r>
            <a:endParaRPr dirty="0"/>
          </a:p>
        </p:txBody>
      </p:sp>
      <p:sp>
        <p:nvSpPr>
          <p:cNvPr id="229" name="TextShape 2"/>
          <p:cNvSpPr txBox="1"/>
          <p:nvPr/>
        </p:nvSpPr>
        <p:spPr>
          <a:xfrm>
            <a:off x="864000" y="2249640"/>
            <a:ext cx="10522440" cy="3541320"/>
          </a:xfrm>
          <a:prstGeom prst="rect">
            <a:avLst/>
          </a:prstGeom>
        </p:spPr>
        <p:txBody>
          <a:bodyPr/>
          <a:lstStyle/>
          <a:p>
            <a:pPr>
              <a:lnSpc>
                <a:spcPct val="120000"/>
              </a:lnSpc>
              <a:buSzPct val="125000"/>
              <a:buFont typeface="Arial"/>
              <a:buChar char="•"/>
            </a:pPr>
            <a:r>
              <a:rPr lang="en-US" sz="2800" dirty="0">
                <a:latin typeface="Tw Cen MT"/>
              </a:rPr>
              <a:t> </a:t>
            </a:r>
            <a:r>
              <a:rPr lang="en-US" sz="2800" dirty="0" err="1">
                <a:latin typeface="Tw Cen MT"/>
              </a:rPr>
              <a:t>Déplacement</a:t>
            </a:r>
            <a:r>
              <a:rPr lang="en-US" sz="2800" dirty="0">
                <a:latin typeface="Tw Cen MT"/>
              </a:rPr>
              <a:t> du robot (</a:t>
            </a:r>
            <a:r>
              <a:rPr lang="en-US" sz="2800" dirty="0" err="1">
                <a:latin typeface="Tw Cen MT"/>
              </a:rPr>
              <a:t>avant</a:t>
            </a:r>
            <a:r>
              <a:rPr lang="en-US" sz="2800" dirty="0">
                <a:latin typeface="Tw Cen MT"/>
              </a:rPr>
              <a:t>, </a:t>
            </a:r>
            <a:r>
              <a:rPr lang="en-US" sz="2800" dirty="0" err="1">
                <a:latin typeface="Tw Cen MT"/>
              </a:rPr>
              <a:t>arrière</a:t>
            </a:r>
            <a:r>
              <a:rPr lang="en-US" sz="2800" dirty="0">
                <a:latin typeface="Tw Cen MT"/>
              </a:rPr>
              <a:t>, </a:t>
            </a:r>
            <a:r>
              <a:rPr lang="en-US" sz="2800" dirty="0" err="1">
                <a:latin typeface="Tw Cen MT"/>
              </a:rPr>
              <a:t>droite</a:t>
            </a:r>
            <a:r>
              <a:rPr lang="en-US" sz="2800" dirty="0">
                <a:latin typeface="Tw Cen MT"/>
              </a:rPr>
              <a:t>, gauche, demi-tour, </a:t>
            </a:r>
            <a:r>
              <a:rPr lang="en-US" sz="2800" dirty="0" err="1">
                <a:latin typeface="Tw Cen MT"/>
              </a:rPr>
              <a:t>choix</a:t>
            </a:r>
            <a:r>
              <a:rPr lang="en-US" sz="2800" dirty="0">
                <a:latin typeface="Tw Cen MT"/>
              </a:rPr>
              <a:t> </a:t>
            </a:r>
            <a:r>
              <a:rPr lang="en-US" sz="2800" dirty="0" err="1">
                <a:latin typeface="Tw Cen MT"/>
              </a:rPr>
              <a:t>vitesse</a:t>
            </a:r>
            <a:r>
              <a:rPr lang="en-US" sz="2800" dirty="0">
                <a:latin typeface="Tw Cen MT"/>
              </a:rPr>
              <a:t>)</a:t>
            </a:r>
            <a:endParaRPr sz="2800" dirty="0"/>
          </a:p>
          <a:p>
            <a:pPr>
              <a:lnSpc>
                <a:spcPct val="120000"/>
              </a:lnSpc>
              <a:buSzPct val="125000"/>
              <a:buFont typeface="Arial"/>
              <a:buChar char="•"/>
            </a:pPr>
            <a:r>
              <a:rPr lang="en-US" sz="2800" dirty="0">
                <a:latin typeface="Tw Cen MT"/>
              </a:rPr>
              <a:t> </a:t>
            </a:r>
            <a:r>
              <a:rPr lang="en-US" sz="2800" dirty="0" err="1">
                <a:latin typeface="Tw Cen MT"/>
              </a:rPr>
              <a:t>Réception</a:t>
            </a:r>
            <a:r>
              <a:rPr lang="en-US" sz="2800" dirty="0">
                <a:latin typeface="Tw Cen MT"/>
              </a:rPr>
              <a:t> </a:t>
            </a:r>
            <a:r>
              <a:rPr lang="en-US" sz="2800" dirty="0" err="1">
                <a:latin typeface="Tw Cen MT"/>
              </a:rPr>
              <a:t>vidéo</a:t>
            </a:r>
            <a:r>
              <a:rPr lang="en-US" sz="2800" dirty="0">
                <a:latin typeface="Tw Cen MT"/>
              </a:rPr>
              <a:t> </a:t>
            </a:r>
            <a:r>
              <a:rPr lang="en-US" sz="2800" dirty="0" err="1">
                <a:latin typeface="Tw Cen MT"/>
              </a:rPr>
              <a:t>distante</a:t>
            </a:r>
            <a:endParaRPr sz="2800" dirty="0"/>
          </a:p>
          <a:p>
            <a:pPr>
              <a:lnSpc>
                <a:spcPct val="120000"/>
              </a:lnSpc>
              <a:buSzPct val="125000"/>
              <a:buFont typeface="Arial"/>
              <a:buChar char="•"/>
            </a:pPr>
            <a:r>
              <a:rPr lang="en-US" sz="2800" dirty="0">
                <a:latin typeface="Tw Cen MT"/>
              </a:rPr>
              <a:t> Reconnaissance </a:t>
            </a:r>
            <a:r>
              <a:rPr lang="en-US" sz="2800" dirty="0" err="1">
                <a:latin typeface="Tw Cen MT"/>
              </a:rPr>
              <a:t>vocale</a:t>
            </a:r>
            <a:r>
              <a:rPr lang="en-US" sz="2800" dirty="0">
                <a:latin typeface="Tw Cen MT"/>
              </a:rPr>
              <a:t> (*</a:t>
            </a:r>
            <a:r>
              <a:rPr lang="en-US" sz="2800" dirty="0" err="1">
                <a:latin typeface="Tw Cen MT"/>
              </a:rPr>
              <a:t>requiert</a:t>
            </a:r>
            <a:r>
              <a:rPr lang="en-US" sz="2800" dirty="0">
                <a:latin typeface="Tw Cen MT"/>
              </a:rPr>
              <a:t> internet)</a:t>
            </a:r>
            <a:endParaRPr sz="2800" dirty="0"/>
          </a:p>
        </p:txBody>
      </p:sp>
      <p:sp>
        <p:nvSpPr>
          <p:cNvPr id="230" name="TextShape 3"/>
          <p:cNvSpPr txBox="1"/>
          <p:nvPr/>
        </p:nvSpPr>
        <p:spPr>
          <a:xfrm>
            <a:off x="10276200" y="5883120"/>
            <a:ext cx="770760" cy="364680"/>
          </a:xfrm>
          <a:prstGeom prst="rect">
            <a:avLst/>
          </a:prstGeom>
        </p:spPr>
        <p:txBody>
          <a:bodyPr anchor="ctr"/>
          <a:lstStyle/>
          <a:p>
            <a:pPr algn="r">
              <a:lnSpc>
                <a:spcPct val="100000"/>
              </a:lnSpc>
            </a:pPr>
            <a:fld id="{CB3AB9CC-1488-4E44-893B-203793316743}" type="slidenum">
              <a:rPr lang="fr-FR" sz="1050">
                <a:solidFill>
                  <a:srgbClr val="FFFFFF"/>
                </a:solidFill>
                <a:latin typeface="Tw Cen MT"/>
              </a:rPr>
              <a:t>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1141560" y="618480"/>
            <a:ext cx="9905760" cy="1478160"/>
          </a:xfrm>
          <a:prstGeom prst="rect">
            <a:avLst/>
          </a:prstGeom>
        </p:spPr>
        <p:txBody>
          <a:bodyPr anchor="ctr"/>
          <a:lstStyle/>
          <a:p>
            <a:pPr algn="ctr">
              <a:lnSpc>
                <a:spcPct val="100000"/>
              </a:lnSpc>
            </a:pPr>
            <a:r>
              <a:rPr lang="en-US" sz="3600" dirty="0" err="1">
                <a:latin typeface="Tw Cen MT"/>
              </a:rPr>
              <a:t>Problèmes</a:t>
            </a:r>
            <a:r>
              <a:rPr lang="en-US" sz="3600" dirty="0">
                <a:latin typeface="Tw Cen MT"/>
              </a:rPr>
              <a:t> </a:t>
            </a:r>
            <a:r>
              <a:rPr lang="en-US" sz="3600" dirty="0" err="1">
                <a:latin typeface="Tw Cen MT"/>
              </a:rPr>
              <a:t>rencontrés</a:t>
            </a:r>
            <a:endParaRPr dirty="0"/>
          </a:p>
        </p:txBody>
      </p:sp>
      <p:sp>
        <p:nvSpPr>
          <p:cNvPr id="232" name="TextShape 2"/>
          <p:cNvSpPr txBox="1"/>
          <p:nvPr/>
        </p:nvSpPr>
        <p:spPr>
          <a:xfrm>
            <a:off x="1141560" y="2249640"/>
            <a:ext cx="10450440" cy="3541320"/>
          </a:xfrm>
          <a:prstGeom prst="rect">
            <a:avLst/>
          </a:prstGeom>
        </p:spPr>
        <p:txBody>
          <a:bodyPr/>
          <a:lstStyle/>
          <a:p>
            <a:pPr>
              <a:lnSpc>
                <a:spcPct val="120000"/>
              </a:lnSpc>
              <a:buSzPct val="125000"/>
              <a:buFont typeface="Arial"/>
              <a:buChar char="•"/>
            </a:pPr>
            <a:r>
              <a:rPr lang="en-US" sz="2800" dirty="0" smtClean="0">
                <a:latin typeface="Tw Cen MT"/>
              </a:rPr>
              <a:t> Un </a:t>
            </a:r>
            <a:r>
              <a:rPr lang="en-US" sz="2800" dirty="0" err="1">
                <a:latin typeface="Tw Cen MT"/>
              </a:rPr>
              <a:t>seul</a:t>
            </a:r>
            <a:r>
              <a:rPr lang="en-US" sz="2800" dirty="0">
                <a:latin typeface="Tw Cen MT"/>
              </a:rPr>
              <a:t> robot, </a:t>
            </a:r>
            <a:r>
              <a:rPr lang="en-US" sz="2800" dirty="0" err="1">
                <a:latin typeface="Tw Cen MT"/>
              </a:rPr>
              <a:t>donc</a:t>
            </a:r>
            <a:r>
              <a:rPr lang="en-US" sz="2800" dirty="0">
                <a:latin typeface="Tw Cen MT"/>
              </a:rPr>
              <a:t> </a:t>
            </a:r>
            <a:r>
              <a:rPr lang="en-US" sz="2800" dirty="0" err="1">
                <a:latin typeface="Tw Cen MT"/>
              </a:rPr>
              <a:t>développement</a:t>
            </a:r>
            <a:r>
              <a:rPr lang="en-US" sz="2800" dirty="0">
                <a:latin typeface="Tw Cen MT"/>
              </a:rPr>
              <a:t> </a:t>
            </a:r>
            <a:r>
              <a:rPr lang="en-US" sz="2800" dirty="0" err="1">
                <a:latin typeface="Tw Cen MT"/>
              </a:rPr>
              <a:t>en</a:t>
            </a:r>
            <a:r>
              <a:rPr lang="en-US" sz="2800" dirty="0">
                <a:latin typeface="Tw Cen MT"/>
              </a:rPr>
              <a:t> </a:t>
            </a:r>
            <a:r>
              <a:rPr lang="en-US" sz="2800" dirty="0" err="1">
                <a:latin typeface="Tw Cen MT"/>
              </a:rPr>
              <a:t>groupe</a:t>
            </a:r>
            <a:r>
              <a:rPr lang="en-US" sz="2800" dirty="0">
                <a:latin typeface="Tw Cen MT"/>
              </a:rPr>
              <a:t> </a:t>
            </a:r>
            <a:r>
              <a:rPr lang="en-US" sz="2800" dirty="0" err="1">
                <a:latin typeface="Tw Cen MT"/>
              </a:rPr>
              <a:t>compliqué</a:t>
            </a:r>
            <a:endParaRPr sz="2800" dirty="0"/>
          </a:p>
          <a:p>
            <a:pPr>
              <a:lnSpc>
                <a:spcPct val="120000"/>
              </a:lnSpc>
              <a:buSzPct val="125000"/>
              <a:buFont typeface="Arial"/>
              <a:buChar char="•"/>
            </a:pPr>
            <a:r>
              <a:rPr lang="en-US" sz="2800" dirty="0" smtClean="0">
                <a:latin typeface="Tw Cen MT"/>
              </a:rPr>
              <a:t> La </a:t>
            </a:r>
            <a:r>
              <a:rPr lang="en-US" sz="2800" dirty="0" err="1">
                <a:latin typeface="Tw Cen MT"/>
              </a:rPr>
              <a:t>bibliothèque</a:t>
            </a:r>
            <a:r>
              <a:rPr lang="en-US" sz="2800" dirty="0">
                <a:latin typeface="Tw Cen MT"/>
              </a:rPr>
              <a:t> java </a:t>
            </a:r>
            <a:r>
              <a:rPr lang="en-US" sz="2800" dirty="0" err="1">
                <a:latin typeface="Tw Cen MT"/>
              </a:rPr>
              <a:t>gopigo</a:t>
            </a:r>
            <a:r>
              <a:rPr lang="en-US" sz="2800" dirty="0">
                <a:latin typeface="Tw Cen MT"/>
              </a:rPr>
              <a:t> a vu la jour </a:t>
            </a:r>
            <a:r>
              <a:rPr lang="en-US" sz="2800" dirty="0" err="1">
                <a:latin typeface="Tw Cen MT"/>
              </a:rPr>
              <a:t>il</a:t>
            </a:r>
            <a:r>
              <a:rPr lang="en-US" sz="2800" dirty="0">
                <a:latin typeface="Tw Cen MT"/>
              </a:rPr>
              <a:t> y a </a:t>
            </a:r>
            <a:r>
              <a:rPr lang="en-US" sz="2800" dirty="0" err="1">
                <a:latin typeface="Tw Cen MT"/>
              </a:rPr>
              <a:t>quelques</a:t>
            </a:r>
            <a:r>
              <a:rPr lang="en-US" sz="2800" dirty="0">
                <a:latin typeface="Tw Cen MT"/>
              </a:rPr>
              <a:t> </a:t>
            </a:r>
            <a:r>
              <a:rPr lang="en-US" sz="2800" dirty="0" err="1">
                <a:latin typeface="Tw Cen MT"/>
              </a:rPr>
              <a:t>semaines</a:t>
            </a:r>
            <a:endParaRPr sz="2800" dirty="0"/>
          </a:p>
          <a:p>
            <a:pPr>
              <a:lnSpc>
                <a:spcPct val="120000"/>
              </a:lnSpc>
              <a:buSzPct val="125000"/>
              <a:buFont typeface="Arial"/>
              <a:buChar char="•"/>
            </a:pPr>
            <a:r>
              <a:rPr lang="en-US" sz="2800" dirty="0" smtClean="0">
                <a:latin typeface="Tw Cen MT"/>
              </a:rPr>
              <a:t> </a:t>
            </a:r>
            <a:r>
              <a:rPr lang="en-US" sz="2800" dirty="0" err="1" smtClean="0">
                <a:latin typeface="Tw Cen MT"/>
              </a:rPr>
              <a:t>Composants</a:t>
            </a:r>
            <a:r>
              <a:rPr lang="en-US" sz="2800" dirty="0" smtClean="0">
                <a:latin typeface="Tw Cen MT"/>
              </a:rPr>
              <a:t> </a:t>
            </a:r>
            <a:r>
              <a:rPr lang="en-US" sz="2800" dirty="0">
                <a:latin typeface="Tw Cen MT"/>
              </a:rPr>
              <a:t>mal </a:t>
            </a:r>
            <a:r>
              <a:rPr lang="en-US" sz="2800" dirty="0" err="1">
                <a:latin typeface="Tw Cen MT"/>
              </a:rPr>
              <a:t>installés</a:t>
            </a:r>
            <a:r>
              <a:rPr lang="en-US" sz="2800" dirty="0">
                <a:latin typeface="Tw Cen MT"/>
              </a:rPr>
              <a:t> à la </a:t>
            </a:r>
            <a:r>
              <a:rPr lang="en-US" sz="2800" dirty="0" err="1">
                <a:latin typeface="Tw Cen MT"/>
              </a:rPr>
              <a:t>réception</a:t>
            </a:r>
            <a:r>
              <a:rPr lang="en-US" sz="2800" dirty="0">
                <a:latin typeface="Tw Cen MT"/>
              </a:rPr>
              <a:t> du robot</a:t>
            </a:r>
            <a:endParaRPr sz="2800" dirty="0"/>
          </a:p>
          <a:p>
            <a:pPr>
              <a:lnSpc>
                <a:spcPct val="120000"/>
              </a:lnSpc>
              <a:buSzPct val="125000"/>
              <a:buFont typeface="Arial"/>
              <a:buChar char="•"/>
            </a:pPr>
            <a:r>
              <a:rPr lang="en-US" sz="2800" dirty="0" smtClean="0">
                <a:latin typeface="Tw Cen MT"/>
              </a:rPr>
              <a:t> </a:t>
            </a:r>
            <a:r>
              <a:rPr lang="en-US" sz="2800" dirty="0" err="1" smtClean="0">
                <a:latin typeface="Tw Cen MT"/>
              </a:rPr>
              <a:t>Connexion</a:t>
            </a:r>
            <a:r>
              <a:rPr lang="en-US" sz="2800" dirty="0" smtClean="0">
                <a:latin typeface="Tw Cen MT"/>
              </a:rPr>
              <a:t> </a:t>
            </a:r>
            <a:r>
              <a:rPr lang="en-US" sz="2800" dirty="0" err="1">
                <a:latin typeface="Tw Cen MT"/>
              </a:rPr>
              <a:t>wifi</a:t>
            </a:r>
            <a:r>
              <a:rPr lang="en-US" sz="2800" dirty="0">
                <a:latin typeface="Tw Cen MT"/>
              </a:rPr>
              <a:t> </a:t>
            </a:r>
            <a:r>
              <a:rPr lang="en-US" sz="2800" dirty="0" err="1" smtClean="0">
                <a:latin typeface="Tw Cen MT"/>
              </a:rPr>
              <a:t>capricieuse</a:t>
            </a:r>
            <a:endParaRPr lang="en-US" sz="2800" dirty="0" smtClean="0">
              <a:latin typeface="Tw Cen MT"/>
            </a:endParaRPr>
          </a:p>
          <a:p>
            <a:pPr>
              <a:lnSpc>
                <a:spcPct val="120000"/>
              </a:lnSpc>
              <a:buSzPct val="125000"/>
              <a:buFont typeface="Arial"/>
              <a:buChar char="•"/>
            </a:pPr>
            <a:r>
              <a:rPr lang="en-US" sz="2800" dirty="0" smtClean="0">
                <a:latin typeface="Tw Cen MT"/>
              </a:rPr>
              <a:t> </a:t>
            </a:r>
            <a:r>
              <a:rPr lang="en-US" sz="2800" dirty="0" err="1" smtClean="0">
                <a:latin typeface="Tw Cen MT"/>
              </a:rPr>
              <a:t>Contraintes</a:t>
            </a:r>
            <a:r>
              <a:rPr lang="en-US" sz="2800" dirty="0" smtClean="0">
                <a:latin typeface="Tw Cen MT"/>
              </a:rPr>
              <a:t> </a:t>
            </a:r>
            <a:r>
              <a:rPr lang="en-US" sz="2800" dirty="0" err="1" smtClean="0">
                <a:latin typeface="Tw Cen MT"/>
              </a:rPr>
              <a:t>matérielles</a:t>
            </a:r>
            <a:endParaRPr sz="2800" dirty="0"/>
          </a:p>
          <a:p>
            <a:pPr>
              <a:lnSpc>
                <a:spcPct val="100000"/>
              </a:lnSpc>
            </a:pPr>
            <a:endParaRPr dirty="0"/>
          </a:p>
        </p:txBody>
      </p:sp>
      <p:sp>
        <p:nvSpPr>
          <p:cNvPr id="233" name="TextShape 3"/>
          <p:cNvSpPr txBox="1"/>
          <p:nvPr/>
        </p:nvSpPr>
        <p:spPr>
          <a:xfrm>
            <a:off x="10276200" y="5883120"/>
            <a:ext cx="770760" cy="364680"/>
          </a:xfrm>
          <a:prstGeom prst="rect">
            <a:avLst/>
          </a:prstGeom>
        </p:spPr>
        <p:txBody>
          <a:bodyPr anchor="ctr"/>
          <a:lstStyle/>
          <a:p>
            <a:pPr algn="r">
              <a:lnSpc>
                <a:spcPct val="100000"/>
              </a:lnSpc>
            </a:pPr>
            <a:fld id="{72520A4E-C6EF-4E65-8979-F073227EF33E}" type="slidenum">
              <a:rPr lang="fr-FR" sz="1050">
                <a:solidFill>
                  <a:srgbClr val="FFFFFF"/>
                </a:solidFill>
                <a:latin typeface="Tw Cen MT"/>
              </a:rPr>
              <a:t>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1692924" y="2102886"/>
            <a:ext cx="9905760" cy="1478160"/>
          </a:xfrm>
          <a:prstGeom prst="rect">
            <a:avLst/>
          </a:prstGeom>
        </p:spPr>
        <p:txBody>
          <a:bodyPr anchor="ctr"/>
          <a:lstStyle/>
          <a:p>
            <a:pPr>
              <a:lnSpc>
                <a:spcPct val="100000"/>
              </a:lnSpc>
            </a:pPr>
            <a:r>
              <a:rPr lang="en-US" sz="3600" dirty="0">
                <a:latin typeface="Tw Cen MT"/>
              </a:rPr>
              <a:t>Architecture</a:t>
            </a:r>
            <a:endParaRPr sz="3600" dirty="0"/>
          </a:p>
        </p:txBody>
      </p:sp>
      <p:sp>
        <p:nvSpPr>
          <p:cNvPr id="235" name="TextShape 2"/>
          <p:cNvSpPr txBox="1"/>
          <p:nvPr/>
        </p:nvSpPr>
        <p:spPr>
          <a:xfrm>
            <a:off x="10276200" y="5883120"/>
            <a:ext cx="770760" cy="364680"/>
          </a:xfrm>
          <a:prstGeom prst="rect">
            <a:avLst/>
          </a:prstGeom>
        </p:spPr>
        <p:txBody>
          <a:bodyPr anchor="ctr"/>
          <a:lstStyle/>
          <a:p>
            <a:pPr algn="r">
              <a:lnSpc>
                <a:spcPct val="100000"/>
              </a:lnSpc>
            </a:pPr>
            <a:fld id="{F6107EDC-7108-4F38-976F-D60705C6E8B6}" type="slidenum">
              <a:rPr lang="fr-FR" sz="1500">
                <a:solidFill>
                  <a:srgbClr val="FFFFFF"/>
                </a:solidFill>
                <a:latin typeface="Tw Cen MT"/>
              </a:rPr>
              <a:t>7</a:t>
            </a:fld>
            <a:endParaRPr/>
          </a:p>
        </p:txBody>
      </p:sp>
      <p:pic>
        <p:nvPicPr>
          <p:cNvPr id="236" name="Image 235"/>
          <p:cNvPicPr/>
          <p:nvPr/>
        </p:nvPicPr>
        <p:blipFill>
          <a:blip r:embed="rId3"/>
          <a:stretch>
            <a:fillRect/>
          </a:stretch>
        </p:blipFill>
        <p:spPr>
          <a:xfrm>
            <a:off x="5822462" y="576000"/>
            <a:ext cx="4196337" cy="5730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Shape 1"/>
          <p:cNvSpPr txBox="1"/>
          <p:nvPr/>
        </p:nvSpPr>
        <p:spPr>
          <a:xfrm>
            <a:off x="1027080" y="2561760"/>
            <a:ext cx="9905760" cy="1478160"/>
          </a:xfrm>
          <a:prstGeom prst="rect">
            <a:avLst/>
          </a:prstGeom>
        </p:spPr>
        <p:txBody>
          <a:bodyPr anchor="ctr"/>
          <a:lstStyle/>
          <a:p>
            <a:pPr algn="ctr">
              <a:lnSpc>
                <a:spcPct val="100000"/>
              </a:lnSpc>
            </a:pPr>
            <a:r>
              <a:rPr lang="en-US" sz="3600" dirty="0" err="1">
                <a:latin typeface="Tw Cen MT"/>
              </a:rPr>
              <a:t>Démonstration</a:t>
            </a:r>
            <a:r>
              <a:rPr lang="en-US" sz="3600" dirty="0">
                <a:latin typeface="Tw Cen MT"/>
              </a:rPr>
              <a:t> (</a:t>
            </a:r>
            <a:r>
              <a:rPr lang="en-US" sz="3600" dirty="0" err="1" smtClean="0">
                <a:latin typeface="Tw Cen MT"/>
              </a:rPr>
              <a:t>Vidéo</a:t>
            </a:r>
            <a:r>
              <a:rPr lang="en-US" sz="3600" dirty="0" smtClean="0">
                <a:latin typeface="Tw Cen MT"/>
              </a:rPr>
              <a:t> </a:t>
            </a:r>
            <a:r>
              <a:rPr lang="en-US" sz="3600" dirty="0" err="1">
                <a:latin typeface="Tw Cen MT"/>
              </a:rPr>
              <a:t>ou</a:t>
            </a:r>
            <a:r>
              <a:rPr lang="en-US" sz="3600" dirty="0">
                <a:latin typeface="Tw Cen MT"/>
              </a:rPr>
              <a:t> Physique)</a:t>
            </a:r>
            <a:endParaRPr sz="3600" dirty="0"/>
          </a:p>
        </p:txBody>
      </p:sp>
      <p:sp>
        <p:nvSpPr>
          <p:cNvPr id="238" name="TextShape 2"/>
          <p:cNvSpPr txBox="1"/>
          <p:nvPr/>
        </p:nvSpPr>
        <p:spPr>
          <a:xfrm>
            <a:off x="10276200" y="5883120"/>
            <a:ext cx="770760" cy="364680"/>
          </a:xfrm>
          <a:prstGeom prst="rect">
            <a:avLst/>
          </a:prstGeom>
        </p:spPr>
        <p:txBody>
          <a:bodyPr anchor="ctr"/>
          <a:lstStyle/>
          <a:p>
            <a:pPr algn="r">
              <a:lnSpc>
                <a:spcPct val="100000"/>
              </a:lnSpc>
            </a:pPr>
            <a:fld id="{838B0C00-B797-4A7E-87A5-D89DA2E5DC89}" type="slidenum">
              <a:rPr lang="fr-FR" sz="1050">
                <a:solidFill>
                  <a:srgbClr val="FFFFFF"/>
                </a:solidFill>
                <a:latin typeface="Tw Cen MT"/>
              </a:rPr>
              <a:t>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1141560" y="678960"/>
            <a:ext cx="9905760" cy="1478160"/>
          </a:xfrm>
          <a:prstGeom prst="rect">
            <a:avLst/>
          </a:prstGeom>
        </p:spPr>
        <p:txBody>
          <a:bodyPr anchor="ctr"/>
          <a:lstStyle/>
          <a:p>
            <a:pPr algn="ctr">
              <a:lnSpc>
                <a:spcPct val="100000"/>
              </a:lnSpc>
            </a:pPr>
            <a:r>
              <a:rPr lang="en-US" sz="3600" dirty="0">
                <a:latin typeface="Tw Cen MT"/>
              </a:rPr>
              <a:t>Conclusion</a:t>
            </a:r>
            <a:endParaRPr sz="3600" dirty="0"/>
          </a:p>
        </p:txBody>
      </p:sp>
      <p:sp>
        <p:nvSpPr>
          <p:cNvPr id="240" name="TextShape 2"/>
          <p:cNvSpPr txBox="1"/>
          <p:nvPr/>
        </p:nvSpPr>
        <p:spPr>
          <a:xfrm>
            <a:off x="1296000" y="2650680"/>
            <a:ext cx="9905760" cy="3541320"/>
          </a:xfrm>
          <a:prstGeom prst="rect">
            <a:avLst/>
          </a:prstGeom>
        </p:spPr>
        <p:txBody>
          <a:bodyPr/>
          <a:lstStyle/>
          <a:p>
            <a:pPr>
              <a:lnSpc>
                <a:spcPct val="120000"/>
              </a:lnSpc>
              <a:buSzPct val="125000"/>
              <a:buFont typeface="Arial"/>
              <a:buChar char="•"/>
            </a:pPr>
            <a:r>
              <a:rPr lang="en-US" sz="2800" dirty="0" smtClean="0">
                <a:latin typeface="Tw Cen MT"/>
              </a:rPr>
              <a:t> </a:t>
            </a:r>
            <a:r>
              <a:rPr lang="en-US" sz="2800" dirty="0" err="1" smtClean="0">
                <a:latin typeface="Tw Cen MT"/>
              </a:rPr>
              <a:t>Découverte</a:t>
            </a:r>
            <a:r>
              <a:rPr lang="en-US" sz="2800" dirty="0" smtClean="0">
                <a:latin typeface="Tw Cen MT"/>
              </a:rPr>
              <a:t> </a:t>
            </a:r>
            <a:r>
              <a:rPr lang="en-US" sz="2800" dirty="0" err="1">
                <a:latin typeface="Tw Cen MT"/>
              </a:rPr>
              <a:t>intéressante</a:t>
            </a:r>
            <a:r>
              <a:rPr lang="en-US" sz="2800" dirty="0">
                <a:latin typeface="Tw Cen MT"/>
              </a:rPr>
              <a:t> de la </a:t>
            </a:r>
            <a:r>
              <a:rPr lang="en-US" sz="2800" dirty="0" err="1">
                <a:latin typeface="Tw Cen MT"/>
              </a:rPr>
              <a:t>programmation</a:t>
            </a:r>
            <a:r>
              <a:rPr lang="en-US" sz="2800" dirty="0">
                <a:latin typeface="Tw Cen MT"/>
              </a:rPr>
              <a:t> </a:t>
            </a:r>
            <a:r>
              <a:rPr lang="en-US" sz="2800" dirty="0" err="1">
                <a:latin typeface="Tw Cen MT"/>
              </a:rPr>
              <a:t>embarquée</a:t>
            </a:r>
            <a:endParaRPr sz="2800" dirty="0"/>
          </a:p>
          <a:p>
            <a:pPr>
              <a:lnSpc>
                <a:spcPct val="120000"/>
              </a:lnSpc>
              <a:buSzPct val="125000"/>
              <a:buFont typeface="Arial"/>
              <a:buChar char="•"/>
            </a:pPr>
            <a:r>
              <a:rPr lang="en-US" sz="2800" dirty="0" smtClean="0">
                <a:latin typeface="Tw Cen MT"/>
              </a:rPr>
              <a:t> </a:t>
            </a:r>
            <a:r>
              <a:rPr lang="en-US" sz="2800" dirty="0" err="1" smtClean="0">
                <a:latin typeface="Tw Cen MT"/>
              </a:rPr>
              <a:t>Apprentissage</a:t>
            </a:r>
            <a:r>
              <a:rPr lang="en-US" sz="2800" dirty="0" smtClean="0">
                <a:latin typeface="Tw Cen MT"/>
              </a:rPr>
              <a:t> </a:t>
            </a:r>
            <a:r>
              <a:rPr lang="en-US" sz="2800" dirty="0">
                <a:latin typeface="Tw Cen MT"/>
              </a:rPr>
              <a:t>du </a:t>
            </a:r>
            <a:r>
              <a:rPr lang="en-US" sz="2800" dirty="0" err="1">
                <a:latin typeface="Tw Cen MT"/>
              </a:rPr>
              <a:t>modèle</a:t>
            </a:r>
            <a:r>
              <a:rPr lang="en-US" sz="2800" dirty="0">
                <a:latin typeface="Tw Cen MT"/>
              </a:rPr>
              <a:t> de </a:t>
            </a:r>
            <a:r>
              <a:rPr lang="en-US" sz="2800" dirty="0" err="1">
                <a:latin typeface="Tw Cen MT"/>
              </a:rPr>
              <a:t>programmation</a:t>
            </a:r>
            <a:r>
              <a:rPr lang="en-US" sz="2800" dirty="0">
                <a:latin typeface="Tw Cen MT"/>
              </a:rPr>
              <a:t> REST</a:t>
            </a:r>
            <a:endParaRPr sz="2800" dirty="0"/>
          </a:p>
          <a:p>
            <a:pPr>
              <a:lnSpc>
                <a:spcPct val="120000"/>
              </a:lnSpc>
              <a:buSzPct val="125000"/>
              <a:buFont typeface="Arial"/>
              <a:buChar char="•"/>
            </a:pPr>
            <a:r>
              <a:rPr lang="en-US" sz="2800" dirty="0" smtClean="0">
                <a:latin typeface="Tw Cen MT"/>
              </a:rPr>
              <a:t> Issue </a:t>
            </a:r>
            <a:r>
              <a:rPr lang="en-US" sz="2800" dirty="0">
                <a:latin typeface="Tw Cen MT"/>
              </a:rPr>
              <a:t>du </a:t>
            </a:r>
            <a:r>
              <a:rPr lang="en-US" sz="2800" dirty="0" err="1">
                <a:latin typeface="Tw Cen MT"/>
              </a:rPr>
              <a:t>projet</a:t>
            </a:r>
            <a:r>
              <a:rPr lang="en-US" sz="2800" dirty="0">
                <a:latin typeface="Tw Cen MT"/>
              </a:rPr>
              <a:t> </a:t>
            </a:r>
            <a:r>
              <a:rPr lang="en-US" sz="2800" dirty="0" err="1">
                <a:latin typeface="Tw Cen MT"/>
              </a:rPr>
              <a:t>plutôt</a:t>
            </a:r>
            <a:r>
              <a:rPr lang="en-US" sz="2800" dirty="0">
                <a:latin typeface="Tw Cen MT"/>
              </a:rPr>
              <a:t> positive</a:t>
            </a:r>
            <a:endParaRPr sz="2800" dirty="0"/>
          </a:p>
          <a:p>
            <a:pPr>
              <a:lnSpc>
                <a:spcPct val="120000"/>
              </a:lnSpc>
              <a:buSzPct val="125000"/>
              <a:buFont typeface="Arial"/>
              <a:buChar char="•"/>
            </a:pPr>
            <a:r>
              <a:rPr lang="en-US" sz="2800" dirty="0" smtClean="0">
                <a:latin typeface="Tw Cen MT"/>
              </a:rPr>
              <a:t> Bonne </a:t>
            </a:r>
            <a:r>
              <a:rPr lang="en-US" sz="2800" dirty="0" err="1">
                <a:latin typeface="Tw Cen MT"/>
              </a:rPr>
              <a:t>cohésion</a:t>
            </a:r>
            <a:r>
              <a:rPr lang="en-US" sz="2800" dirty="0">
                <a:latin typeface="Tw Cen MT"/>
              </a:rPr>
              <a:t> de </a:t>
            </a:r>
            <a:r>
              <a:rPr lang="en-US" sz="2800" dirty="0" err="1" smtClean="0">
                <a:latin typeface="Tw Cen MT"/>
              </a:rPr>
              <a:t>groupe</a:t>
            </a:r>
            <a:r>
              <a:rPr lang="en-US" sz="2800" dirty="0" smtClean="0">
                <a:latin typeface="Tw Cen MT"/>
              </a:rPr>
              <a:t> </a:t>
            </a:r>
            <a:r>
              <a:rPr lang="en-US" sz="2800" dirty="0" err="1" smtClean="0">
                <a:latin typeface="Tw Cen MT"/>
              </a:rPr>
              <a:t>globalement</a:t>
            </a:r>
            <a:endParaRPr sz="2800" dirty="0"/>
          </a:p>
        </p:txBody>
      </p:sp>
      <p:sp>
        <p:nvSpPr>
          <p:cNvPr id="241" name="TextShape 3"/>
          <p:cNvSpPr txBox="1"/>
          <p:nvPr/>
        </p:nvSpPr>
        <p:spPr>
          <a:xfrm>
            <a:off x="10276200" y="5883120"/>
            <a:ext cx="770760" cy="364680"/>
          </a:xfrm>
          <a:prstGeom prst="rect">
            <a:avLst/>
          </a:prstGeom>
        </p:spPr>
        <p:txBody>
          <a:bodyPr anchor="ctr"/>
          <a:lstStyle/>
          <a:p>
            <a:pPr algn="r">
              <a:lnSpc>
                <a:spcPct val="100000"/>
              </a:lnSpc>
            </a:pPr>
            <a:fld id="{1068B94C-A9A2-40A5-81AB-82CD4C2D0CD9}" type="slidenum">
              <a:rPr lang="fr-FR" sz="1050">
                <a:solidFill>
                  <a:srgbClr val="FFFFFF"/>
                </a:solidFill>
                <a:latin typeface="Tw Cen MT"/>
              </a:rPr>
              <a:t>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ion Ion">
  <a:themeElements>
    <a:clrScheme name="Direction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Direction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ion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839</Words>
  <Application>Microsoft Office PowerPoint</Application>
  <PresentationFormat>Grand écran</PresentationFormat>
  <Paragraphs>70</Paragraphs>
  <Slides>9</Slides>
  <Notes>8</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9</vt:i4>
      </vt:variant>
    </vt:vector>
  </HeadingPairs>
  <TitlesOfParts>
    <vt:vector size="19" baseType="lpstr">
      <vt:lpstr>Arial</vt:lpstr>
      <vt:lpstr>Century Gothic</vt:lpstr>
      <vt:lpstr>Century Schoolbook</vt:lpstr>
      <vt:lpstr>DejaVu Sans</vt:lpstr>
      <vt:lpstr>Times New Roman</vt:lpstr>
      <vt:lpstr>Tw Cen MT</vt:lpstr>
      <vt:lpstr>Wingdings 2</vt:lpstr>
      <vt:lpstr>Wingdings 3</vt:lpstr>
      <vt:lpstr>Direction Ion</vt:lpstr>
      <vt:lpstr>View</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David</dc:creator>
  <cp:lastModifiedBy>David</cp:lastModifiedBy>
  <cp:revision>7</cp:revision>
  <dcterms:modified xsi:type="dcterms:W3CDTF">2015-05-11T20:02:13Z</dcterms:modified>
</cp:coreProperties>
</file>