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0" r:id="rId3"/>
    <p:sldId id="266" r:id="rId4"/>
    <p:sldId id="256" r:id="rId5"/>
    <p:sldId id="267" r:id="rId6"/>
    <p:sldId id="268" r:id="rId7"/>
    <p:sldId id="269" r:id="rId8"/>
    <p:sldId id="270" r:id="rId9"/>
    <p:sldId id="271" r:id="rId10"/>
    <p:sldId id="272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704-4531-4D9B-8AE3-D3A27B0918BF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51E8F-7519-4ACE-BEE8-BE81C7576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0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3528" y="188640"/>
            <a:ext cx="8496944" cy="6048672"/>
          </a:xfrm>
          <a:prstGeom prst="rect">
            <a:avLst/>
          </a:prstGeom>
          <a:blipFill dpi="0" rotWithShape="1">
            <a:blip r:embed="rId13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roducts/enterpri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018.stateofjs.com/data-layer/overview/" TargetMode="External"/><Relationship Id="rId2" Type="http://schemas.openxmlformats.org/officeDocument/2006/relationships/hyperlink" Target="https://2017.stateofjs.com/2017/front-end/resul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9712" y="1844824"/>
            <a:ext cx="5400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5000" dirty="0"/>
              <a:t>Node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355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When shouldn't I use Node.js?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6CA47-126A-474A-8C66-0B5F8626A99C}"/>
              </a:ext>
            </a:extLst>
          </p:cNvPr>
          <p:cNvSpPr/>
          <p:nvPr/>
        </p:nvSpPr>
        <p:spPr>
          <a:xfrm>
            <a:off x="971600" y="1453725"/>
            <a:ext cx="553773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Fast Prototype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Api</a:t>
            </a:r>
            <a:r>
              <a:rPr lang="en-US" altLang="ko-KR" b="1" dirty="0"/>
              <a:t> Server ( return To Json )</a:t>
            </a:r>
          </a:p>
          <a:p>
            <a:r>
              <a:rPr lang="en-US" altLang="ko-KR" b="1" dirty="0"/>
              <a:t>	CRUD</a:t>
            </a:r>
          </a:p>
          <a:p>
            <a:r>
              <a:rPr lang="en-US" altLang="ko-KR" b="1" dirty="0"/>
              <a:t>		Persistence ( </a:t>
            </a:r>
            <a:r>
              <a:rPr lang="en-US" altLang="ko-KR" b="1" dirty="0" err="1"/>
              <a:t>mongodb</a:t>
            </a:r>
            <a:r>
              <a:rPr lang="en-US" altLang="ko-KR" b="1" dirty="0"/>
              <a:t>, </a:t>
            </a:r>
            <a:r>
              <a:rPr lang="en-US" altLang="ko-KR" b="1" dirty="0" err="1"/>
              <a:t>mysql</a:t>
            </a:r>
            <a:r>
              <a:rPr lang="en-US" altLang="ko-KR" b="1" dirty="0"/>
              <a:t> )</a:t>
            </a:r>
          </a:p>
          <a:p>
            <a:endParaRPr lang="en-US" altLang="ko-KR" b="1" dirty="0"/>
          </a:p>
          <a:p>
            <a:r>
              <a:rPr lang="en-US" altLang="ko-KR" b="1" dirty="0"/>
              <a:t>File upload/download stream service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08E45C-F18E-44CF-8EDE-5D2F05D91764}"/>
              </a:ext>
            </a:extLst>
          </p:cNvPr>
          <p:cNvSpPr/>
          <p:nvPr/>
        </p:nvSpPr>
        <p:spPr>
          <a:xfrm>
            <a:off x="598133" y="342900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When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should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I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not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use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node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js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?</a:t>
            </a:r>
            <a:endParaRPr lang="ko-KR" altLang="ko-KR" b="1" dirty="0">
              <a:solidFill>
                <a:srgbClr val="222222"/>
              </a:solidFill>
              <a:ea typeface="Apple SD Gothic Neo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ACECBC-9635-4967-9686-919A4BCB86B7}"/>
              </a:ext>
            </a:extLst>
          </p:cNvPr>
          <p:cNvSpPr/>
          <p:nvPr/>
        </p:nvSpPr>
        <p:spPr>
          <a:xfrm>
            <a:off x="966928" y="4107569"/>
            <a:ext cx="49423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C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pu-intensive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application</a:t>
            </a:r>
            <a:endParaRPr lang="en-US" altLang="ko-KR" b="1" dirty="0">
              <a:solidFill>
                <a:srgbClr val="222222"/>
              </a:solidFill>
              <a:latin typeface="Arial Unicode MS" panose="020B0604020202020204" pitchFamily="50" charset="-127"/>
              <a:ea typeface="inherit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A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novice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developer</a:t>
            </a:r>
            <a:r>
              <a:rPr lang="en-US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Because Single event loop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Apple SD Gothic Neo"/>
              </a:rPr>
              <a:t>We need Good Code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Apple SD Gothic Neo"/>
              </a:rPr>
              <a:t>Error Code All </a:t>
            </a:r>
            <a:r>
              <a:rPr lang="en-US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Apple SD Gothic Neo"/>
              </a:rPr>
              <a:t>failer</a:t>
            </a:r>
            <a:r>
              <a:rPr lang="en-US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Apple SD Gothic Neo"/>
              </a:rPr>
              <a:t> node Server</a:t>
            </a:r>
          </a:p>
        </p:txBody>
      </p:sp>
    </p:spTree>
    <p:extLst>
      <p:ext uri="{BB962C8B-B14F-4D97-AF65-F5344CB8AC3E}">
        <p14:creationId xmlns:p14="http://schemas.microsoft.com/office/powerpoint/2010/main" val="46091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>
                <a:latin typeface="Menlo"/>
              </a:rPr>
              <a:t>npm install --save-dev webpack webpack-cli</a:t>
            </a:r>
          </a:p>
          <a:p>
            <a:r>
              <a:rPr lang="fr-FR" altLang="ko-KR" dirty="0">
                <a:latin typeface="Menlo"/>
              </a:rPr>
              <a:t>npm install –g webpack webpack-cli</a:t>
            </a:r>
          </a:p>
          <a:p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--save-dev @babel/core @babel/preset-env</a:t>
            </a:r>
          </a:p>
          <a:p>
            <a:endParaRPr lang="fr-FR" altLang="ko-KR" dirty="0">
              <a:latin typeface="Menlo"/>
            </a:endParaRPr>
          </a:p>
          <a:p>
            <a:r>
              <a:rPr lang="en-US" altLang="ko-KR" dirty="0" err="1">
                <a:latin typeface="Menlo"/>
              </a:rPr>
              <a:t>npm</a:t>
            </a:r>
            <a:r>
              <a:rPr lang="en-US" altLang="ko-KR" dirty="0">
                <a:latin typeface="Menlo"/>
              </a:rPr>
              <a:t> install --save-</a:t>
            </a:r>
            <a:r>
              <a:rPr lang="en-US" altLang="ko-KR" dirty="0" err="1">
                <a:latin typeface="Menlo"/>
              </a:rPr>
              <a:t>dev</a:t>
            </a:r>
            <a:r>
              <a:rPr lang="en-US" altLang="ko-KR" dirty="0">
                <a:latin typeface="Menlo"/>
              </a:rPr>
              <a:t> react react-</a:t>
            </a:r>
            <a:r>
              <a:rPr lang="en-US" altLang="ko-KR" dirty="0" err="1">
                <a:latin typeface="Menlo"/>
              </a:rPr>
              <a:t>dom</a:t>
            </a:r>
            <a:r>
              <a:rPr lang="en-US" altLang="ko-KR" dirty="0">
                <a:latin typeface="Menlo"/>
              </a:rPr>
              <a:t> @babel/preset-react</a:t>
            </a:r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-g babel-preset-react</a:t>
            </a:r>
          </a:p>
          <a:p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--save-</a:t>
            </a:r>
            <a:r>
              <a:rPr lang="en-US" altLang="ko-KR" dirty="0" err="1"/>
              <a:t>dev</a:t>
            </a:r>
            <a:r>
              <a:rPr lang="en-US" altLang="ko-KR" dirty="0"/>
              <a:t> html-</a:t>
            </a:r>
            <a:r>
              <a:rPr lang="en-US" altLang="ko-KR" dirty="0" err="1"/>
              <a:t>webpack</a:t>
            </a:r>
            <a:r>
              <a:rPr lang="en-US" altLang="ko-KR" dirty="0"/>
              <a:t>-plugin html-loader</a:t>
            </a:r>
          </a:p>
          <a:p>
            <a:endParaRPr lang="en-US" altLang="ko-KR" dirty="0">
              <a:latin typeface="Menlo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--g html-</a:t>
            </a:r>
            <a:r>
              <a:rPr lang="en-US" altLang="ko-KR" dirty="0" err="1"/>
              <a:t>webpack</a:t>
            </a:r>
            <a:r>
              <a:rPr lang="en-US" altLang="ko-KR" dirty="0"/>
              <a:t>-plugin html-loader</a:t>
            </a:r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vue </a:t>
            </a:r>
            <a:r>
              <a:rPr lang="fr-FR" altLang="ko-KR" i="1" dirty="0">
                <a:latin typeface="Menlo"/>
              </a:rPr>
              <a:t>--save</a:t>
            </a:r>
            <a:br>
              <a:rPr lang="fr-FR" altLang="ko-KR" i="1" dirty="0">
                <a:latin typeface="Menlo"/>
              </a:rPr>
            </a:br>
            <a:r>
              <a:rPr lang="fr-FR" altLang="ko-KR" dirty="0">
                <a:latin typeface="Menlo"/>
              </a:rPr>
              <a:t>npm install vue-loader vue-template-compiler -D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Node Syntax Example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DE0CB-85D0-4EFB-AB3E-C92C1D714E15}"/>
              </a:ext>
            </a:extLst>
          </p:cNvPr>
          <p:cNvSpPr/>
          <p:nvPr/>
        </p:nvSpPr>
        <p:spPr>
          <a:xfrm>
            <a:off x="683568" y="6021288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https://www.npmjs.com/products/enterprise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613FBA-CC8A-4CAB-A68B-53E405B557EB}"/>
              </a:ext>
            </a:extLst>
          </p:cNvPr>
          <p:cNvSpPr/>
          <p:nvPr/>
        </p:nvSpPr>
        <p:spPr>
          <a:xfrm>
            <a:off x="467544" y="5643339"/>
            <a:ext cx="1215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Npm</a:t>
            </a:r>
            <a:r>
              <a:rPr lang="en-US" altLang="ko-KR" b="1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387847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3548" y="674694"/>
            <a:ext cx="4860540" cy="4194466"/>
          </a:xfrm>
          <a:prstGeom prst="rect">
            <a:avLst/>
          </a:prstGeom>
          <a:gradFill>
            <a:gsLst>
              <a:gs pos="98000">
                <a:srgbClr val="DF8B3F"/>
              </a:gs>
              <a:gs pos="25000">
                <a:schemeClr val="bg1">
                  <a:lumMod val="5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908720"/>
            <a:ext cx="432048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 </a:t>
            </a:r>
            <a:r>
              <a:rPr lang="en-US" altLang="ko-KR" dirty="0" err="1">
                <a:solidFill>
                  <a:schemeClr val="tx1"/>
                </a:solidFill>
              </a:rPr>
              <a:t>js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 Web Server 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96136" y="3573016"/>
            <a:ext cx="1458162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pack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(compress &amp; compile)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68144" y="1340768"/>
            <a:ext cx="1152128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Visual Studio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340768"/>
            <a:ext cx="1224136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developer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>
          <a:xfrm flipH="1">
            <a:off x="7020272" y="1797968"/>
            <a:ext cx="504056" cy="108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596336" y="2780928"/>
            <a:ext cx="1152128" cy="11521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8" idx="2"/>
            <a:endCxn id="18" idx="0"/>
          </p:cNvCxnSpPr>
          <p:nvPr/>
        </p:nvCxnSpPr>
        <p:spPr>
          <a:xfrm>
            <a:off x="6444208" y="2276872"/>
            <a:ext cx="1728192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2"/>
            <a:endCxn id="7" idx="3"/>
          </p:cNvCxnSpPr>
          <p:nvPr/>
        </p:nvCxnSpPr>
        <p:spPr>
          <a:xfrm flipH="1">
            <a:off x="7254298" y="3356992"/>
            <a:ext cx="342038" cy="75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1"/>
            <a:endCxn id="6" idx="3"/>
          </p:cNvCxnSpPr>
          <p:nvPr/>
        </p:nvCxnSpPr>
        <p:spPr>
          <a:xfrm flipH="1" flipV="1">
            <a:off x="5076056" y="2744924"/>
            <a:ext cx="720080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56176" y="9087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12360" y="2348880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50" name="구름 49"/>
          <p:cNvSpPr/>
          <p:nvPr/>
        </p:nvSpPr>
        <p:spPr>
          <a:xfrm>
            <a:off x="1043608" y="1988840"/>
            <a:ext cx="1440160" cy="93610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구름 50"/>
          <p:cNvSpPr/>
          <p:nvPr/>
        </p:nvSpPr>
        <p:spPr>
          <a:xfrm>
            <a:off x="2843808" y="1988840"/>
            <a:ext cx="1440160" cy="93610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구름 51"/>
          <p:cNvSpPr/>
          <p:nvPr/>
        </p:nvSpPr>
        <p:spPr>
          <a:xfrm>
            <a:off x="1115616" y="3140968"/>
            <a:ext cx="1584176" cy="93610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Anguler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Front End Framework Architecture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611560" y="5373216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Front End F/W </a:t>
            </a:r>
            <a:r>
              <a:rPr lang="ko-KR" altLang="en-US" dirty="0"/>
              <a:t>다운로드 수 통계 자료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https://2017.stateofjs.com/2017/front-end/results/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https://2018.stateofjs.com/data-layer/overview/</a:t>
            </a:r>
            <a:endParaRPr lang="en-US" altLang="ko-KR" dirty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3140968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Support Tool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Node Core Module Architecture</a:t>
            </a:r>
            <a:endParaRPr lang="ko-KR" altLang="en-US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49" y="1412776"/>
            <a:ext cx="5029902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3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755576" y="836712"/>
            <a:ext cx="507933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V8 Engine Based Structure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javascript</a:t>
            </a:r>
            <a:endParaRPr lang="en-US" altLang="ko-KR" b="1" dirty="0"/>
          </a:p>
          <a:p>
            <a:r>
              <a:rPr lang="en-US" altLang="ko-KR" b="1" dirty="0"/>
              <a:t>	powerful language</a:t>
            </a:r>
          </a:p>
          <a:p>
            <a:r>
              <a:rPr lang="en-US" altLang="ko-KR" b="1" dirty="0"/>
              <a:t>	easy Learning curve</a:t>
            </a:r>
          </a:p>
          <a:p>
            <a:endParaRPr lang="en-US" altLang="ko-KR" b="1" dirty="0"/>
          </a:p>
          <a:p>
            <a:r>
              <a:rPr lang="en-US" altLang="ko-KR" b="1" dirty="0"/>
              <a:t>Socket IO</a:t>
            </a:r>
          </a:p>
          <a:p>
            <a:r>
              <a:rPr lang="en-US" altLang="ko-KR" b="1" dirty="0"/>
              <a:t>	all platform powerful push function</a:t>
            </a:r>
          </a:p>
          <a:p>
            <a:endParaRPr lang="en-US" altLang="ko-KR" b="1" dirty="0"/>
          </a:p>
          <a:p>
            <a:r>
              <a:rPr lang="en-US" altLang="ko-KR" b="1" dirty="0"/>
              <a:t>Single Thread Based Event Loop</a:t>
            </a:r>
          </a:p>
          <a:p>
            <a:r>
              <a:rPr lang="en-US" altLang="ko-KR" b="1" dirty="0"/>
              <a:t>	None Blocking IO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Blocking IO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462AED-1FD0-49F2-BA94-03E30FA16549}"/>
              </a:ext>
            </a:extLst>
          </p:cNvPr>
          <p:cNvSpPr/>
          <p:nvPr/>
        </p:nvSpPr>
        <p:spPr>
          <a:xfrm>
            <a:off x="677446" y="3429000"/>
            <a:ext cx="202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Non-Blocking IO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97C2A-FA9F-4D8A-BF15-A3EA04F5FB97}"/>
              </a:ext>
            </a:extLst>
          </p:cNvPr>
          <p:cNvSpPr/>
          <p:nvPr/>
        </p:nvSpPr>
        <p:spPr>
          <a:xfrm>
            <a:off x="2012637" y="1206044"/>
            <a:ext cx="1368152" cy="1419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Request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3145F0-01A9-4CFE-94FC-9DE120B74E41}"/>
              </a:ext>
            </a:extLst>
          </p:cNvPr>
          <p:cNvCxnSpPr>
            <a:cxnSpLocks/>
          </p:cNvCxnSpPr>
          <p:nvPr/>
        </p:nvCxnSpPr>
        <p:spPr>
          <a:xfrm>
            <a:off x="3380789" y="1484784"/>
            <a:ext cx="12182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05993-DEA2-41B7-BABF-4CC06C1A9B16}"/>
              </a:ext>
            </a:extLst>
          </p:cNvPr>
          <p:cNvSpPr/>
          <p:nvPr/>
        </p:nvSpPr>
        <p:spPr>
          <a:xfrm>
            <a:off x="4599049" y="1223285"/>
            <a:ext cx="1368152" cy="1419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Response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FBC045-8099-4FA3-902F-C734752357CF}"/>
              </a:ext>
            </a:extLst>
          </p:cNvPr>
          <p:cNvCxnSpPr>
            <a:cxnSpLocks/>
          </p:cNvCxnSpPr>
          <p:nvPr/>
        </p:nvCxnSpPr>
        <p:spPr>
          <a:xfrm flipH="1">
            <a:off x="3416489" y="2420888"/>
            <a:ext cx="11825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5E1AAA-5304-4820-A46B-CA45A2F4DD44}"/>
              </a:ext>
            </a:extLst>
          </p:cNvPr>
          <p:cNvSpPr txBox="1"/>
          <p:nvPr/>
        </p:nvSpPr>
        <p:spPr>
          <a:xfrm>
            <a:off x="3416489" y="1206044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파일 쓰기 요청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9F037-A3DB-42ED-BC4F-4696984828D4}"/>
              </a:ext>
            </a:extLst>
          </p:cNvPr>
          <p:cNvSpPr txBox="1"/>
          <p:nvPr/>
        </p:nvSpPr>
        <p:spPr>
          <a:xfrm>
            <a:off x="5967202" y="1686775"/>
            <a:ext cx="121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파일 쓰는 중</a:t>
            </a:r>
            <a:endParaRPr lang="en-US" altLang="ko-KR" sz="1000" dirty="0"/>
          </a:p>
          <a:p>
            <a:r>
              <a:rPr lang="en-US" altLang="ko-KR" sz="1000" dirty="0"/>
              <a:t>( CPU </a:t>
            </a:r>
            <a:r>
              <a:rPr lang="ko-KR" altLang="en-US" sz="1000" dirty="0"/>
              <a:t>작동 안함 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1B4440-4EB9-4D47-B7B7-58E5EA7FD64B}"/>
              </a:ext>
            </a:extLst>
          </p:cNvPr>
          <p:cNvSpPr txBox="1"/>
          <p:nvPr/>
        </p:nvSpPr>
        <p:spPr>
          <a:xfrm>
            <a:off x="3416489" y="2488276"/>
            <a:ext cx="1251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파일 쓰기 끝남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1CEB49-B4CD-4498-B934-19F5014F3C7B}"/>
              </a:ext>
            </a:extLst>
          </p:cNvPr>
          <p:cNvSpPr/>
          <p:nvPr/>
        </p:nvSpPr>
        <p:spPr>
          <a:xfrm>
            <a:off x="2905713" y="3847062"/>
            <a:ext cx="1368152" cy="2067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Request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7B708C8-70E7-4FA5-8948-8E05D96C1AC4}"/>
              </a:ext>
            </a:extLst>
          </p:cNvPr>
          <p:cNvCxnSpPr>
            <a:cxnSpLocks/>
          </p:cNvCxnSpPr>
          <p:nvPr/>
        </p:nvCxnSpPr>
        <p:spPr>
          <a:xfrm>
            <a:off x="4273865" y="4125802"/>
            <a:ext cx="16933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B8E86F-4EA1-495A-830C-7486932FA45D}"/>
              </a:ext>
            </a:extLst>
          </p:cNvPr>
          <p:cNvSpPr/>
          <p:nvPr/>
        </p:nvSpPr>
        <p:spPr>
          <a:xfrm>
            <a:off x="6013566" y="3864302"/>
            <a:ext cx="1368152" cy="2050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Response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BDB27-B23A-42DD-A3D5-FCBDA5D29669}"/>
              </a:ext>
            </a:extLst>
          </p:cNvPr>
          <p:cNvCxnSpPr>
            <a:cxnSpLocks/>
          </p:cNvCxnSpPr>
          <p:nvPr/>
        </p:nvCxnSpPr>
        <p:spPr>
          <a:xfrm flipH="1">
            <a:off x="4309565" y="5061906"/>
            <a:ext cx="167388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E87E48-BC12-4E48-B1BF-EEC0F6DB41EF}"/>
              </a:ext>
            </a:extLst>
          </p:cNvPr>
          <p:cNvSpPr txBox="1"/>
          <p:nvPr/>
        </p:nvSpPr>
        <p:spPr>
          <a:xfrm>
            <a:off x="4309565" y="384706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파일 쓰기 요청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970685-A0BE-4EFE-B801-E2869E8EEFF0}"/>
              </a:ext>
            </a:extLst>
          </p:cNvPr>
          <p:cNvSpPr txBox="1"/>
          <p:nvPr/>
        </p:nvSpPr>
        <p:spPr>
          <a:xfrm>
            <a:off x="7381718" y="4327793"/>
            <a:ext cx="1251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파일 쓰는 중</a:t>
            </a:r>
            <a:endParaRPr lang="en-US" altLang="ko-KR" sz="1000" dirty="0"/>
          </a:p>
          <a:p>
            <a:r>
              <a:rPr lang="en-US" altLang="ko-KR" sz="1000" dirty="0"/>
              <a:t>( CPU </a:t>
            </a:r>
            <a:r>
              <a:rPr lang="ko-KR" altLang="en-US" sz="1000" dirty="0"/>
              <a:t>작동 안함 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240AF0-AB61-4FCC-BE8A-03F956A5AF58}"/>
              </a:ext>
            </a:extLst>
          </p:cNvPr>
          <p:cNvSpPr txBox="1"/>
          <p:nvPr/>
        </p:nvSpPr>
        <p:spPr>
          <a:xfrm>
            <a:off x="4303979" y="5075627"/>
            <a:ext cx="14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파일 쓰기 끝남을 알리는 이벤트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C761B0-C1CE-4151-8621-8E276377759E}"/>
              </a:ext>
            </a:extLst>
          </p:cNvPr>
          <p:cNvSpPr/>
          <p:nvPr/>
        </p:nvSpPr>
        <p:spPr>
          <a:xfrm>
            <a:off x="625320" y="1172483"/>
            <a:ext cx="1215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file_write</a:t>
            </a:r>
            <a:endParaRPr lang="en-US" altLang="ko-KR" dirty="0"/>
          </a:p>
          <a:p>
            <a:r>
              <a:rPr lang="en-US" altLang="ko-KR" dirty="0"/>
              <a:t>(filename)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07FC22-ADF6-4996-998F-574A1EF03816}"/>
              </a:ext>
            </a:extLst>
          </p:cNvPr>
          <p:cNvSpPr/>
          <p:nvPr/>
        </p:nvSpPr>
        <p:spPr>
          <a:xfrm>
            <a:off x="728869" y="3846867"/>
            <a:ext cx="2170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file_async_write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filename,callback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22681A-6F6D-490E-8F3E-A6955AFC6140}"/>
              </a:ext>
            </a:extLst>
          </p:cNvPr>
          <p:cNvCxnSpPr>
            <a:cxnSpLocks/>
          </p:cNvCxnSpPr>
          <p:nvPr/>
        </p:nvCxnSpPr>
        <p:spPr>
          <a:xfrm flipH="1">
            <a:off x="4291715" y="4419114"/>
            <a:ext cx="167548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942BBC2-D96B-4BE8-A4F3-292495AC35AC}"/>
              </a:ext>
            </a:extLst>
          </p:cNvPr>
          <p:cNvSpPr txBox="1"/>
          <p:nvPr/>
        </p:nvSpPr>
        <p:spPr>
          <a:xfrm>
            <a:off x="4303979" y="4146186"/>
            <a:ext cx="1534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요청 하고 바로 리턴</a:t>
            </a:r>
          </a:p>
        </p:txBody>
      </p:sp>
      <p:sp>
        <p:nvSpPr>
          <p:cNvPr id="68" name="원호 67">
            <a:extLst>
              <a:ext uri="{FF2B5EF4-FFF2-40B4-BE49-F238E27FC236}">
                <a16:creationId xmlns:a16="http://schemas.microsoft.com/office/drawing/2014/main" id="{FBB4E9E4-D038-487E-8549-E4735C0268C2}"/>
              </a:ext>
            </a:extLst>
          </p:cNvPr>
          <p:cNvSpPr/>
          <p:nvPr/>
        </p:nvSpPr>
        <p:spPr>
          <a:xfrm rot="157017">
            <a:off x="4087955" y="5461047"/>
            <a:ext cx="432048" cy="400110"/>
          </a:xfrm>
          <a:prstGeom prst="arc">
            <a:avLst>
              <a:gd name="adj1" fmla="val 16200000"/>
              <a:gd name="adj2" fmla="val 5237709"/>
            </a:avLst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A47AA6-9403-4771-B82F-D4276499CC07}"/>
              </a:ext>
            </a:extLst>
          </p:cNvPr>
          <p:cNvSpPr txBox="1"/>
          <p:nvPr/>
        </p:nvSpPr>
        <p:spPr>
          <a:xfrm>
            <a:off x="4509588" y="5468392"/>
            <a:ext cx="1473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5. Callback </a:t>
            </a:r>
            <a:r>
              <a:rPr lang="ko-KR" altLang="en-US" sz="1000" dirty="0"/>
              <a:t>함수 호출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B3D70B-9B44-46CE-91F5-1E97519CA1EA}"/>
              </a:ext>
            </a:extLst>
          </p:cNvPr>
          <p:cNvSpPr txBox="1"/>
          <p:nvPr/>
        </p:nvSpPr>
        <p:spPr>
          <a:xfrm>
            <a:off x="3207054" y="4204682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SOCKET Close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6843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D556B0B-AF9F-400F-8F44-48F3848A2E77}"/>
              </a:ext>
            </a:extLst>
          </p:cNvPr>
          <p:cNvGrpSpPr/>
          <p:nvPr/>
        </p:nvGrpSpPr>
        <p:grpSpPr>
          <a:xfrm>
            <a:off x="1454579" y="3157835"/>
            <a:ext cx="4979877" cy="2410554"/>
            <a:chOff x="1705650" y="3427885"/>
            <a:chExt cx="4979877" cy="241055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C116ED0-AA67-4FEA-8D73-97B09AD4A457}"/>
                </a:ext>
              </a:extLst>
            </p:cNvPr>
            <p:cNvSpPr/>
            <p:nvPr/>
          </p:nvSpPr>
          <p:spPr>
            <a:xfrm>
              <a:off x="3658274" y="3427885"/>
              <a:ext cx="3027253" cy="2410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F2109FF-D623-438C-B62B-06C505EDC275}"/>
                </a:ext>
              </a:extLst>
            </p:cNvPr>
            <p:cNvSpPr/>
            <p:nvPr/>
          </p:nvSpPr>
          <p:spPr>
            <a:xfrm>
              <a:off x="3851920" y="3564963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JOB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59DB805-ABFB-47A5-A2CB-F1DA366C90D9}"/>
                </a:ext>
              </a:extLst>
            </p:cNvPr>
            <p:cNvSpPr/>
            <p:nvPr/>
          </p:nvSpPr>
          <p:spPr>
            <a:xfrm>
              <a:off x="5193411" y="3564962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IO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96DCD0D1-1D31-4422-90F4-5D764EDE240F}"/>
                </a:ext>
              </a:extLst>
            </p:cNvPr>
            <p:cNvGrpSpPr/>
            <p:nvPr/>
          </p:nvGrpSpPr>
          <p:grpSpPr>
            <a:xfrm>
              <a:off x="1705650" y="3664688"/>
              <a:ext cx="3932437" cy="1948406"/>
              <a:chOff x="1705650" y="3664688"/>
              <a:chExt cx="3932437" cy="1948406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91E2958-E07E-4FDB-A252-6ED169C75049}"/>
                  </a:ext>
                </a:extLst>
              </p:cNvPr>
              <p:cNvSpPr/>
              <p:nvPr/>
            </p:nvSpPr>
            <p:spPr>
              <a:xfrm>
                <a:off x="1705650" y="3664688"/>
                <a:ext cx="1368152" cy="566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Client 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E51C2603-96BF-4CA8-BB77-96AEE57E757B}"/>
                  </a:ext>
                </a:extLst>
              </p:cNvPr>
              <p:cNvCxnSpPr>
                <a:stCxn id="120" idx="2"/>
              </p:cNvCxnSpPr>
              <p:nvPr/>
            </p:nvCxnSpPr>
            <p:spPr>
              <a:xfrm flipH="1">
                <a:off x="2360629" y="4231460"/>
                <a:ext cx="29097" cy="13816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A5871157-8B6F-42C0-89C5-4A072103C4A5}"/>
                  </a:ext>
                </a:extLst>
              </p:cNvPr>
              <p:cNvCxnSpPr/>
              <p:nvPr/>
            </p:nvCxnSpPr>
            <p:spPr>
              <a:xfrm>
                <a:off x="2389726" y="4365104"/>
                <a:ext cx="173153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F811CC36-45FA-4C64-99FE-AD3F8003AA33}"/>
                  </a:ext>
                </a:extLst>
              </p:cNvPr>
              <p:cNvCxnSpPr/>
              <p:nvPr/>
            </p:nvCxnSpPr>
            <p:spPr>
              <a:xfrm>
                <a:off x="4121098" y="4365104"/>
                <a:ext cx="0" cy="144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84967A66-FF18-4F24-ACA4-33424A0DA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4509120"/>
                <a:ext cx="15168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CB714A87-FB8D-4E7F-9CBC-DD96F095DED8}"/>
                  </a:ext>
                </a:extLst>
              </p:cNvPr>
              <p:cNvCxnSpPr/>
              <p:nvPr/>
            </p:nvCxnSpPr>
            <p:spPr>
              <a:xfrm>
                <a:off x="5631519" y="4509120"/>
                <a:ext cx="6568" cy="8640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6ED89244-2604-4D4D-9ACB-ACFCB2D302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1265" y="5373215"/>
                <a:ext cx="1516822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3200E2AF-8020-4AB0-8E35-80C3285FC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5373215"/>
                <a:ext cx="0" cy="1440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D38040E8-8D35-4DEA-9D4D-6777945F7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89726" y="5517232"/>
                <a:ext cx="173153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A1069FC5-D69C-451D-8A22-13523EC2E1C7}"/>
                  </a:ext>
                </a:extLst>
              </p:cNvPr>
              <p:cNvSpPr/>
              <p:nvPr/>
            </p:nvSpPr>
            <p:spPr>
              <a:xfrm>
                <a:off x="4042811" y="4566363"/>
                <a:ext cx="236875" cy="749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BLOCKED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07D35AD-9A0A-4711-A7A9-8DE76CB69504}"/>
              </a:ext>
            </a:extLst>
          </p:cNvPr>
          <p:cNvGrpSpPr/>
          <p:nvPr/>
        </p:nvGrpSpPr>
        <p:grpSpPr>
          <a:xfrm>
            <a:off x="1571233" y="3298706"/>
            <a:ext cx="4979877" cy="2410554"/>
            <a:chOff x="1705650" y="3427885"/>
            <a:chExt cx="4979877" cy="241055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47B1BC0-A044-4930-9381-FBBA40377E2D}"/>
                </a:ext>
              </a:extLst>
            </p:cNvPr>
            <p:cNvSpPr/>
            <p:nvPr/>
          </p:nvSpPr>
          <p:spPr>
            <a:xfrm>
              <a:off x="3658274" y="3427885"/>
              <a:ext cx="3027253" cy="2410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E1323A0-7E23-40D9-B4C1-999D457E18EB}"/>
                </a:ext>
              </a:extLst>
            </p:cNvPr>
            <p:cNvSpPr/>
            <p:nvPr/>
          </p:nvSpPr>
          <p:spPr>
            <a:xfrm>
              <a:off x="3851920" y="3564963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JOB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1357492-23DB-4A71-9A45-0B4D042BC83C}"/>
                </a:ext>
              </a:extLst>
            </p:cNvPr>
            <p:cNvSpPr/>
            <p:nvPr/>
          </p:nvSpPr>
          <p:spPr>
            <a:xfrm>
              <a:off x="5193411" y="3564962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IO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55DD1EC-38E9-426C-BD02-BE35FBD9A04B}"/>
                </a:ext>
              </a:extLst>
            </p:cNvPr>
            <p:cNvGrpSpPr/>
            <p:nvPr/>
          </p:nvGrpSpPr>
          <p:grpSpPr>
            <a:xfrm>
              <a:off x="1705650" y="3664688"/>
              <a:ext cx="3932437" cy="1948406"/>
              <a:chOff x="1705650" y="3664688"/>
              <a:chExt cx="3932437" cy="1948406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87200554-5BAA-463B-8544-E242916794FD}"/>
                  </a:ext>
                </a:extLst>
              </p:cNvPr>
              <p:cNvSpPr/>
              <p:nvPr/>
            </p:nvSpPr>
            <p:spPr>
              <a:xfrm>
                <a:off x="1705650" y="3664688"/>
                <a:ext cx="1368152" cy="566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Client 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216CF28C-7767-47E7-8E96-8AAE028D77A8}"/>
                  </a:ext>
                </a:extLst>
              </p:cNvPr>
              <p:cNvCxnSpPr>
                <a:stCxn id="105" idx="2"/>
              </p:cNvCxnSpPr>
              <p:nvPr/>
            </p:nvCxnSpPr>
            <p:spPr>
              <a:xfrm flipH="1">
                <a:off x="2360629" y="4231460"/>
                <a:ext cx="29097" cy="13816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8843ED1D-1AD4-499F-83AF-A1E54AE40C30}"/>
                  </a:ext>
                </a:extLst>
              </p:cNvPr>
              <p:cNvCxnSpPr/>
              <p:nvPr/>
            </p:nvCxnSpPr>
            <p:spPr>
              <a:xfrm>
                <a:off x="2389726" y="4365104"/>
                <a:ext cx="173153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A567AC4D-FCAB-49F3-9208-D24A0847FB02}"/>
                  </a:ext>
                </a:extLst>
              </p:cNvPr>
              <p:cNvCxnSpPr/>
              <p:nvPr/>
            </p:nvCxnSpPr>
            <p:spPr>
              <a:xfrm>
                <a:off x="4121098" y="4365104"/>
                <a:ext cx="0" cy="144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8A01560A-629E-4718-B265-0635AB0FD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4509120"/>
                <a:ext cx="15168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2C7AEF8F-3C34-43EC-AC07-E27A1862D60A}"/>
                  </a:ext>
                </a:extLst>
              </p:cNvPr>
              <p:cNvCxnSpPr/>
              <p:nvPr/>
            </p:nvCxnSpPr>
            <p:spPr>
              <a:xfrm>
                <a:off x="5631519" y="4509120"/>
                <a:ext cx="6568" cy="8640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55DAE077-0B5A-44E7-88F8-86DC79B4F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1265" y="5373215"/>
                <a:ext cx="1516822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97D4776F-382A-43E0-AB95-741EF67DD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5373215"/>
                <a:ext cx="0" cy="1440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D457C562-420D-4D79-ADC7-6CB373AA28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89726" y="5517232"/>
                <a:ext cx="173153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F9FFC17-648D-43C4-AA75-BDD21EF5DD05}"/>
                  </a:ext>
                </a:extLst>
              </p:cNvPr>
              <p:cNvSpPr/>
              <p:nvPr/>
            </p:nvSpPr>
            <p:spPr>
              <a:xfrm>
                <a:off x="4042811" y="4566363"/>
                <a:ext cx="236875" cy="749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BLOCKED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24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Multi Thread Model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97C2A-FA9F-4D8A-BF15-A3EA04F5FB97}"/>
              </a:ext>
            </a:extLst>
          </p:cNvPr>
          <p:cNvSpPr/>
          <p:nvPr/>
        </p:nvSpPr>
        <p:spPr>
          <a:xfrm>
            <a:off x="1115616" y="1349242"/>
            <a:ext cx="1368152" cy="56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 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05993-DEA2-41B7-BABF-4CC06C1A9B16}"/>
              </a:ext>
            </a:extLst>
          </p:cNvPr>
          <p:cNvSpPr/>
          <p:nvPr/>
        </p:nvSpPr>
        <p:spPr>
          <a:xfrm>
            <a:off x="3164520" y="1244906"/>
            <a:ext cx="4143784" cy="1464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A0EB88-8A08-40C9-83B2-110A2954ADA7}"/>
              </a:ext>
            </a:extLst>
          </p:cNvPr>
          <p:cNvSpPr/>
          <p:nvPr/>
        </p:nvSpPr>
        <p:spPr>
          <a:xfrm>
            <a:off x="1115616" y="2060848"/>
            <a:ext cx="1368152" cy="56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 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B86100-CBED-4357-976D-C074D6882C40}"/>
              </a:ext>
            </a:extLst>
          </p:cNvPr>
          <p:cNvSpPr/>
          <p:nvPr/>
        </p:nvSpPr>
        <p:spPr>
          <a:xfrm>
            <a:off x="5094743" y="1479303"/>
            <a:ext cx="2055551" cy="1104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 Pool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9A90D7A-8120-470C-971E-604EE5326770}"/>
              </a:ext>
            </a:extLst>
          </p:cNvPr>
          <p:cNvSpPr/>
          <p:nvPr/>
        </p:nvSpPr>
        <p:spPr>
          <a:xfrm>
            <a:off x="5271479" y="2013757"/>
            <a:ext cx="366608" cy="2037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E211DAD-C97C-4673-9578-FB7E96F9E175}"/>
              </a:ext>
            </a:extLst>
          </p:cNvPr>
          <p:cNvSpPr/>
          <p:nvPr/>
        </p:nvSpPr>
        <p:spPr>
          <a:xfrm>
            <a:off x="5814823" y="1974786"/>
            <a:ext cx="366608" cy="2037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D1753D2-5587-4DA8-8B79-5E0CEE3AE88F}"/>
              </a:ext>
            </a:extLst>
          </p:cNvPr>
          <p:cNvSpPr/>
          <p:nvPr/>
        </p:nvSpPr>
        <p:spPr>
          <a:xfrm>
            <a:off x="5631519" y="2256273"/>
            <a:ext cx="366608" cy="2037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57054C-C5DA-4F8D-A654-589C61872458}"/>
              </a:ext>
            </a:extLst>
          </p:cNvPr>
          <p:cNvSpPr/>
          <p:nvPr/>
        </p:nvSpPr>
        <p:spPr>
          <a:xfrm>
            <a:off x="6318919" y="1970800"/>
            <a:ext cx="366608" cy="2037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8EFEB5-F3B1-41FA-A0AC-BD0C778244E2}"/>
              </a:ext>
            </a:extLst>
          </p:cNvPr>
          <p:cNvSpPr/>
          <p:nvPr/>
        </p:nvSpPr>
        <p:spPr>
          <a:xfrm>
            <a:off x="6182972" y="2222552"/>
            <a:ext cx="366608" cy="2037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9D1A714-0975-40DA-8EA6-99C148039CE2}"/>
              </a:ext>
            </a:extLst>
          </p:cNvPr>
          <p:cNvSpPr/>
          <p:nvPr/>
        </p:nvSpPr>
        <p:spPr>
          <a:xfrm>
            <a:off x="3714575" y="1439996"/>
            <a:ext cx="693195" cy="3852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Thread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90FA73A-C057-44C1-8320-055A04964F94}"/>
              </a:ext>
            </a:extLst>
          </p:cNvPr>
          <p:cNvSpPr/>
          <p:nvPr/>
        </p:nvSpPr>
        <p:spPr>
          <a:xfrm>
            <a:off x="3720716" y="2154912"/>
            <a:ext cx="693195" cy="3852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Thread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0C2ACA50-9A1D-4545-A2A9-82C94CE8E3C2}"/>
              </a:ext>
            </a:extLst>
          </p:cNvPr>
          <p:cNvSpPr/>
          <p:nvPr/>
        </p:nvSpPr>
        <p:spPr>
          <a:xfrm rot="16200000">
            <a:off x="4636664" y="956892"/>
            <a:ext cx="293049" cy="1007004"/>
          </a:xfrm>
          <a:prstGeom prst="arc">
            <a:avLst>
              <a:gd name="adj1" fmla="val 16010383"/>
              <a:gd name="adj2" fmla="val 5237709"/>
            </a:avLst>
          </a:prstGeom>
          <a:ln cmpd="sng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3ED79AEC-0EA8-4C00-97F7-7579990973EF}"/>
              </a:ext>
            </a:extLst>
          </p:cNvPr>
          <p:cNvSpPr/>
          <p:nvPr/>
        </p:nvSpPr>
        <p:spPr>
          <a:xfrm rot="16200000">
            <a:off x="4659594" y="1664442"/>
            <a:ext cx="293049" cy="1007004"/>
          </a:xfrm>
          <a:prstGeom prst="arc">
            <a:avLst>
              <a:gd name="adj1" fmla="val 16010383"/>
              <a:gd name="adj2" fmla="val 5237709"/>
            </a:avLst>
          </a:prstGeom>
          <a:ln cmpd="sng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924E94C-2268-42B8-8B18-04FBE706364E}"/>
              </a:ext>
            </a:extLst>
          </p:cNvPr>
          <p:cNvCxnSpPr>
            <a:stCxn id="44" idx="2"/>
            <a:endCxn id="8" idx="3"/>
          </p:cNvCxnSpPr>
          <p:nvPr/>
        </p:nvCxnSpPr>
        <p:spPr>
          <a:xfrm flipH="1">
            <a:off x="2483768" y="1632628"/>
            <a:ext cx="12308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44A199A-AE0B-483E-9D7D-897399AC5DBE}"/>
              </a:ext>
            </a:extLst>
          </p:cNvPr>
          <p:cNvCxnSpPr>
            <a:cxnSpLocks/>
            <a:stCxn id="45" idx="2"/>
            <a:endCxn id="37" idx="3"/>
          </p:cNvCxnSpPr>
          <p:nvPr/>
        </p:nvCxnSpPr>
        <p:spPr>
          <a:xfrm flipH="1" flipV="1">
            <a:off x="2483768" y="2344234"/>
            <a:ext cx="1236948" cy="3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7C99A5-FE09-4E94-B622-7509D63FA341}"/>
              </a:ext>
            </a:extLst>
          </p:cNvPr>
          <p:cNvSpPr txBox="1"/>
          <p:nvPr/>
        </p:nvSpPr>
        <p:spPr>
          <a:xfrm>
            <a:off x="988572" y="2785679"/>
            <a:ext cx="162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Pool</a:t>
            </a:r>
          </a:p>
          <a:p>
            <a:r>
              <a:rPr lang="en-US" altLang="ko-KR" dirty="0"/>
              <a:t>- Size Limited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F58957-2A0D-4090-993A-4666E388D35C}"/>
              </a:ext>
            </a:extLst>
          </p:cNvPr>
          <p:cNvSpPr/>
          <p:nvPr/>
        </p:nvSpPr>
        <p:spPr>
          <a:xfrm>
            <a:off x="879624" y="5834085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IO efficiency ( DB,</a:t>
            </a:r>
            <a:r>
              <a:rPr lang="ko-KR" altLang="en-US" dirty="0"/>
              <a:t> </a:t>
            </a:r>
            <a:r>
              <a:rPr lang="en-US" altLang="ko-KR" dirty="0"/>
              <a:t>Network, File )</a:t>
            </a:r>
          </a:p>
          <a:p>
            <a:r>
              <a:rPr lang="en-US" altLang="ko-KR" dirty="0"/>
              <a:t>- Thread is Not used Application , Status change Wait ( Idle Thread )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5AFB9C0-504A-455F-9B7A-D2D7B367BB28}"/>
              </a:ext>
            </a:extLst>
          </p:cNvPr>
          <p:cNvGrpSpPr/>
          <p:nvPr/>
        </p:nvGrpSpPr>
        <p:grpSpPr>
          <a:xfrm>
            <a:off x="1705650" y="3427885"/>
            <a:ext cx="4979877" cy="2410554"/>
            <a:chOff x="1705650" y="3427885"/>
            <a:chExt cx="4979877" cy="241055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124F4AC-31DD-49F0-9237-22AA85371F72}"/>
                </a:ext>
              </a:extLst>
            </p:cNvPr>
            <p:cNvSpPr/>
            <p:nvPr/>
          </p:nvSpPr>
          <p:spPr>
            <a:xfrm>
              <a:off x="3658274" y="3427885"/>
              <a:ext cx="3027253" cy="2410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FE74CC7-D2F1-4875-82B7-A326599B717B}"/>
                </a:ext>
              </a:extLst>
            </p:cNvPr>
            <p:cNvSpPr/>
            <p:nvPr/>
          </p:nvSpPr>
          <p:spPr>
            <a:xfrm>
              <a:off x="3851920" y="3564963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JOB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650FE32-A1C7-4A12-AA1E-23F3F0A80414}"/>
                </a:ext>
              </a:extLst>
            </p:cNvPr>
            <p:cNvSpPr/>
            <p:nvPr/>
          </p:nvSpPr>
          <p:spPr>
            <a:xfrm>
              <a:off x="5193411" y="3564962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IO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B53DDE4-A504-4512-A1C0-2663E4230E28}"/>
                </a:ext>
              </a:extLst>
            </p:cNvPr>
            <p:cNvGrpSpPr/>
            <p:nvPr/>
          </p:nvGrpSpPr>
          <p:grpSpPr>
            <a:xfrm>
              <a:off x="1705650" y="3664688"/>
              <a:ext cx="3932437" cy="1948406"/>
              <a:chOff x="1705650" y="3664688"/>
              <a:chExt cx="3932437" cy="1948406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B0839A2-9EA4-414C-9207-1EB88932EBE2}"/>
                  </a:ext>
                </a:extLst>
              </p:cNvPr>
              <p:cNvSpPr/>
              <p:nvPr/>
            </p:nvSpPr>
            <p:spPr>
              <a:xfrm>
                <a:off x="1705650" y="3664688"/>
                <a:ext cx="1368152" cy="566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Client 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697EAEE-5DC4-42F7-8C46-4C424C69CFA9}"/>
                  </a:ext>
                </a:extLst>
              </p:cNvPr>
              <p:cNvCxnSpPr>
                <a:stCxn id="52" idx="2"/>
              </p:cNvCxnSpPr>
              <p:nvPr/>
            </p:nvCxnSpPr>
            <p:spPr>
              <a:xfrm flipH="1">
                <a:off x="2360629" y="4231460"/>
                <a:ext cx="29097" cy="13816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6CA6A740-9023-486F-BE6F-4A7921B376DB}"/>
                  </a:ext>
                </a:extLst>
              </p:cNvPr>
              <p:cNvCxnSpPr/>
              <p:nvPr/>
            </p:nvCxnSpPr>
            <p:spPr>
              <a:xfrm>
                <a:off x="2389726" y="4365104"/>
                <a:ext cx="173153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5895A5B-C51C-4F95-81E9-85E473299213}"/>
                  </a:ext>
                </a:extLst>
              </p:cNvPr>
              <p:cNvCxnSpPr/>
              <p:nvPr/>
            </p:nvCxnSpPr>
            <p:spPr>
              <a:xfrm>
                <a:off x="4121098" y="4365104"/>
                <a:ext cx="0" cy="144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93109CB-E31C-48FE-82B8-46097512F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4509120"/>
                <a:ext cx="15168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A754564E-571F-4E20-BFD9-56B9A34DCE8D}"/>
                  </a:ext>
                </a:extLst>
              </p:cNvPr>
              <p:cNvCxnSpPr/>
              <p:nvPr/>
            </p:nvCxnSpPr>
            <p:spPr>
              <a:xfrm>
                <a:off x="5631519" y="4509120"/>
                <a:ext cx="6568" cy="8640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330ACD40-DC6B-4C68-A6B0-7B4F2B7437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1265" y="5373215"/>
                <a:ext cx="1516822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28A117B8-386A-4BC5-AC8D-A10874822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5373215"/>
                <a:ext cx="0" cy="1440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FD8E65D3-6C43-4254-8177-0F4E8F9FC9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89726" y="5517232"/>
                <a:ext cx="173153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2746F3D-09D3-4724-807B-81F57F849A80}"/>
                  </a:ext>
                </a:extLst>
              </p:cNvPr>
              <p:cNvSpPr/>
              <p:nvPr/>
            </p:nvSpPr>
            <p:spPr>
              <a:xfrm>
                <a:off x="4042811" y="4566363"/>
                <a:ext cx="236875" cy="749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BLOCKED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4C07B98-A12F-4CC3-99EF-C8559A81CCBB}"/>
              </a:ext>
            </a:extLst>
          </p:cNvPr>
          <p:cNvSpPr txBox="1"/>
          <p:nvPr/>
        </p:nvSpPr>
        <p:spPr>
          <a:xfrm>
            <a:off x="2389726" y="4359424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17242CD-F755-4E3B-B97F-B0FB98DB9138}"/>
              </a:ext>
            </a:extLst>
          </p:cNvPr>
          <p:cNvSpPr txBox="1"/>
          <p:nvPr/>
        </p:nvSpPr>
        <p:spPr>
          <a:xfrm>
            <a:off x="2322666" y="5531928"/>
            <a:ext cx="654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response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6075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2560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Single Thread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C99A5-FE09-4E94-B622-7509D63FA341}"/>
              </a:ext>
            </a:extLst>
          </p:cNvPr>
          <p:cNvSpPr txBox="1"/>
          <p:nvPr/>
        </p:nvSpPr>
        <p:spPr>
          <a:xfrm>
            <a:off x="539555" y="5873731"/>
            <a:ext cx="315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Pool</a:t>
            </a:r>
          </a:p>
          <a:p>
            <a:r>
              <a:rPr lang="ko-KR" altLang="en-US" dirty="0"/>
              <a:t>예제 </a:t>
            </a:r>
            <a:r>
              <a:rPr lang="en-US" altLang="ko-KR" dirty="0"/>
              <a:t>file open OS</a:t>
            </a:r>
            <a:r>
              <a:rPr lang="ko-KR" altLang="en-US" dirty="0"/>
              <a:t>에서 지원을 안 할 때</a:t>
            </a:r>
            <a:endParaRPr lang="en-US" altLang="ko-KR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124F4AC-31DD-49F0-9237-22AA85371F72}"/>
              </a:ext>
            </a:extLst>
          </p:cNvPr>
          <p:cNvSpPr/>
          <p:nvPr/>
        </p:nvSpPr>
        <p:spPr>
          <a:xfrm>
            <a:off x="4250534" y="1244502"/>
            <a:ext cx="3027253" cy="2410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FE74CC7-D2F1-4875-82B7-A326599B717B}"/>
              </a:ext>
            </a:extLst>
          </p:cNvPr>
          <p:cNvSpPr/>
          <p:nvPr/>
        </p:nvSpPr>
        <p:spPr>
          <a:xfrm>
            <a:off x="4444180" y="1381580"/>
            <a:ext cx="1242823" cy="216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JOB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650FE32-A1C7-4A12-AA1E-23F3F0A80414}"/>
              </a:ext>
            </a:extLst>
          </p:cNvPr>
          <p:cNvSpPr/>
          <p:nvPr/>
        </p:nvSpPr>
        <p:spPr>
          <a:xfrm>
            <a:off x="5785671" y="1381579"/>
            <a:ext cx="1242823" cy="216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IO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JOB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0839A2-9EA4-414C-9207-1EB88932EBE2}"/>
              </a:ext>
            </a:extLst>
          </p:cNvPr>
          <p:cNvSpPr/>
          <p:nvPr/>
        </p:nvSpPr>
        <p:spPr>
          <a:xfrm>
            <a:off x="1150236" y="1481042"/>
            <a:ext cx="1368152" cy="56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 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697EAEE-5DC4-42F7-8C46-4C424C69CFA9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805215" y="2047814"/>
            <a:ext cx="29097" cy="1381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2F150BC-8DDD-4C6E-9C14-388221E05D4E}"/>
              </a:ext>
            </a:extLst>
          </p:cNvPr>
          <p:cNvSpPr/>
          <p:nvPr/>
        </p:nvSpPr>
        <p:spPr>
          <a:xfrm>
            <a:off x="2659750" y="1481042"/>
            <a:ext cx="1368152" cy="56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 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D8FAC-A5C0-4638-AE05-87722A6FF93A}"/>
              </a:ext>
            </a:extLst>
          </p:cNvPr>
          <p:cNvSpPr txBox="1"/>
          <p:nvPr/>
        </p:nvSpPr>
        <p:spPr>
          <a:xfrm>
            <a:off x="1865763" y="2231567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D010D5-59A9-4AD9-A3EF-3C842037E687}"/>
              </a:ext>
            </a:extLst>
          </p:cNvPr>
          <p:cNvSpPr txBox="1"/>
          <p:nvPr/>
        </p:nvSpPr>
        <p:spPr>
          <a:xfrm>
            <a:off x="1834312" y="3376149"/>
            <a:ext cx="654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response</a:t>
            </a:r>
            <a:endParaRPr lang="ko-KR" altLang="en-US" sz="9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F13057-DBF2-4B0C-9A74-4143FF69071F}"/>
              </a:ext>
            </a:extLst>
          </p:cNvPr>
          <p:cNvSpPr/>
          <p:nvPr/>
        </p:nvSpPr>
        <p:spPr>
          <a:xfrm>
            <a:off x="4526806" y="2029646"/>
            <a:ext cx="744673" cy="13998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 ROOP THREAD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93109CB-E31C-48FE-82B8-46097512F194}"/>
              </a:ext>
            </a:extLst>
          </p:cNvPr>
          <p:cNvCxnSpPr>
            <a:cxnSpLocks/>
          </p:cNvCxnSpPr>
          <p:nvPr/>
        </p:nvCxnSpPr>
        <p:spPr>
          <a:xfrm>
            <a:off x="4713525" y="2325737"/>
            <a:ext cx="15168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754564E-571F-4E20-BFD9-56B9A34DCE8D}"/>
              </a:ext>
            </a:extLst>
          </p:cNvPr>
          <p:cNvCxnSpPr/>
          <p:nvPr/>
        </p:nvCxnSpPr>
        <p:spPr>
          <a:xfrm>
            <a:off x="6223779" y="2325737"/>
            <a:ext cx="6568" cy="864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30ACD40-DC6B-4C68-A6B0-7B4F2B74378E}"/>
              </a:ext>
            </a:extLst>
          </p:cNvPr>
          <p:cNvCxnSpPr>
            <a:cxnSpLocks/>
          </p:cNvCxnSpPr>
          <p:nvPr/>
        </p:nvCxnSpPr>
        <p:spPr>
          <a:xfrm flipH="1" flipV="1">
            <a:off x="4713525" y="3189832"/>
            <a:ext cx="151682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8A117B8-386A-4BC5-AC8D-A10874822296}"/>
              </a:ext>
            </a:extLst>
          </p:cNvPr>
          <p:cNvCxnSpPr>
            <a:cxnSpLocks/>
          </p:cNvCxnSpPr>
          <p:nvPr/>
        </p:nvCxnSpPr>
        <p:spPr>
          <a:xfrm>
            <a:off x="4713525" y="3189832"/>
            <a:ext cx="0" cy="1440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5D2D0C6-6E85-4E7E-93EB-D6E0E9911DD4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343826" y="2047814"/>
            <a:ext cx="0" cy="138163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69472F6-9B3A-44CB-8C94-A366714682E7}"/>
              </a:ext>
            </a:extLst>
          </p:cNvPr>
          <p:cNvCxnSpPr>
            <a:cxnSpLocks/>
          </p:cNvCxnSpPr>
          <p:nvPr/>
        </p:nvCxnSpPr>
        <p:spPr>
          <a:xfrm flipV="1">
            <a:off x="3343826" y="2565234"/>
            <a:ext cx="1569480" cy="997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A476FAA-3694-4377-8E3A-8873AE2FB4F7}"/>
              </a:ext>
            </a:extLst>
          </p:cNvPr>
          <p:cNvCxnSpPr>
            <a:cxnSpLocks/>
          </p:cNvCxnSpPr>
          <p:nvPr/>
        </p:nvCxnSpPr>
        <p:spPr>
          <a:xfrm>
            <a:off x="4913306" y="2565234"/>
            <a:ext cx="0" cy="8197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B900AF2-9B75-4546-93DF-F54F622A60EB}"/>
              </a:ext>
            </a:extLst>
          </p:cNvPr>
          <p:cNvCxnSpPr>
            <a:cxnSpLocks/>
          </p:cNvCxnSpPr>
          <p:nvPr/>
        </p:nvCxnSpPr>
        <p:spPr>
          <a:xfrm>
            <a:off x="4913306" y="2647212"/>
            <a:ext cx="1516822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1FAB42E-9498-408D-8624-0A45B3E29395}"/>
              </a:ext>
            </a:extLst>
          </p:cNvPr>
          <p:cNvCxnSpPr>
            <a:cxnSpLocks/>
          </p:cNvCxnSpPr>
          <p:nvPr/>
        </p:nvCxnSpPr>
        <p:spPr>
          <a:xfrm flipH="1" flipV="1">
            <a:off x="4908953" y="3024377"/>
            <a:ext cx="1516822" cy="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8237A43-FF66-4530-86AC-6C2CE3DC6B90}"/>
              </a:ext>
            </a:extLst>
          </p:cNvPr>
          <p:cNvCxnSpPr>
            <a:cxnSpLocks/>
          </p:cNvCxnSpPr>
          <p:nvPr/>
        </p:nvCxnSpPr>
        <p:spPr>
          <a:xfrm>
            <a:off x="6426845" y="2647212"/>
            <a:ext cx="0" cy="377165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3022290-3FAE-41B6-9620-D082DE60EFEB}"/>
              </a:ext>
            </a:extLst>
          </p:cNvPr>
          <p:cNvCxnSpPr>
            <a:cxnSpLocks/>
          </p:cNvCxnSpPr>
          <p:nvPr/>
        </p:nvCxnSpPr>
        <p:spPr>
          <a:xfrm>
            <a:off x="4914972" y="3050436"/>
            <a:ext cx="0" cy="8197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626E5DB-0188-4580-8148-941EFD4DDC72}"/>
              </a:ext>
            </a:extLst>
          </p:cNvPr>
          <p:cNvCxnSpPr>
            <a:cxnSpLocks/>
          </p:cNvCxnSpPr>
          <p:nvPr/>
        </p:nvCxnSpPr>
        <p:spPr>
          <a:xfrm flipH="1" flipV="1">
            <a:off x="3324188" y="3132415"/>
            <a:ext cx="1584765" cy="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D8E65D3-6C43-4254-8177-0F4E8F9FC986}"/>
              </a:ext>
            </a:extLst>
          </p:cNvPr>
          <p:cNvCxnSpPr>
            <a:cxnSpLocks/>
          </p:cNvCxnSpPr>
          <p:nvPr/>
        </p:nvCxnSpPr>
        <p:spPr>
          <a:xfrm flipH="1" flipV="1">
            <a:off x="1834312" y="3333850"/>
            <a:ext cx="28792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5895A5B-C51C-4F95-81E9-85E473299213}"/>
              </a:ext>
            </a:extLst>
          </p:cNvPr>
          <p:cNvCxnSpPr/>
          <p:nvPr/>
        </p:nvCxnSpPr>
        <p:spPr>
          <a:xfrm>
            <a:off x="4713358" y="2181721"/>
            <a:ext cx="0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A6A740-9023-486F-BE6F-4A7921B376DB}"/>
              </a:ext>
            </a:extLst>
          </p:cNvPr>
          <p:cNvCxnSpPr>
            <a:cxnSpLocks/>
          </p:cNvCxnSpPr>
          <p:nvPr/>
        </p:nvCxnSpPr>
        <p:spPr>
          <a:xfrm>
            <a:off x="1865763" y="2181721"/>
            <a:ext cx="28477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02529FE-F15C-4942-A11D-D4B3F450D823}"/>
              </a:ext>
            </a:extLst>
          </p:cNvPr>
          <p:cNvSpPr/>
          <p:nvPr/>
        </p:nvSpPr>
        <p:spPr>
          <a:xfrm>
            <a:off x="4061348" y="3873451"/>
            <a:ext cx="4183060" cy="27959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0995501-FE95-4240-9CE1-62B82E16513A}"/>
              </a:ext>
            </a:extLst>
          </p:cNvPr>
          <p:cNvSpPr/>
          <p:nvPr/>
        </p:nvSpPr>
        <p:spPr>
          <a:xfrm>
            <a:off x="5516078" y="4010529"/>
            <a:ext cx="1242823" cy="1704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From Pool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18103FC-142A-4F21-8D15-0E1353F7C287}"/>
              </a:ext>
            </a:extLst>
          </p:cNvPr>
          <p:cNvSpPr/>
          <p:nvPr/>
        </p:nvSpPr>
        <p:spPr>
          <a:xfrm>
            <a:off x="6857569" y="4010527"/>
            <a:ext cx="1242823" cy="2592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Block IO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6CC190C-BB06-4AE6-9010-83CF800CB807}"/>
              </a:ext>
            </a:extLst>
          </p:cNvPr>
          <p:cNvSpPr/>
          <p:nvPr/>
        </p:nvSpPr>
        <p:spPr>
          <a:xfrm>
            <a:off x="1592672" y="3923646"/>
            <a:ext cx="1368152" cy="56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 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A092562-B22B-406D-893C-63A9B7D98BDF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276748" y="4490418"/>
            <a:ext cx="0" cy="1381634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1CA8597-2CD8-45E5-B999-7C166ADB3A1C}"/>
              </a:ext>
            </a:extLst>
          </p:cNvPr>
          <p:cNvSpPr/>
          <p:nvPr/>
        </p:nvSpPr>
        <p:spPr>
          <a:xfrm>
            <a:off x="4178711" y="4011408"/>
            <a:ext cx="1242823" cy="2554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ELP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85C67F8-9383-47A2-8DF6-AFC120FBDD19}"/>
              </a:ext>
            </a:extLst>
          </p:cNvPr>
          <p:cNvSpPr txBox="1"/>
          <p:nvPr/>
        </p:nvSpPr>
        <p:spPr>
          <a:xfrm>
            <a:off x="3355831" y="2570710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FEF8257-D56B-47A3-B297-6943743E5FE2}"/>
              </a:ext>
            </a:extLst>
          </p:cNvPr>
          <p:cNvSpPr txBox="1"/>
          <p:nvPr/>
        </p:nvSpPr>
        <p:spPr>
          <a:xfrm>
            <a:off x="3355831" y="3115969"/>
            <a:ext cx="654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response</a:t>
            </a:r>
            <a:endParaRPr lang="ko-KR" altLang="en-US" sz="9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725F0BF7-2824-48A6-A629-2FB3BD26C89B}"/>
              </a:ext>
            </a:extLst>
          </p:cNvPr>
          <p:cNvCxnSpPr>
            <a:cxnSpLocks/>
          </p:cNvCxnSpPr>
          <p:nvPr/>
        </p:nvCxnSpPr>
        <p:spPr>
          <a:xfrm flipV="1">
            <a:off x="2276748" y="4677374"/>
            <a:ext cx="243205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80DCAE0-16E4-46AA-B4B0-EB5B1837BC3B}"/>
              </a:ext>
            </a:extLst>
          </p:cNvPr>
          <p:cNvCxnSpPr>
            <a:cxnSpLocks/>
          </p:cNvCxnSpPr>
          <p:nvPr/>
        </p:nvCxnSpPr>
        <p:spPr>
          <a:xfrm flipH="1">
            <a:off x="2257111" y="5761364"/>
            <a:ext cx="244404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81EDF54-DF3A-42BF-99FC-E5983BE6EB62}"/>
              </a:ext>
            </a:extLst>
          </p:cNvPr>
          <p:cNvSpPr/>
          <p:nvPr/>
        </p:nvSpPr>
        <p:spPr>
          <a:xfrm>
            <a:off x="5524265" y="5748505"/>
            <a:ext cx="1234636" cy="854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 Pool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E5D7395-47DF-499B-A2A1-7EEC5A5A5315}"/>
              </a:ext>
            </a:extLst>
          </p:cNvPr>
          <p:cNvSpPr/>
          <p:nvPr/>
        </p:nvSpPr>
        <p:spPr>
          <a:xfrm>
            <a:off x="5646474" y="6096392"/>
            <a:ext cx="220197" cy="1575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6ADE227-4B7A-4B21-A2B0-4DFD56C464C0}"/>
              </a:ext>
            </a:extLst>
          </p:cNvPr>
          <p:cNvSpPr/>
          <p:nvPr/>
        </p:nvSpPr>
        <p:spPr>
          <a:xfrm>
            <a:off x="6087110" y="6075379"/>
            <a:ext cx="220197" cy="1575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791BEA09-64E1-4087-A748-E634F2C569CC}"/>
              </a:ext>
            </a:extLst>
          </p:cNvPr>
          <p:cNvSpPr/>
          <p:nvPr/>
        </p:nvSpPr>
        <p:spPr>
          <a:xfrm>
            <a:off x="5855171" y="6339361"/>
            <a:ext cx="220197" cy="1575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6930AA1-CA5B-49BB-8E21-35D9BEA86BBD}"/>
              </a:ext>
            </a:extLst>
          </p:cNvPr>
          <p:cNvSpPr/>
          <p:nvPr/>
        </p:nvSpPr>
        <p:spPr>
          <a:xfrm>
            <a:off x="6438529" y="6084804"/>
            <a:ext cx="220197" cy="1575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A0445D54-5B96-4431-8746-860A890D9C5C}"/>
              </a:ext>
            </a:extLst>
          </p:cNvPr>
          <p:cNvSpPr/>
          <p:nvPr/>
        </p:nvSpPr>
        <p:spPr>
          <a:xfrm>
            <a:off x="6367256" y="6342493"/>
            <a:ext cx="220197" cy="1575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F7372B8-3942-4C63-8600-B4AAF5FDFBB9}"/>
              </a:ext>
            </a:extLst>
          </p:cNvPr>
          <p:cNvCxnSpPr>
            <a:cxnSpLocks/>
          </p:cNvCxnSpPr>
          <p:nvPr/>
        </p:nvCxnSpPr>
        <p:spPr>
          <a:xfrm>
            <a:off x="4701160" y="5692277"/>
            <a:ext cx="167" cy="65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628E328C-6A6D-4BF7-A843-5203B96543CE}"/>
              </a:ext>
            </a:extLst>
          </p:cNvPr>
          <p:cNvCxnSpPr>
            <a:cxnSpLocks/>
          </p:cNvCxnSpPr>
          <p:nvPr/>
        </p:nvCxnSpPr>
        <p:spPr>
          <a:xfrm>
            <a:off x="4701160" y="4679562"/>
            <a:ext cx="0" cy="117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B28493D-B60F-4F96-9718-46365B041EC9}"/>
              </a:ext>
            </a:extLst>
          </p:cNvPr>
          <p:cNvCxnSpPr>
            <a:cxnSpLocks/>
          </p:cNvCxnSpPr>
          <p:nvPr/>
        </p:nvCxnSpPr>
        <p:spPr>
          <a:xfrm>
            <a:off x="4706418" y="4797152"/>
            <a:ext cx="15168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61D6A659-2993-4FAB-895E-C652828126DC}"/>
              </a:ext>
            </a:extLst>
          </p:cNvPr>
          <p:cNvCxnSpPr/>
          <p:nvPr/>
        </p:nvCxnSpPr>
        <p:spPr>
          <a:xfrm>
            <a:off x="7644613" y="4797152"/>
            <a:ext cx="6568" cy="864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E129D92-AFBE-4D09-AD96-6AEBFE34F389}"/>
              </a:ext>
            </a:extLst>
          </p:cNvPr>
          <p:cNvCxnSpPr>
            <a:cxnSpLocks/>
          </p:cNvCxnSpPr>
          <p:nvPr/>
        </p:nvCxnSpPr>
        <p:spPr>
          <a:xfrm flipH="1" flipV="1">
            <a:off x="4706418" y="5661247"/>
            <a:ext cx="151682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FB57EA1-EC6A-4554-B81D-224269B939DB}"/>
              </a:ext>
            </a:extLst>
          </p:cNvPr>
          <p:cNvSpPr/>
          <p:nvPr/>
        </p:nvSpPr>
        <p:spPr>
          <a:xfrm>
            <a:off x="6019051" y="4878051"/>
            <a:ext cx="236875" cy="749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BLOCKED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6EAC02A3-BDD6-461F-B894-3AB34A194BBE}"/>
              </a:ext>
            </a:extLst>
          </p:cNvPr>
          <p:cNvCxnSpPr>
            <a:cxnSpLocks/>
          </p:cNvCxnSpPr>
          <p:nvPr/>
        </p:nvCxnSpPr>
        <p:spPr>
          <a:xfrm>
            <a:off x="6255926" y="4797152"/>
            <a:ext cx="13886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CBEB7E5-CD4A-4E59-AA70-F79FE1346EA5}"/>
              </a:ext>
            </a:extLst>
          </p:cNvPr>
          <p:cNvCxnSpPr>
            <a:cxnSpLocks/>
          </p:cNvCxnSpPr>
          <p:nvPr/>
        </p:nvCxnSpPr>
        <p:spPr>
          <a:xfrm flipH="1" flipV="1">
            <a:off x="6251734" y="5661247"/>
            <a:ext cx="1392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77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1361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Event loop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124F4AC-31DD-49F0-9237-22AA85371F72}"/>
              </a:ext>
            </a:extLst>
          </p:cNvPr>
          <p:cNvSpPr/>
          <p:nvPr/>
        </p:nvSpPr>
        <p:spPr>
          <a:xfrm>
            <a:off x="2627784" y="2636914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177D95-2A2F-40DC-86E7-1D4037D30466}"/>
              </a:ext>
            </a:extLst>
          </p:cNvPr>
          <p:cNvSpPr/>
          <p:nvPr/>
        </p:nvSpPr>
        <p:spPr>
          <a:xfrm>
            <a:off x="2555776" y="14847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epoll</a:t>
            </a:r>
            <a:r>
              <a:rPr lang="en-US" altLang="ko-KR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en-US" altLang="ko-KR" dirty="0" err="1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kqueue</a:t>
            </a:r>
            <a:r>
              <a:rPr lang="en-US" altLang="ko-KR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dev/poll ,select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7F7D139-4DF7-4AF4-8898-D8D519C88ECD}"/>
              </a:ext>
            </a:extLst>
          </p:cNvPr>
          <p:cNvSpPr/>
          <p:nvPr/>
        </p:nvSpPr>
        <p:spPr>
          <a:xfrm>
            <a:off x="3173331" y="2636913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F59DD8-9726-4264-A2B6-50C94373A440}"/>
              </a:ext>
            </a:extLst>
          </p:cNvPr>
          <p:cNvSpPr/>
          <p:nvPr/>
        </p:nvSpPr>
        <p:spPr>
          <a:xfrm>
            <a:off x="3718878" y="2636913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E0E6350-F152-4E4D-BC3F-BE9F046409FC}"/>
              </a:ext>
            </a:extLst>
          </p:cNvPr>
          <p:cNvSpPr/>
          <p:nvPr/>
        </p:nvSpPr>
        <p:spPr>
          <a:xfrm>
            <a:off x="4264425" y="2636912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60F421E-F8C4-42A6-90F5-7ACE63CFA99E}"/>
              </a:ext>
            </a:extLst>
          </p:cNvPr>
          <p:cNvSpPr/>
          <p:nvPr/>
        </p:nvSpPr>
        <p:spPr>
          <a:xfrm>
            <a:off x="4814727" y="2636912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6BB816-F45C-4CE8-9B21-E56172D6E7B1}"/>
              </a:ext>
            </a:extLst>
          </p:cNvPr>
          <p:cNvSpPr/>
          <p:nvPr/>
        </p:nvSpPr>
        <p:spPr>
          <a:xfrm>
            <a:off x="5365029" y="2636911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9B3288-EDC0-4A76-B726-B741FBE768E2}"/>
              </a:ext>
            </a:extLst>
          </p:cNvPr>
          <p:cNvCxnSpPr>
            <a:cxnSpLocks/>
          </p:cNvCxnSpPr>
          <p:nvPr/>
        </p:nvCxnSpPr>
        <p:spPr>
          <a:xfrm>
            <a:off x="4499992" y="2060848"/>
            <a:ext cx="0" cy="576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5D7909-1D29-43F1-BB01-71486B67F332}"/>
              </a:ext>
            </a:extLst>
          </p:cNvPr>
          <p:cNvSpPr txBox="1"/>
          <p:nvPr/>
        </p:nvSpPr>
        <p:spPr>
          <a:xfrm>
            <a:off x="6146144" y="2624890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 </a:t>
            </a:r>
            <a:r>
              <a:rPr lang="en-US" altLang="ko-KR" dirty="0" err="1"/>
              <a:t>fd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A7F07AB-F2A6-409A-A3FB-A1839A96077D}"/>
              </a:ext>
            </a:extLst>
          </p:cNvPr>
          <p:cNvGrpSpPr/>
          <p:nvPr/>
        </p:nvGrpSpPr>
        <p:grpSpPr>
          <a:xfrm>
            <a:off x="3333106" y="3379086"/>
            <a:ext cx="1938535" cy="1706010"/>
            <a:chOff x="3333106" y="3379086"/>
            <a:chExt cx="1938535" cy="170601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84FEC4E-10F3-4D92-B8DC-7D6DEE94A7B2}"/>
                </a:ext>
              </a:extLst>
            </p:cNvPr>
            <p:cNvSpPr/>
            <p:nvPr/>
          </p:nvSpPr>
          <p:spPr>
            <a:xfrm>
              <a:off x="3455876" y="3379086"/>
              <a:ext cx="1692188" cy="1562081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383B773-3603-4380-8527-4BDB509D9E0D}"/>
                </a:ext>
              </a:extLst>
            </p:cNvPr>
            <p:cNvSpPr/>
            <p:nvPr/>
          </p:nvSpPr>
          <p:spPr>
            <a:xfrm>
              <a:off x="3761656" y="3645024"/>
              <a:ext cx="1080120" cy="1008112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36FC008B-01B2-4449-B451-9655CCEB5D45}"/>
                </a:ext>
              </a:extLst>
            </p:cNvPr>
            <p:cNvSpPr/>
            <p:nvPr/>
          </p:nvSpPr>
          <p:spPr>
            <a:xfrm rot="11208723">
              <a:off x="4726094" y="4062060"/>
              <a:ext cx="545547" cy="3693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0834470B-EAE9-40D3-92E0-B57D6E815B7A}"/>
                </a:ext>
              </a:extLst>
            </p:cNvPr>
            <p:cNvSpPr/>
            <p:nvPr/>
          </p:nvSpPr>
          <p:spPr>
            <a:xfrm rot="15979589">
              <a:off x="3970470" y="4627657"/>
              <a:ext cx="545547" cy="3693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8BA9B19C-4EC4-4544-8895-2E043BAE320F}"/>
                </a:ext>
              </a:extLst>
            </p:cNvPr>
            <p:cNvSpPr/>
            <p:nvPr/>
          </p:nvSpPr>
          <p:spPr>
            <a:xfrm rot="427209">
              <a:off x="3333106" y="3895507"/>
              <a:ext cx="545547" cy="3693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A0F6F503-DDE5-4E2D-9D73-358D6FADA4B0}"/>
              </a:ext>
            </a:extLst>
          </p:cNvPr>
          <p:cNvSpPr/>
          <p:nvPr/>
        </p:nvSpPr>
        <p:spPr>
          <a:xfrm rot="5151769">
            <a:off x="4095363" y="3358393"/>
            <a:ext cx="545547" cy="369332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4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361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Multi Thread Vs Single Thread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73C3BA-DA35-4DA9-B9C1-5FACE55AB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79161"/>
              </p:ext>
            </p:extLst>
          </p:nvPr>
        </p:nvGraphicFramePr>
        <p:xfrm>
          <a:off x="602805" y="1487473"/>
          <a:ext cx="6552728" cy="397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182">
                  <a:extLst>
                    <a:ext uri="{9D8B030D-6E8A-4147-A177-3AD203B41FA5}">
                      <a16:colId xmlns:a16="http://schemas.microsoft.com/office/drawing/2014/main" val="1956766763"/>
                    </a:ext>
                  </a:extLst>
                </a:gridCol>
                <a:gridCol w="2247064">
                  <a:extLst>
                    <a:ext uri="{9D8B030D-6E8A-4147-A177-3AD203B41FA5}">
                      <a16:colId xmlns:a16="http://schemas.microsoft.com/office/drawing/2014/main" val="3866201752"/>
                    </a:ext>
                  </a:extLst>
                </a:gridCol>
                <a:gridCol w="2667482">
                  <a:extLst>
                    <a:ext uri="{9D8B030D-6E8A-4147-A177-3AD203B41FA5}">
                      <a16:colId xmlns:a16="http://schemas.microsoft.com/office/drawing/2014/main" val="1670547356"/>
                    </a:ext>
                  </a:extLst>
                </a:gridCol>
              </a:tblGrid>
              <a:tr h="993959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Multi Thread</a:t>
                      </a:r>
                    </a:p>
                    <a:p>
                      <a:pPr latinLnBrk="1"/>
                      <a:r>
                        <a:rPr lang="en-US" altLang="ko-KR" sz="1500" dirty="0"/>
                        <a:t>(He)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Single Thread</a:t>
                      </a:r>
                    </a:p>
                    <a:p>
                      <a:pPr latinLnBrk="1"/>
                      <a:r>
                        <a:rPr lang="en-US" altLang="ko-KR" sz="1500" dirty="0"/>
                        <a:t>(She)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12609"/>
                  </a:ext>
                </a:extLst>
              </a:tr>
              <a:tr h="993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Size Limit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Tomcat</a:t>
                      </a:r>
                    </a:p>
                    <a:p>
                      <a:pPr latinLnBrk="1"/>
                      <a:r>
                        <a:rPr lang="en-US" altLang="ko-KR" sz="1500" dirty="0"/>
                        <a:t>Default 500</a:t>
                      </a:r>
                    </a:p>
                    <a:p>
                      <a:pPr latinLnBrk="1"/>
                      <a:r>
                        <a:rPr lang="en-US" altLang="ko-KR" sz="1500" dirty="0"/>
                        <a:t>Maximum 2000?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 Have No Idea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378475"/>
                  </a:ext>
                </a:extLst>
              </a:tr>
              <a:tr h="993959"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 efficiency</a:t>
                      </a:r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I'm awesome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Better than him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07382"/>
                  </a:ext>
                </a:extLst>
              </a:tr>
              <a:tr h="993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Request processing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No problem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If One request processing takes long time…?</a:t>
                      </a:r>
                    </a:p>
                    <a:p>
                      <a:pPr latinLnBrk="1"/>
                      <a:r>
                        <a:rPr lang="en-US" altLang="ko-KR" sz="1500" dirty="0"/>
                        <a:t>Slowly Server! 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86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44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5243</TotalTime>
  <Words>444</Words>
  <Application>Microsoft Office PowerPoint</Application>
  <PresentationFormat>화면 슬라이드 쇼(4:3)</PresentationFormat>
  <Paragraphs>239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Unicode MS</vt:lpstr>
      <vt:lpstr>Menlo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김남</dc:creator>
  <cp:lastModifiedBy>김 남</cp:lastModifiedBy>
  <cp:revision>303</cp:revision>
  <dcterms:created xsi:type="dcterms:W3CDTF">2019-07-17T03:52:15Z</dcterms:created>
  <dcterms:modified xsi:type="dcterms:W3CDTF">2019-07-24T08:49:32Z</dcterms:modified>
</cp:coreProperties>
</file>