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6" r:id="rId4"/>
    <p:sldId id="264" r:id="rId5"/>
    <p:sldId id="263" r:id="rId6"/>
    <p:sldId id="257" r:id="rId7"/>
    <p:sldId id="25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EE77-0C1D-458A-9EBD-426B5B8D0F81}" type="datetimeFigureOut">
              <a:rPr lang="ko-KR" altLang="en-US" smtClean="0"/>
              <a:pPr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23528" y="188640"/>
            <a:ext cx="8496944" cy="6048672"/>
          </a:xfrm>
          <a:prstGeom prst="rect">
            <a:avLst/>
          </a:prstGeom>
          <a:blipFill dpi="0" rotWithShape="1">
            <a:blip r:embed="rId13" cstate="print">
              <a:alphaModFix amt="3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2018.stateofjs.com/data-layer/overview/" TargetMode="External"/><Relationship Id="rId2" Type="http://schemas.openxmlformats.org/officeDocument/2006/relationships/hyperlink" Target="https://2017.stateofjs.com/2017/front-end/resul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benjaminwoojang/webpack-4%EC%99%80-babel-7%EC%9C%BC%EB%A1%9C-react%EA%B0%9C%EB%B0%9C%ED%99%98%EA%B2%BD-%EC%85%8B%EC%97%85%ED%95%98%EA%B8%B0-340e00d2760b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earn.com/course/reactjs-web/lecture/8278" TargetMode="External"/><Relationship Id="rId2" Type="http://schemas.openxmlformats.org/officeDocument/2006/relationships/hyperlink" Target="https://github.com/facebook/create-react-ap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7" Type="http://schemas.openxmlformats.org/officeDocument/2006/relationships/hyperlink" Target="https://github.com/facebook/create-react-app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uejs.org/" TargetMode="External"/><Relationship Id="rId5" Type="http://schemas.openxmlformats.org/officeDocument/2006/relationships/hyperlink" Target="https://nextjs.org/" TargetMode="External"/><Relationship Id="rId4" Type="http://schemas.openxmlformats.org/officeDocument/2006/relationships/hyperlink" Target="https://facebook.github.io/react-nativ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9712" y="1844824"/>
            <a:ext cx="5400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5000" dirty="0"/>
              <a:t>IDE</a:t>
            </a:r>
          </a:p>
          <a:p>
            <a:pPr marL="342900" indent="-342900" algn="ctr"/>
            <a:r>
              <a:rPr lang="en-US" altLang="ko-KR" sz="5000" dirty="0"/>
              <a:t>( Integration Development Environment 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743208-20B3-45E9-A22E-7FFF460E43A1}"/>
              </a:ext>
            </a:extLst>
          </p:cNvPr>
          <p:cNvSpPr/>
          <p:nvPr/>
        </p:nvSpPr>
        <p:spPr>
          <a:xfrm>
            <a:off x="5670122" y="1231885"/>
            <a:ext cx="1536767" cy="1116995"/>
          </a:xfrm>
          <a:prstGeom prst="rect">
            <a:avLst/>
          </a:prstGeom>
          <a:gradFill>
            <a:gsLst>
              <a:gs pos="98000">
                <a:srgbClr val="DF8B3F"/>
              </a:gs>
              <a:gs pos="25000">
                <a:schemeClr val="bg1">
                  <a:lumMod val="5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5576" y="908720"/>
            <a:ext cx="432048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</a:t>
            </a:r>
            <a:r>
              <a:rPr lang="en-US" altLang="ko-KR" dirty="0" err="1"/>
              <a:t>js</a:t>
            </a:r>
            <a:endParaRPr lang="en-US" altLang="ko-KR" dirty="0"/>
          </a:p>
          <a:p>
            <a:pPr algn="ctr"/>
            <a:r>
              <a:rPr lang="en-US" altLang="ko-KR" dirty="0"/>
              <a:t>( Web Server 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96136" y="3573016"/>
            <a:ext cx="145816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pack</a:t>
            </a:r>
          </a:p>
          <a:p>
            <a:pPr algn="ctr"/>
            <a:r>
              <a:rPr lang="en-US" altLang="ko-KR" dirty="0"/>
              <a:t>(compress &amp; compile)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68144" y="1340768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Visual Studio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24328" y="1340768"/>
            <a:ext cx="12241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developer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1"/>
            <a:endCxn id="8" idx="3"/>
          </p:cNvCxnSpPr>
          <p:nvPr/>
        </p:nvCxnSpPr>
        <p:spPr>
          <a:xfrm flipH="1">
            <a:off x="7020272" y="1797968"/>
            <a:ext cx="504056" cy="10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7596336" y="2780928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8" idx="2"/>
            <a:endCxn id="18" idx="0"/>
          </p:cNvCxnSpPr>
          <p:nvPr/>
        </p:nvCxnSpPr>
        <p:spPr>
          <a:xfrm>
            <a:off x="6444208" y="2276872"/>
            <a:ext cx="172819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2"/>
            <a:endCxn id="7" idx="3"/>
          </p:cNvCxnSpPr>
          <p:nvPr/>
        </p:nvCxnSpPr>
        <p:spPr>
          <a:xfrm flipH="1">
            <a:off x="7254298" y="3356992"/>
            <a:ext cx="34203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1"/>
            <a:endCxn id="6" idx="3"/>
          </p:cNvCxnSpPr>
          <p:nvPr/>
        </p:nvCxnSpPr>
        <p:spPr>
          <a:xfrm flipH="1" flipV="1">
            <a:off x="5076056" y="2744924"/>
            <a:ext cx="72008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56176" y="9087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12360" y="2348880"/>
            <a:ext cx="105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50" name="구름 49"/>
          <p:cNvSpPr/>
          <p:nvPr/>
        </p:nvSpPr>
        <p:spPr>
          <a:xfrm>
            <a:off x="1043608" y="1988840"/>
            <a:ext cx="1440160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VUE</a:t>
            </a:r>
            <a:endParaRPr lang="ko-KR" altLang="en-US" dirty="0"/>
          </a:p>
        </p:txBody>
      </p:sp>
      <p:sp>
        <p:nvSpPr>
          <p:cNvPr id="51" name="구름 50"/>
          <p:cNvSpPr/>
          <p:nvPr/>
        </p:nvSpPr>
        <p:spPr>
          <a:xfrm>
            <a:off x="2843808" y="1988840"/>
            <a:ext cx="1440160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React</a:t>
            </a:r>
            <a:endParaRPr lang="ko-KR" altLang="en-US" dirty="0"/>
          </a:p>
        </p:txBody>
      </p:sp>
      <p:sp>
        <p:nvSpPr>
          <p:cNvPr id="52" name="구름 51"/>
          <p:cNvSpPr/>
          <p:nvPr/>
        </p:nvSpPr>
        <p:spPr>
          <a:xfrm>
            <a:off x="1115616" y="3140968"/>
            <a:ext cx="1584176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Anguler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Front End Framework Architecture</a:t>
            </a:r>
            <a:endParaRPr lang="ko-KR" altLang="en-US" sz="1500" dirty="0"/>
          </a:p>
        </p:txBody>
      </p:sp>
      <p:sp>
        <p:nvSpPr>
          <p:cNvPr id="55" name="직사각형 54"/>
          <p:cNvSpPr/>
          <p:nvPr/>
        </p:nvSpPr>
        <p:spPr>
          <a:xfrm>
            <a:off x="611560" y="5373216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Front End F/W </a:t>
            </a:r>
            <a:r>
              <a:rPr lang="ko-KR" altLang="en-US" dirty="0"/>
              <a:t>다운로드 수 통계 자료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https://2017.stateofjs.com/2017/front-end/results/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https://2018.stateofjs.com/data-layer/overview/</a:t>
            </a:r>
            <a:endParaRPr lang="en-US" altLang="ko-KR" dirty="0"/>
          </a:p>
        </p:txBody>
      </p:sp>
      <p:sp>
        <p:nvSpPr>
          <p:cNvPr id="56" name="TextBox 55"/>
          <p:cNvSpPr txBox="1"/>
          <p:nvPr/>
        </p:nvSpPr>
        <p:spPr>
          <a:xfrm>
            <a:off x="5796136" y="3140968"/>
            <a:ext cx="153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Support Tool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/>
              <a:t>Frent</a:t>
            </a:r>
            <a:r>
              <a:rPr lang="en-US" altLang="ko-KR" sz="1500" dirty="0"/>
              <a:t> End Framework IDE ( Integration Developer Environment )</a:t>
            </a:r>
            <a:endParaRPr lang="ko-KR" alt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/>
              <a:t>Frent</a:t>
            </a:r>
            <a:r>
              <a:rPr lang="en-US" altLang="ko-KR" sz="1500" dirty="0"/>
              <a:t> End Framework IDE ( Integration Developer Environment )</a:t>
            </a:r>
            <a:endParaRPr lang="ko-KR" altLang="en-US" sz="1500" dirty="0"/>
          </a:p>
        </p:txBody>
      </p:sp>
      <p:sp>
        <p:nvSpPr>
          <p:cNvPr id="2" name="직사각형 1"/>
          <p:cNvSpPr/>
          <p:nvPr/>
        </p:nvSpPr>
        <p:spPr>
          <a:xfrm>
            <a:off x="755576" y="908720"/>
            <a:ext cx="309634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</a:p>
          <a:p>
            <a:pPr algn="ctr"/>
            <a:r>
              <a:rPr lang="en-US" altLang="ko-KR" dirty="0"/>
              <a:t>Node.js</a:t>
            </a:r>
          </a:p>
          <a:p>
            <a:pPr algn="ctr"/>
            <a:r>
              <a:rPr lang="en-US" altLang="ko-KR" dirty="0"/>
              <a:t>/.</a:t>
            </a:r>
            <a:r>
              <a:rPr lang="en-US" altLang="ko-KR" dirty="0" err="1"/>
              <a:t>bablerc</a:t>
            </a:r>
            <a:endParaRPr lang="en-US" altLang="ko-KR" dirty="0"/>
          </a:p>
          <a:p>
            <a:pPr algn="ctr"/>
            <a:r>
              <a:rPr lang="en-US" altLang="ko-KR" dirty="0"/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package.json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/>
              <a:t>/</a:t>
            </a:r>
            <a:r>
              <a:rPr lang="en-US" altLang="ko-KR" dirty="0">
                <a:solidFill>
                  <a:srgbClr val="FF0000"/>
                </a:solidFill>
              </a:rPr>
              <a:t>webpack.config.js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55576" y="450912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https://medium.com/@benjaminwoojang/webpack-4%EC%99%80-babel-7%EC%9C%BC%EB%A1%9C-react%EA%B0%9C%EB%B0%9C%ED%99%98%EA%B2%BD-%EC%85%8B%EC%97%85%ED%95%98%EA%B8%B0-340e00d2760b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76056" y="885190"/>
            <a:ext cx="309634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</a:p>
          <a:p>
            <a:pPr algn="ctr"/>
            <a:r>
              <a:rPr lang="en-US" altLang="ko-KR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96127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>
                <a:latin typeface="Menlo"/>
              </a:rPr>
              <a:t>npm install --save-dev webpack webpack-cli</a:t>
            </a:r>
          </a:p>
          <a:p>
            <a:r>
              <a:rPr lang="fr-FR" altLang="ko-KR" dirty="0">
                <a:latin typeface="Menlo"/>
              </a:rPr>
              <a:t>npm install –g webpack webpack-cli</a:t>
            </a:r>
          </a:p>
          <a:p>
            <a:endParaRPr lang="fr-FR" altLang="ko-KR" dirty="0">
              <a:latin typeface="Menlo"/>
            </a:endParaRPr>
          </a:p>
          <a:p>
            <a:r>
              <a:rPr lang="fr-FR" altLang="ko-KR" dirty="0">
                <a:latin typeface="Menlo"/>
              </a:rPr>
              <a:t>npm install --save-dev @babel/core @babel/preset-env</a:t>
            </a:r>
          </a:p>
          <a:p>
            <a:endParaRPr lang="fr-FR" altLang="ko-KR" dirty="0">
              <a:latin typeface="Menlo"/>
            </a:endParaRPr>
          </a:p>
          <a:p>
            <a:r>
              <a:rPr lang="en-US" altLang="ko-KR" dirty="0" err="1">
                <a:latin typeface="Menlo"/>
              </a:rPr>
              <a:t>npm</a:t>
            </a:r>
            <a:r>
              <a:rPr lang="en-US" altLang="ko-KR" dirty="0">
                <a:latin typeface="Menlo"/>
              </a:rPr>
              <a:t> install --save-</a:t>
            </a:r>
            <a:r>
              <a:rPr lang="en-US" altLang="ko-KR" dirty="0" err="1">
                <a:latin typeface="Menlo"/>
              </a:rPr>
              <a:t>dev</a:t>
            </a:r>
            <a:r>
              <a:rPr lang="en-US" altLang="ko-KR" dirty="0">
                <a:latin typeface="Menlo"/>
              </a:rPr>
              <a:t> react react-</a:t>
            </a:r>
            <a:r>
              <a:rPr lang="en-US" altLang="ko-KR" dirty="0" err="1">
                <a:latin typeface="Menlo"/>
              </a:rPr>
              <a:t>dom</a:t>
            </a:r>
            <a:r>
              <a:rPr lang="en-US" altLang="ko-KR" dirty="0">
                <a:latin typeface="Menlo"/>
              </a:rPr>
              <a:t> @babel/preset-react</a:t>
            </a:r>
            <a:endParaRPr lang="fr-FR" altLang="ko-KR" dirty="0">
              <a:latin typeface="Menlo"/>
            </a:endParaRPr>
          </a:p>
          <a:p>
            <a:r>
              <a:rPr lang="fr-FR" altLang="ko-KR" dirty="0">
                <a:latin typeface="Menlo"/>
              </a:rPr>
              <a:t>npm install -g babel-preset-react</a:t>
            </a:r>
          </a:p>
          <a:p>
            <a:endParaRPr lang="fr-FR" altLang="ko-KR" dirty="0">
              <a:latin typeface="Menlo"/>
            </a:endParaRPr>
          </a:p>
          <a:p>
            <a:endParaRPr lang="fr-FR" altLang="ko-KR" dirty="0">
              <a:latin typeface="Menlo"/>
            </a:endParaRPr>
          </a:p>
          <a:p>
            <a:r>
              <a:rPr lang="en-US" altLang="ko-KR" dirty="0" err="1"/>
              <a:t>npm</a:t>
            </a:r>
            <a:r>
              <a:rPr lang="en-US" altLang="ko-KR" dirty="0"/>
              <a:t> install --save-</a:t>
            </a:r>
            <a:r>
              <a:rPr lang="en-US" altLang="ko-KR" dirty="0" err="1"/>
              <a:t>dev</a:t>
            </a:r>
            <a:r>
              <a:rPr lang="en-US" altLang="ko-KR" dirty="0"/>
              <a:t> html-</a:t>
            </a:r>
            <a:r>
              <a:rPr lang="en-US" altLang="ko-KR" dirty="0" err="1"/>
              <a:t>webpack</a:t>
            </a:r>
            <a:r>
              <a:rPr lang="en-US" altLang="ko-KR" dirty="0"/>
              <a:t>-plugin html-loader</a:t>
            </a:r>
          </a:p>
          <a:p>
            <a:endParaRPr lang="en-US" altLang="ko-KR" dirty="0">
              <a:latin typeface="Menlo"/>
            </a:endParaRPr>
          </a:p>
          <a:p>
            <a:r>
              <a:rPr lang="en-US" altLang="ko-KR" dirty="0" err="1"/>
              <a:t>npm</a:t>
            </a:r>
            <a:r>
              <a:rPr lang="en-US" altLang="ko-KR" dirty="0"/>
              <a:t> install --g html-</a:t>
            </a:r>
            <a:r>
              <a:rPr lang="en-US" altLang="ko-KR" dirty="0" err="1"/>
              <a:t>webpack</a:t>
            </a:r>
            <a:r>
              <a:rPr lang="en-US" altLang="ko-KR" dirty="0"/>
              <a:t>-plugin html-loader</a:t>
            </a:r>
            <a:endParaRPr lang="fr-FR" altLang="ko-KR" dirty="0">
              <a:latin typeface="Menlo"/>
            </a:endParaRPr>
          </a:p>
          <a:p>
            <a:endParaRPr lang="fr-FR" altLang="ko-KR" dirty="0">
              <a:latin typeface="Menlo"/>
            </a:endParaRPr>
          </a:p>
          <a:p>
            <a:endParaRPr lang="fr-FR" altLang="ko-KR" dirty="0">
              <a:latin typeface="Menlo"/>
            </a:endParaRPr>
          </a:p>
          <a:p>
            <a:r>
              <a:rPr lang="fr-FR" altLang="ko-KR" dirty="0">
                <a:latin typeface="Menlo"/>
              </a:rPr>
              <a:t>npm install vue </a:t>
            </a:r>
            <a:r>
              <a:rPr lang="fr-FR" altLang="ko-KR" i="1" dirty="0">
                <a:latin typeface="Menlo"/>
              </a:rPr>
              <a:t>--save</a:t>
            </a:r>
            <a:br>
              <a:rPr lang="fr-FR" altLang="ko-KR" i="1" dirty="0">
                <a:latin typeface="Menlo"/>
              </a:rPr>
            </a:br>
            <a:r>
              <a:rPr lang="fr-FR" altLang="ko-KR" dirty="0">
                <a:latin typeface="Menlo"/>
              </a:rPr>
              <a:t>npm install vue-loader vue-template-compiler -D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47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548680"/>
            <a:ext cx="8208912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&lt;template&gt;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&lt;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:id="$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style.userList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	&lt;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	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v-for="user in users"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	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:key="user.id"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	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:class="{ [$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style.userItem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true, [$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style.selected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user.id===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}"&gt; {{ user.name }} &lt;/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&lt;/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&lt;/template&gt;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&lt;script&gt; export default { data() { return {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 undefined } }, props: ['users'] } &lt;/script&gt;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&lt;style module&gt;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/* style definition */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&lt;/style&gt;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굴림" pitchFamily="50" charset="-127"/>
              <a:ea typeface="Avenir Next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굴림" pitchFamily="50" charset="-127"/>
                <a:ea typeface="Avenir Next"/>
                <a:cs typeface="굴림" pitchFamily="50" charset="-127"/>
              </a:rPr>
              <a:t>React</a:t>
            </a:r>
            <a:r>
              <a:rPr kumimoji="1" lang="ko-KR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굴림" pitchFamily="50" charset="-127"/>
                <a:ea typeface="Avenir Next"/>
                <a:cs typeface="굴림" pitchFamily="50" charset="-127"/>
              </a:rPr>
              <a:t>를 사용한다면 이 컴포넌트를 대략 아래와 같이 작성할 것이다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굴림" pitchFamily="50" charset="-127"/>
                <a:ea typeface="Avenir Next"/>
                <a:cs typeface="굴림" pitchFamily="50" charset="-127"/>
              </a:rPr>
              <a:t>.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굴림" pitchFamily="50" charset="-127"/>
              <a:ea typeface="Avenir Next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import React, { Component } from 'react' import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from '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' import * as styles from './UserList.css' const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UserItem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= ({ user, selected }) =&gt; 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={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(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style.userItem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, { [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style.selected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selected })}&gt; { user.name } &lt;/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) export default class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UserList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extends Component { constructor(props) { super(props)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this.state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= {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 undefined } } render() { const { users } =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this.props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const {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} =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this.state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return 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={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styles.userList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}&gt;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 {users.map(user =&gt; 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&lt;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={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(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styles.userItem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, { [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styles.selected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user.id===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})}&gt; { user.name } &lt;/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 )}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&lt;/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) } }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4509120"/>
            <a:ext cx="72728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https://github.com/facebook/create-react-app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or yarn start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https://www.inflearn.com/course/reactjs-web/lecture/8278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/>
              <a:t>Frent</a:t>
            </a:r>
            <a:r>
              <a:rPr lang="en-US" altLang="ko-KR" sz="1500" dirty="0"/>
              <a:t> End Framework Source Line Compare</a:t>
            </a:r>
            <a:endParaRPr lang="ko-KR" alt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18864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2"/>
              </a:rPr>
              <a:t>#1. Angular</a:t>
            </a:r>
            <a:endParaRPr lang="ko-KR" altLang="en-US" b="1" dirty="0"/>
          </a:p>
          <a:p>
            <a:r>
              <a:rPr lang="ko-KR" altLang="en-US" dirty="0" err="1"/>
              <a:t>구글에서</a:t>
            </a:r>
            <a:r>
              <a:rPr lang="ko-KR" altLang="en-US" dirty="0"/>
              <a:t> 지원</a:t>
            </a:r>
          </a:p>
          <a:p>
            <a:r>
              <a:rPr lang="ko-KR" altLang="en-US" dirty="0"/>
              <a:t>큰 커뮤니티</a:t>
            </a:r>
          </a:p>
          <a:p>
            <a:r>
              <a:rPr lang="ko-KR" altLang="en-US" dirty="0"/>
              <a:t>양방향 바인딩</a:t>
            </a:r>
          </a:p>
          <a:p>
            <a:r>
              <a:rPr lang="en-US" altLang="ko-KR" dirty="0" err="1"/>
              <a:t>TypeScript</a:t>
            </a:r>
            <a:r>
              <a:rPr lang="en-US" altLang="ko-KR" dirty="0"/>
              <a:t>: </a:t>
            </a:r>
            <a:r>
              <a:rPr lang="ko-KR" altLang="en-US" dirty="0"/>
              <a:t>정적 타입</a:t>
            </a:r>
            <a:r>
              <a:rPr lang="en-US" altLang="ko-KR" dirty="0"/>
              <a:t>. </a:t>
            </a:r>
            <a:r>
              <a:rPr lang="ko-KR" altLang="en-US" dirty="0"/>
              <a:t>코드의 예측가능성 및 유지보수 용이</a:t>
            </a:r>
            <a:r>
              <a:rPr lang="en-US" altLang="ko-KR" dirty="0"/>
              <a:t>, </a:t>
            </a:r>
            <a:r>
              <a:rPr lang="ko-KR" altLang="en-US" dirty="0"/>
              <a:t>공부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자세하고 방대한 분량의 문서</a:t>
            </a:r>
            <a:r>
              <a:rPr lang="en-US" altLang="ko-KR" dirty="0"/>
              <a:t>, </a:t>
            </a:r>
            <a:r>
              <a:rPr lang="ko-KR" altLang="en-US" dirty="0"/>
              <a:t>방대한 공부</a:t>
            </a:r>
            <a:r>
              <a:rPr lang="en-US" altLang="ko-KR" dirty="0"/>
              <a:t>..</a:t>
            </a:r>
          </a:p>
          <a:p>
            <a:r>
              <a:rPr lang="en-US" altLang="ko-KR" dirty="0" err="1"/>
              <a:t>RxJS</a:t>
            </a:r>
            <a:r>
              <a:rPr lang="en-US" altLang="ko-KR" dirty="0"/>
              <a:t>: </a:t>
            </a:r>
            <a:r>
              <a:rPr lang="ko-KR" altLang="en-US" dirty="0" err="1"/>
              <a:t>비동기</a:t>
            </a:r>
            <a:r>
              <a:rPr lang="ko-KR" altLang="en-US" dirty="0"/>
              <a:t> 통신 방식</a:t>
            </a:r>
            <a:r>
              <a:rPr lang="en-US" altLang="ko-KR" dirty="0"/>
              <a:t>, </a:t>
            </a:r>
            <a:r>
              <a:rPr lang="ko-KR" altLang="en-US" dirty="0"/>
              <a:t>또 공부</a:t>
            </a:r>
            <a:r>
              <a:rPr lang="en-US" altLang="ko-KR" dirty="0"/>
              <a:t>..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2276872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3"/>
              </a:rPr>
              <a:t>#2. React</a:t>
            </a:r>
            <a:endParaRPr lang="ko-KR" altLang="en-US" b="1" dirty="0"/>
          </a:p>
          <a:p>
            <a:r>
              <a:rPr lang="ko-KR" altLang="en-US" dirty="0" err="1"/>
              <a:t>페이스북의</a:t>
            </a:r>
            <a:r>
              <a:rPr lang="ko-KR" altLang="en-US" dirty="0"/>
              <a:t> 지원</a:t>
            </a:r>
          </a:p>
          <a:p>
            <a:r>
              <a:rPr lang="ko-KR" altLang="en-US" dirty="0"/>
              <a:t>가장 거대한 커뮤니티</a:t>
            </a:r>
          </a:p>
          <a:p>
            <a:r>
              <a:rPr lang="en-US" altLang="ko-KR" dirty="0"/>
              <a:t>Virtual Dom</a:t>
            </a:r>
          </a:p>
          <a:p>
            <a:r>
              <a:rPr lang="en-US" altLang="ko-KR" dirty="0"/>
              <a:t>JSX: </a:t>
            </a:r>
            <a:r>
              <a:rPr lang="ko-KR" altLang="en-US" dirty="0" err="1"/>
              <a:t>탬플릿</a:t>
            </a:r>
            <a:r>
              <a:rPr lang="ko-KR" altLang="en-US" dirty="0"/>
              <a:t> 코드가 </a:t>
            </a:r>
            <a:r>
              <a:rPr lang="en-US" altLang="ko-KR" dirty="0"/>
              <a:t>JS </a:t>
            </a:r>
            <a:r>
              <a:rPr lang="ko-KR" altLang="en-US" dirty="0"/>
              <a:t>안에 들어간</a:t>
            </a:r>
            <a:r>
              <a:rPr lang="en-US" altLang="ko-KR" dirty="0"/>
              <a:t>.. </a:t>
            </a:r>
            <a:r>
              <a:rPr lang="ko-KR" altLang="en-US" dirty="0"/>
              <a:t>공부</a:t>
            </a:r>
            <a:r>
              <a:rPr lang="en-US" altLang="ko-KR" dirty="0"/>
              <a:t>..</a:t>
            </a:r>
          </a:p>
          <a:p>
            <a:r>
              <a:rPr lang="en-US" altLang="ko-KR" dirty="0">
                <a:hlinkClick r:id="rId4"/>
              </a:rPr>
              <a:t>React Native</a:t>
            </a:r>
            <a:r>
              <a:rPr lang="en-US" altLang="ko-KR" dirty="0"/>
              <a:t>: </a:t>
            </a:r>
            <a:r>
              <a:rPr lang="ko-KR" altLang="en-US" dirty="0"/>
              <a:t>추후 </a:t>
            </a:r>
            <a:r>
              <a:rPr lang="ko-KR" altLang="en-US" dirty="0" err="1"/>
              <a:t>앱</a:t>
            </a:r>
            <a:r>
              <a:rPr lang="ko-KR" altLang="en-US" dirty="0"/>
              <a:t> 출시까지 염두에 둔다면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SSR: </a:t>
            </a:r>
            <a:r>
              <a:rPr lang="en-US" altLang="ko-KR" dirty="0">
                <a:hlinkClick r:id="rId5"/>
              </a:rPr>
              <a:t>Next.js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7544" y="4293096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6"/>
              </a:rPr>
              <a:t>#3. Vue.js</a:t>
            </a:r>
            <a:endParaRPr lang="ko-KR" altLang="en-US" b="1" dirty="0"/>
          </a:p>
          <a:p>
            <a:r>
              <a:rPr lang="en-US" altLang="ko-KR" dirty="0"/>
              <a:t>Evan You </a:t>
            </a:r>
            <a:r>
              <a:rPr lang="ko-KR" altLang="en-US" dirty="0"/>
              <a:t>개인이 유지보수</a:t>
            </a:r>
          </a:p>
          <a:p>
            <a:r>
              <a:rPr lang="ko-KR" altLang="en-US" dirty="0"/>
              <a:t>상대적으로 작지만 충분한 커뮤니티</a:t>
            </a:r>
            <a:r>
              <a:rPr lang="en-US" altLang="ko-KR" dirty="0"/>
              <a:t>(feat. </a:t>
            </a:r>
            <a:r>
              <a:rPr lang="en-US" altLang="ko-KR" dirty="0" err="1"/>
              <a:t>Laravel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양방향 바인딩</a:t>
            </a:r>
            <a:r>
              <a:rPr lang="en-US" altLang="ko-KR" dirty="0"/>
              <a:t>(</a:t>
            </a:r>
            <a:r>
              <a:rPr lang="ko-KR" altLang="en-US" dirty="0"/>
              <a:t>단방향도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Virtual Dom</a:t>
            </a:r>
          </a:p>
          <a:p>
            <a:r>
              <a:rPr lang="en-US" altLang="ko-KR" dirty="0"/>
              <a:t>Single File Component: .</a:t>
            </a:r>
            <a:r>
              <a:rPr lang="en-US" altLang="ko-KR" dirty="0" err="1"/>
              <a:t>vue</a:t>
            </a:r>
            <a:endParaRPr lang="en-US" altLang="ko-KR" dirty="0"/>
          </a:p>
          <a:p>
            <a:r>
              <a:rPr lang="en-US" altLang="ko-KR" dirty="0" err="1"/>
              <a:t>NativeScript</a:t>
            </a:r>
            <a:r>
              <a:rPr lang="en-US" altLang="ko-KR" dirty="0"/>
              <a:t> — </a:t>
            </a:r>
            <a:r>
              <a:rPr lang="en-US" altLang="ko-KR" dirty="0" err="1"/>
              <a:t>Vue</a:t>
            </a:r>
            <a:r>
              <a:rPr lang="en-US" altLang="ko-KR" dirty="0"/>
              <a:t>: </a:t>
            </a:r>
            <a:r>
              <a:rPr lang="ko-KR" altLang="en-US" dirty="0" err="1"/>
              <a:t>레퍼런스</a:t>
            </a:r>
            <a:r>
              <a:rPr lang="ko-KR" altLang="en-US" dirty="0"/>
              <a:t> 부족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SSR: Nuxt.js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95936" y="19168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7"/>
              </a:rPr>
              <a:t>https://github.com/facebook/create-react-app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4553</TotalTime>
  <Words>374</Words>
  <Application>Microsoft Office PowerPoint</Application>
  <PresentationFormat>화면 슬라이드 쇼(4:3)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 Unicode MS</vt:lpstr>
      <vt:lpstr>Menlo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김남</dc:creator>
  <cp:lastModifiedBy>김 남</cp:lastModifiedBy>
  <cp:revision>255</cp:revision>
  <dcterms:created xsi:type="dcterms:W3CDTF">2019-07-17T03:52:15Z</dcterms:created>
  <dcterms:modified xsi:type="dcterms:W3CDTF">2019-07-28T13:16:27Z</dcterms:modified>
</cp:coreProperties>
</file>