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0" r:id="rId4"/>
    <p:sldId id="259" r:id="rId5"/>
    <p:sldId id="261" r:id="rId6"/>
    <p:sldId id="257" r:id="rId7"/>
    <p:sldId id="258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DEE77-0C1D-458A-9EBD-426B5B8D0F81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23528" y="188640"/>
            <a:ext cx="8496944" cy="6048672"/>
          </a:xfrm>
          <a:prstGeom prst="rect">
            <a:avLst/>
          </a:prstGeom>
          <a:blipFill dpi="0" rotWithShape="1">
            <a:blip r:embed="rId13" cstate="print">
              <a:alphaModFix amt="3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2018.stateofjs.com/data-layer/overview/" TargetMode="External"/><Relationship Id="rId2" Type="http://schemas.openxmlformats.org/officeDocument/2006/relationships/hyperlink" Target="https://2017.stateofjs.com/2017/front-end/result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reactjs.org/" TargetMode="External"/><Relationship Id="rId7" Type="http://schemas.openxmlformats.org/officeDocument/2006/relationships/hyperlink" Target="https://vuejsexamples.com/" TargetMode="External"/><Relationship Id="rId2" Type="http://schemas.openxmlformats.org/officeDocument/2006/relationships/hyperlink" Target="https://angular.k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hyperlink" Target="https://kr.vuejs.org/v2/guide/index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pit.kr/%EB%B2%88%EC%97%AD%EA%B8%80-react-vs-angular-%EB%91%98-%EC%A4%91-%EC%96%B4%EB%96%A4-%EA%B2%83%EC%9D%B4-%EB%8B%B9%EC%8B%A0%EC%9D%98-%ED%94%84%EB%A1%9C%EC%A0%9D%ED%8A%B8%EC%97%90-%EC%95%8C%EB%A7%9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learn.com/course/reactjs-web/lecture/8278" TargetMode="External"/><Relationship Id="rId2" Type="http://schemas.openxmlformats.org/officeDocument/2006/relationships/hyperlink" Target="https://github.com/facebook/create-react-ap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7" Type="http://schemas.openxmlformats.org/officeDocument/2006/relationships/hyperlink" Target="https://github.com/facebook/create-react-app" TargetMode="External"/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uejs.org/" TargetMode="External"/><Relationship Id="rId5" Type="http://schemas.openxmlformats.org/officeDocument/2006/relationships/hyperlink" Target="https://nextjs.org/" TargetMode="External"/><Relationship Id="rId4" Type="http://schemas.openxmlformats.org/officeDocument/2006/relationships/hyperlink" Target="https://facebook.github.io/react-nativ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79712" y="1844824"/>
            <a:ext cx="5400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5000" dirty="0"/>
              <a:t>ANGULER VS REACT VS VUE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115616" y="1484784"/>
            <a:ext cx="5472608" cy="2088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그 외 고려할 것들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419872" y="2708920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비용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1560" y="3789040"/>
            <a:ext cx="7128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/>
              <a:t>F/W </a:t>
            </a:r>
            <a:r>
              <a:rPr lang="ko-KR" altLang="en-US" dirty="0"/>
              <a:t>선정 시 필요한 요건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든든한 커뮤니티와 생태계가 있을 것</a:t>
            </a:r>
            <a:r>
              <a:rPr lang="en-US" altLang="ko-KR" dirty="0"/>
              <a:t>. (</a:t>
            </a:r>
            <a:r>
              <a:rPr lang="ko-KR" altLang="en-US" dirty="0"/>
              <a:t>신기술 적용 가능 여부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문서화가 잘되어있을 것</a:t>
            </a:r>
            <a:r>
              <a:rPr lang="en-US" altLang="ko-KR" dirty="0"/>
              <a:t>. (</a:t>
            </a:r>
            <a:r>
              <a:rPr lang="ko-KR" altLang="en-US" dirty="0"/>
              <a:t>신기술 적용 가능 여부</a:t>
            </a:r>
            <a:r>
              <a:rPr lang="en-US" altLang="ko-KR" dirty="0"/>
              <a:t>)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많은 </a:t>
            </a:r>
            <a:r>
              <a:rPr lang="ko-KR" altLang="en-US" dirty="0" err="1"/>
              <a:t>레퍼런스가</a:t>
            </a:r>
            <a:r>
              <a:rPr lang="ko-KR" altLang="en-US" dirty="0"/>
              <a:t> 있을 것</a:t>
            </a:r>
            <a:r>
              <a:rPr lang="en-US" altLang="ko-KR" dirty="0"/>
              <a:t>. (</a:t>
            </a:r>
            <a:r>
              <a:rPr lang="ko-KR" altLang="en-US" dirty="0"/>
              <a:t>비용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낮은 러닝커브</a:t>
            </a:r>
            <a:r>
              <a:rPr lang="en-US" altLang="ko-KR" dirty="0"/>
              <a:t>(</a:t>
            </a:r>
            <a:r>
              <a:rPr lang="ko-KR" altLang="en-US" dirty="0"/>
              <a:t>실무에 바로 적용</a:t>
            </a:r>
            <a:r>
              <a:rPr lang="en-US" altLang="ko-KR" dirty="0"/>
              <a:t>) (</a:t>
            </a:r>
            <a:r>
              <a:rPr lang="ko-KR" altLang="en-US" dirty="0"/>
              <a:t>비용</a:t>
            </a:r>
            <a:r>
              <a:rPr lang="en-US" altLang="ko-KR" dirty="0"/>
              <a:t>) ( </a:t>
            </a:r>
            <a:r>
              <a:rPr lang="ko-KR" altLang="en-US" dirty="0" err="1"/>
              <a:t>프로토</a:t>
            </a:r>
            <a:r>
              <a:rPr lang="ko-KR" altLang="en-US" dirty="0"/>
              <a:t> 타이핑으로 </a:t>
            </a:r>
            <a:r>
              <a:rPr lang="ko-KR" altLang="en-US" dirty="0" err="1"/>
              <a:t>해결하기도함</a:t>
            </a:r>
            <a:r>
              <a:rPr lang="en-US" altLang="ko-KR" dirty="0"/>
              <a:t>. 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높은 생산성 </a:t>
            </a:r>
            <a:r>
              <a:rPr lang="en-US" altLang="ko-KR" dirty="0"/>
              <a:t>(</a:t>
            </a:r>
            <a:r>
              <a:rPr lang="ko-KR" altLang="en-US" dirty="0"/>
              <a:t>비용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반응형</a:t>
            </a:r>
            <a:r>
              <a:rPr lang="en-US" altLang="ko-KR" dirty="0"/>
              <a:t>(reactivity)</a:t>
            </a:r>
            <a:r>
              <a:rPr lang="ko-KR" altLang="en-US" dirty="0"/>
              <a:t>을 지원할 것</a:t>
            </a:r>
            <a:r>
              <a:rPr lang="en-US" altLang="ko-KR" dirty="0"/>
              <a:t>. (</a:t>
            </a:r>
            <a:r>
              <a:rPr lang="ko-KR" altLang="en-US" dirty="0"/>
              <a:t>신기술 적용 가능 여부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FRONT-END F/W ( Framework )</a:t>
            </a:r>
            <a:endParaRPr lang="ko-KR" altLang="en-US" sz="1500" dirty="0"/>
          </a:p>
        </p:txBody>
      </p:sp>
      <p:sp>
        <p:nvSpPr>
          <p:cNvPr id="9" name="직사각형 8"/>
          <p:cNvSpPr/>
          <p:nvPr/>
        </p:nvSpPr>
        <p:spPr>
          <a:xfrm>
            <a:off x="611560" y="620688"/>
            <a:ext cx="6120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/>
              <a:t>F/W </a:t>
            </a:r>
            <a:r>
              <a:rPr lang="ko-KR" altLang="en-US" dirty="0"/>
              <a:t>비교 하는 이유는 무엇일까</a:t>
            </a:r>
            <a:r>
              <a:rPr lang="en-US" altLang="ko-KR" dirty="0"/>
              <a:t>?</a:t>
            </a:r>
          </a:p>
          <a:p>
            <a:pPr marL="342900" indent="-342900"/>
            <a:r>
              <a:rPr lang="en-US" altLang="ko-KR" dirty="0"/>
              <a:t> </a:t>
            </a:r>
            <a:r>
              <a:rPr lang="ko-KR" altLang="en-US" dirty="0"/>
              <a:t>기능 요건 별로 필요한 기술이 다르기 때문</a:t>
            </a:r>
          </a:p>
        </p:txBody>
      </p:sp>
      <p:sp>
        <p:nvSpPr>
          <p:cNvPr id="11" name="타원 10"/>
          <p:cNvSpPr/>
          <p:nvPr/>
        </p:nvSpPr>
        <p:spPr>
          <a:xfrm>
            <a:off x="2699792" y="2564904"/>
            <a:ext cx="640071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성능</a:t>
            </a:r>
          </a:p>
        </p:txBody>
      </p:sp>
      <p:sp>
        <p:nvSpPr>
          <p:cNvPr id="12" name="타원 11"/>
          <p:cNvSpPr/>
          <p:nvPr/>
        </p:nvSpPr>
        <p:spPr>
          <a:xfrm>
            <a:off x="3707904" y="1700808"/>
            <a:ext cx="856095" cy="770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신기술 적용 가능 여부</a:t>
            </a:r>
          </a:p>
        </p:txBody>
      </p:sp>
      <p:sp>
        <p:nvSpPr>
          <p:cNvPr id="13" name="타원 12"/>
          <p:cNvSpPr/>
          <p:nvPr/>
        </p:nvSpPr>
        <p:spPr>
          <a:xfrm>
            <a:off x="2843808" y="184482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규모</a:t>
            </a:r>
          </a:p>
        </p:txBody>
      </p:sp>
      <p:sp>
        <p:nvSpPr>
          <p:cNvPr id="16" name="타원 15"/>
          <p:cNvSpPr/>
          <p:nvPr/>
        </p:nvSpPr>
        <p:spPr>
          <a:xfrm>
            <a:off x="4211960" y="256490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요구사항</a:t>
            </a:r>
          </a:p>
        </p:txBody>
      </p:sp>
      <p:sp>
        <p:nvSpPr>
          <p:cNvPr id="18" name="타원 17"/>
          <p:cNvSpPr/>
          <p:nvPr/>
        </p:nvSpPr>
        <p:spPr>
          <a:xfrm>
            <a:off x="5436096" y="220486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기타 등등</a:t>
            </a:r>
            <a:r>
              <a:rPr lang="en-US" altLang="ko-KR" sz="1000" dirty="0"/>
              <a:t>..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55576" y="908720"/>
            <a:ext cx="4320480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 </a:t>
            </a:r>
            <a:r>
              <a:rPr lang="en-US" altLang="ko-KR" dirty="0" err="1"/>
              <a:t>js</a:t>
            </a:r>
            <a:endParaRPr lang="en-US" altLang="ko-KR" dirty="0"/>
          </a:p>
          <a:p>
            <a:pPr algn="ctr"/>
            <a:r>
              <a:rPr lang="en-US" altLang="ko-KR" dirty="0"/>
              <a:t>( Web Server )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796136" y="3573016"/>
            <a:ext cx="145816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 pack</a:t>
            </a:r>
          </a:p>
          <a:p>
            <a:pPr algn="ctr"/>
            <a:r>
              <a:rPr lang="en-US" altLang="ko-KR" dirty="0"/>
              <a:t>(compress &amp; compile)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868144" y="1340768"/>
            <a:ext cx="115212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Visual Studio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524328" y="1340768"/>
            <a:ext cx="12241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developer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9" idx="1"/>
            <a:endCxn id="8" idx="3"/>
          </p:cNvCxnSpPr>
          <p:nvPr/>
        </p:nvCxnSpPr>
        <p:spPr>
          <a:xfrm flipH="1">
            <a:off x="7020272" y="1797968"/>
            <a:ext cx="504056" cy="10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7596336" y="2780928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result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8" idx="2"/>
            <a:endCxn id="18" idx="0"/>
          </p:cNvCxnSpPr>
          <p:nvPr/>
        </p:nvCxnSpPr>
        <p:spPr>
          <a:xfrm>
            <a:off x="6444208" y="2276872"/>
            <a:ext cx="172819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8" idx="2"/>
            <a:endCxn id="7" idx="3"/>
          </p:cNvCxnSpPr>
          <p:nvPr/>
        </p:nvCxnSpPr>
        <p:spPr>
          <a:xfrm flipH="1">
            <a:off x="7254298" y="3356992"/>
            <a:ext cx="342038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7" idx="1"/>
            <a:endCxn id="6" idx="3"/>
          </p:cNvCxnSpPr>
          <p:nvPr/>
        </p:nvCxnSpPr>
        <p:spPr>
          <a:xfrm flipH="1" flipV="1">
            <a:off x="5076056" y="2744924"/>
            <a:ext cx="72008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56176" y="90872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812360" y="2348880"/>
            <a:ext cx="105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SOURCE</a:t>
            </a:r>
            <a:endParaRPr lang="ko-KR" altLang="en-US" dirty="0"/>
          </a:p>
        </p:txBody>
      </p:sp>
      <p:sp>
        <p:nvSpPr>
          <p:cNvPr id="50" name="구름 49"/>
          <p:cNvSpPr/>
          <p:nvPr/>
        </p:nvSpPr>
        <p:spPr>
          <a:xfrm>
            <a:off x="1043608" y="1988840"/>
            <a:ext cx="1440160" cy="9361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VUE</a:t>
            </a:r>
            <a:endParaRPr lang="ko-KR" altLang="en-US" dirty="0"/>
          </a:p>
        </p:txBody>
      </p:sp>
      <p:sp>
        <p:nvSpPr>
          <p:cNvPr id="51" name="구름 50"/>
          <p:cNvSpPr/>
          <p:nvPr/>
        </p:nvSpPr>
        <p:spPr>
          <a:xfrm>
            <a:off x="2843808" y="1988840"/>
            <a:ext cx="1440160" cy="9361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React</a:t>
            </a:r>
            <a:endParaRPr lang="ko-KR" altLang="en-US" dirty="0"/>
          </a:p>
        </p:txBody>
      </p:sp>
      <p:sp>
        <p:nvSpPr>
          <p:cNvPr id="52" name="구름 51"/>
          <p:cNvSpPr/>
          <p:nvPr/>
        </p:nvSpPr>
        <p:spPr>
          <a:xfrm>
            <a:off x="1115616" y="3140968"/>
            <a:ext cx="1584176" cy="9361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Anguler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Front End Framework Architecture</a:t>
            </a:r>
            <a:endParaRPr lang="ko-KR" altLang="en-US" sz="1500" dirty="0"/>
          </a:p>
        </p:txBody>
      </p:sp>
      <p:sp>
        <p:nvSpPr>
          <p:cNvPr id="55" name="직사각형 54"/>
          <p:cNvSpPr/>
          <p:nvPr/>
        </p:nvSpPr>
        <p:spPr>
          <a:xfrm>
            <a:off x="611560" y="5373216"/>
            <a:ext cx="6768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Front End F/W </a:t>
            </a:r>
            <a:r>
              <a:rPr lang="ko-KR" altLang="en-US" dirty="0"/>
              <a:t>다운로드 수 통계 자료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https://2017.stateofjs.com/2017/front-end/results/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https://2018.stateofjs.com/data-layer/overview/</a:t>
            </a:r>
            <a:endParaRPr lang="en-US" altLang="ko-KR" dirty="0"/>
          </a:p>
        </p:txBody>
      </p:sp>
      <p:sp>
        <p:nvSpPr>
          <p:cNvPr id="56" name="TextBox 55"/>
          <p:cNvSpPr txBox="1"/>
          <p:nvPr/>
        </p:nvSpPr>
        <p:spPr>
          <a:xfrm>
            <a:off x="5796136" y="3140968"/>
            <a:ext cx="153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Support Tool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505281"/>
              </p:ext>
            </p:extLst>
          </p:nvPr>
        </p:nvGraphicFramePr>
        <p:xfrm>
          <a:off x="611560" y="548680"/>
          <a:ext cx="7920880" cy="474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Anguler</a:t>
                      </a:r>
                      <a:r>
                        <a:rPr lang="en-US" altLang="ko-KR" dirty="0"/>
                        <a:t> JS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React JS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Vue</a:t>
                      </a:r>
                      <a:r>
                        <a:rPr lang="en-US" altLang="ko-KR" dirty="0"/>
                        <a:t> JS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2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Manufacturer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Evan</a:t>
                      </a:r>
                      <a:r>
                        <a:rPr lang="en-US" altLang="ko-KR" sz="1000" baseline="0" dirty="0"/>
                        <a:t> you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Release</a:t>
                      </a:r>
                      <a:r>
                        <a:rPr lang="en-US" altLang="ko-KR" sz="1500" baseline="0" dirty="0"/>
                        <a:t> Year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2010</a:t>
                      </a:r>
                      <a:r>
                        <a:rPr lang="en-US" altLang="ko-KR" sz="1000" baseline="0" dirty="0"/>
                        <a:t> (</a:t>
                      </a:r>
                      <a:r>
                        <a:rPr lang="en-US" altLang="ko-KR" sz="1000" baseline="0" dirty="0" err="1"/>
                        <a:t>Anguler</a:t>
                      </a:r>
                      <a:r>
                        <a:rPr lang="en-US" altLang="ko-KR" sz="1000" baseline="0" dirty="0"/>
                        <a:t> JS)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2016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(</a:t>
                      </a:r>
                      <a:r>
                        <a:rPr lang="en-US" altLang="ko-KR" sz="1000" baseline="0" dirty="0" err="1"/>
                        <a:t>Anguler</a:t>
                      </a:r>
                      <a:r>
                        <a:rPr lang="en-US" altLang="ko-KR" sz="1000" baseline="0" dirty="0"/>
                        <a:t> 2+)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2014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Usage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Forbes, </a:t>
                      </a:r>
                      <a:r>
                        <a:rPr lang="en-US" altLang="ko-KR" sz="10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WhatsApp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Instagram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healthcare.gov, HBO, Nike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Netflix, PayPal, </a:t>
                      </a:r>
                      <a:r>
                        <a:rPr lang="en-US" altLang="ko-KR" sz="10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Uber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Twitter, </a:t>
                      </a:r>
                      <a:r>
                        <a:rPr lang="en-US" altLang="ko-KR" sz="10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Udemy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Reddit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Airbnb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Walmart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??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Site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hlinkClick r:id="rId2"/>
                        </a:rPr>
                        <a:t>https://angular.kr/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hlinkClick r:id="rId3"/>
                        </a:rPr>
                        <a:t>https://ko.reactjs.org/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hlinkClick r:id="rId4"/>
                        </a:rPr>
                        <a:t>https://kr.vuejs.org/v2/guide/index.html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Community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Large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Large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Small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Code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JavaScript,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en-US" altLang="ko-KR" sz="1000" baseline="0" dirty="0" err="1"/>
                        <a:t>TypeScript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Javascript</a:t>
                      </a:r>
                      <a:r>
                        <a:rPr lang="en-US" altLang="ko-KR" sz="1000" dirty="0"/>
                        <a:t>,</a:t>
                      </a:r>
                      <a:r>
                        <a:rPr lang="en-US" altLang="ko-KR" sz="1000" baseline="0" dirty="0"/>
                        <a:t> HTML, JSX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javaScript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Typescript</a:t>
                      </a:r>
                      <a:r>
                        <a:rPr lang="en-US" altLang="ko-KR" sz="1000" baseline="0" dirty="0"/>
                        <a:t> + 2.5 version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JSX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Dom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Real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Virtual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Virtual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Learning Curve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Steep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Moderate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Easy (</a:t>
                      </a:r>
                      <a:r>
                        <a:rPr lang="ko-KR" altLang="en-US" sz="1000" dirty="0" err="1"/>
                        <a:t>제의견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Another Keyword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React -&gt; core</a:t>
                      </a:r>
                    </a:p>
                    <a:p>
                      <a:r>
                        <a:rPr lang="en-US" altLang="ko-KR" sz="1000" dirty="0" err="1"/>
                        <a:t>ReactDom</a:t>
                      </a:r>
                      <a:r>
                        <a:rPr lang="en-US" altLang="ko-KR" sz="1000" dirty="0"/>
                        <a:t> -&gt; for</a:t>
                      </a:r>
                      <a:r>
                        <a:rPr lang="en-US" altLang="ko-KR" sz="1000" baseline="0" dirty="0"/>
                        <a:t> browser</a:t>
                      </a:r>
                      <a:endParaRPr lang="en-US" altLang="ko-KR" sz="1000" dirty="0"/>
                    </a:p>
                    <a:p>
                      <a:r>
                        <a:rPr lang="en-US" altLang="ko-KR" sz="1000" dirty="0" err="1"/>
                        <a:t>ReactNative</a:t>
                      </a:r>
                      <a:r>
                        <a:rPr lang="en-US" altLang="ko-KR" sz="1000" dirty="0"/>
                        <a:t> -&gt; for mobile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7" name="그림 6" descr="googl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43808" y="980728"/>
            <a:ext cx="794394" cy="397197"/>
          </a:xfrm>
          <a:prstGeom prst="rect">
            <a:avLst/>
          </a:prstGeom>
        </p:spPr>
      </p:pic>
      <p:pic>
        <p:nvPicPr>
          <p:cNvPr id="9" name="그림 8" descr="facebook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44008" y="980728"/>
            <a:ext cx="638837" cy="423339"/>
          </a:xfrm>
          <a:prstGeom prst="rect">
            <a:avLst/>
          </a:prstGeom>
        </p:spPr>
      </p:pic>
      <p:pic>
        <p:nvPicPr>
          <p:cNvPr id="10" name="그림 9" descr="googl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88224" y="980728"/>
            <a:ext cx="794394" cy="39719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27584" y="5733256"/>
            <a:ext cx="5283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7"/>
              </a:rPr>
              <a:t>https://vuejsexamples.com/</a:t>
            </a:r>
            <a:r>
              <a:rPr lang="en-US" altLang="ko-KR" dirty="0"/>
              <a:t> -&gt; VUE </a:t>
            </a:r>
            <a:r>
              <a:rPr lang="ko-KR" altLang="en-US" dirty="0"/>
              <a:t>예제 사이트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Architecture Compare The Front End Framework</a:t>
            </a:r>
            <a:endParaRPr lang="ko-KR" alt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631119"/>
              </p:ext>
            </p:extLst>
          </p:nvPr>
        </p:nvGraphicFramePr>
        <p:xfrm>
          <a:off x="611560" y="548680"/>
          <a:ext cx="7920880" cy="570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Anguler</a:t>
                      </a:r>
                      <a:r>
                        <a:rPr lang="en-US" altLang="ko-KR" dirty="0"/>
                        <a:t> JS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React JS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Vue</a:t>
                      </a:r>
                      <a:r>
                        <a:rPr lang="en-US" altLang="ko-KR" dirty="0"/>
                        <a:t> JS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2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Asynchronous</a:t>
                      </a:r>
                      <a:r>
                        <a:rPr lang="en-US" altLang="ko-KR" sz="1500" baseline="0" dirty="0"/>
                        <a:t> Program Core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RxJS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Redux</a:t>
                      </a:r>
                      <a:endParaRPr lang="en-US" altLang="ko-KR" sz="10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react-</a:t>
                      </a:r>
                      <a:r>
                        <a:rPr lang="en-US" altLang="ko-KR" sz="10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redux</a:t>
                      </a:r>
                      <a:endParaRPr lang="en-US" altLang="ko-KR" sz="10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000" dirty="0"/>
                        <a:t> react-actions</a:t>
                      </a:r>
                    </a:p>
                    <a:p>
                      <a:pPr latinLnBrk="1"/>
                      <a:r>
                        <a:rPr lang="en-US" altLang="ko-KR" sz="1000" dirty="0"/>
                        <a:t> immutable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Components</a:t>
                      </a:r>
                    </a:p>
                    <a:p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Cli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Angular </a:t>
                      </a:r>
                      <a:r>
                        <a:rPr lang="en-US" altLang="ko-KR" sz="1000" dirty="0" err="1"/>
                        <a:t>Cli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Node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en-US" altLang="ko-KR" sz="1000" baseline="0" dirty="0" err="1"/>
                        <a:t>Cli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Vue</a:t>
                      </a:r>
                      <a:r>
                        <a:rPr lang="en-US" altLang="ko-KR" sz="1000" dirty="0"/>
                        <a:t> </a:t>
                      </a:r>
                      <a:r>
                        <a:rPr lang="en-US" altLang="ko-KR" sz="1000" dirty="0" err="1"/>
                        <a:t>Cli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Lendering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Ivy</a:t>
                      </a:r>
                      <a:r>
                        <a:rPr lang="en-US" altLang="ko-KR" sz="1000" baseline="0" dirty="0"/>
                        <a:t> renderer (for compress)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WebPack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WebPack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Server</a:t>
                      </a:r>
                      <a:r>
                        <a:rPr lang="en-US" altLang="ko-KR" sz="1500" baseline="0" dirty="0"/>
                        <a:t> Side </a:t>
                      </a:r>
                      <a:r>
                        <a:rPr lang="en-US" altLang="ko-KR" sz="1500" baseline="0" dirty="0" err="1"/>
                        <a:t>Lendering</a:t>
                      </a:r>
                      <a:endParaRPr lang="en-US" altLang="ko-KR" sz="1500" baseline="0" dirty="0"/>
                    </a:p>
                    <a:p>
                      <a:pPr latinLnBrk="1"/>
                      <a:r>
                        <a:rPr lang="en-US" altLang="ko-KR" sz="1500" baseline="0" dirty="0"/>
                        <a:t>(SSR)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Angular</a:t>
                      </a:r>
                      <a:r>
                        <a:rPr lang="en-US" altLang="ko-KR" sz="1000" baseline="0" dirty="0"/>
                        <a:t> Universal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Redux</a:t>
                      </a:r>
                      <a:endParaRPr lang="en-US" altLang="ko-KR" sz="10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React-Router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Nuxt.js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IDE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Aptana</a:t>
                      </a:r>
                      <a:r>
                        <a:rPr lang="en-US" altLang="ko-KR" sz="1000" dirty="0"/>
                        <a:t>,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en-US" altLang="ko-KR" sz="1000" baseline="0" dirty="0" err="1"/>
                        <a:t>WebStorm</a:t>
                      </a:r>
                      <a:r>
                        <a:rPr lang="en-US" altLang="ko-KR" sz="1000" baseline="0" dirty="0"/>
                        <a:t>, Sublime </a:t>
                      </a:r>
                      <a:r>
                        <a:rPr lang="en-US" altLang="ko-KR" sz="1000" b="0" baseline="0" dirty="0"/>
                        <a:t>Text</a:t>
                      </a:r>
                      <a:r>
                        <a:rPr lang="en-US" altLang="ko-KR" sz="1000" baseline="0" dirty="0"/>
                        <a:t>, Visual Studio Code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Visual</a:t>
                      </a:r>
                      <a:r>
                        <a:rPr lang="en-US" altLang="ko-KR" sz="1000" baseline="0" dirty="0"/>
                        <a:t> Studio, Atom,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Sublime Text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Visual</a:t>
                      </a:r>
                      <a:r>
                        <a:rPr lang="en-US" altLang="ko-KR" sz="1000" baseline="0" dirty="0"/>
                        <a:t> Studio, Atom,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/>
                        <a:t>Sublime Text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Testing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Jasmine,</a:t>
                      </a:r>
                      <a:r>
                        <a:rPr lang="en-US" altLang="ko-KR" sz="1000" baseline="0" dirty="0"/>
                        <a:t> Karma, Protractor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/>
                        <a:t>Enzyme</a:t>
                      </a:r>
                      <a:r>
                        <a:rPr lang="ko-KR" altLang="en-US" sz="1000" b="1" baseline="0" dirty="0"/>
                        <a:t> </a:t>
                      </a:r>
                      <a:r>
                        <a:rPr lang="en-US" altLang="ko-KR" sz="1000" b="1" baseline="0" dirty="0"/>
                        <a:t>/ Unexpected-react </a:t>
                      </a:r>
                      <a:r>
                        <a:rPr lang="en-US" altLang="ko-KR" sz="1000" baseline="0" dirty="0"/>
                        <a:t>:  Component Testing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baseline="0" dirty="0"/>
                        <a:t>Jest</a:t>
                      </a:r>
                      <a:r>
                        <a:rPr lang="en-US" altLang="ko-KR" sz="1000" baseline="0" dirty="0"/>
                        <a:t> : </a:t>
                      </a:r>
                      <a:r>
                        <a:rPr lang="en-US" altLang="ko-KR" sz="1000" baseline="0" dirty="0" err="1"/>
                        <a:t>javascript</a:t>
                      </a:r>
                      <a:r>
                        <a:rPr lang="en-US" altLang="ko-KR" sz="1000" baseline="0" dirty="0"/>
                        <a:t> code Testing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/>
                        <a:t>React-testing-library </a:t>
                      </a:r>
                      <a:r>
                        <a:rPr lang="en-US" altLang="ko-KR" sz="1000" dirty="0"/>
                        <a:t>: React</a:t>
                      </a:r>
                      <a:r>
                        <a:rPr lang="en-US" altLang="ko-KR" sz="1000" baseline="0" dirty="0"/>
                        <a:t> DOM Testing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/>
                        <a:t>React-unit</a:t>
                      </a:r>
                      <a:r>
                        <a:rPr lang="en-US" altLang="ko-KR" sz="1000" baseline="0" dirty="0"/>
                        <a:t> : unit Testing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/>
                        <a:t>Skin-deep</a:t>
                      </a:r>
                      <a:r>
                        <a:rPr lang="en-US" altLang="ko-KR" sz="1000" dirty="0"/>
                        <a:t> : Rendering Test </a:t>
                      </a:r>
                      <a:r>
                        <a:rPr lang="en-US" altLang="ko-KR" sz="1000" dirty="0" err="1"/>
                        <a:t>utils</a:t>
                      </a: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Karma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Routing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React Router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Vue</a:t>
                      </a:r>
                      <a:r>
                        <a:rPr lang="en-US" altLang="ko-KR" sz="1000" dirty="0"/>
                        <a:t> Router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aseline="0" dirty="0"/>
                        <a:t>JSX </a:t>
                      </a:r>
                      <a:r>
                        <a:rPr lang="en-US" altLang="ko-KR" sz="1500" dirty="0"/>
                        <a:t>Compiler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Babel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Compress</a:t>
                      </a:r>
                      <a:r>
                        <a:rPr lang="en-US" altLang="ko-KR" sz="1500" baseline="0" dirty="0"/>
                        <a:t> &amp; compiler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Webpack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WebPack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Component</a:t>
                      </a:r>
                      <a:r>
                        <a:rPr lang="en-US" altLang="ko-KR" sz="1500" baseline="0" dirty="0"/>
                        <a:t> Based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39552" y="6165304"/>
            <a:ext cx="78488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hlinkClick r:id="rId2"/>
              </a:rPr>
              <a:t>참고 사이트</a:t>
            </a:r>
            <a:endParaRPr lang="en-US" altLang="ko-KR" sz="1000" dirty="0">
              <a:hlinkClick r:id="rId2"/>
            </a:endParaRPr>
          </a:p>
          <a:p>
            <a:r>
              <a:rPr lang="en-US" altLang="ko-KR" sz="1000" dirty="0">
                <a:hlinkClick r:id="rId2"/>
              </a:rPr>
              <a:t>https://www.popit.kr/%EB%B2%88%EC%97%AD%EA%B8%80-react-vs-angular-%EB%91%98-%EC%A4%91-%EC%96%B4%EB%96%A4-%EA%B2%83%EC%9D%B4-%EB%8B%B9%EC%8B%A0%EC%9D%98-%ED%94%84%EB%A1%9C%EC%A0%9D%ED%8A%B8%EC%97%90-%EC%95%8C%EB%A7%9E/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Architecture Compare The Front End Framework</a:t>
            </a:r>
            <a:endParaRPr lang="ko-KR" alt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5536" y="548680"/>
            <a:ext cx="8208912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&lt;template&gt;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	&lt;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ul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:id="$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style.userList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"&gt;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		&lt;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li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>
                <a:solidFill>
                  <a:srgbClr val="586E75"/>
                </a:solidFill>
                <a:latin typeface="Arial Unicode MS" pitchFamily="50" charset="-127"/>
                <a:ea typeface="SFMono-Regular"/>
                <a:cs typeface="굴림" pitchFamily="50" charset="-127"/>
              </a:rPr>
              <a:t>		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v-for="user in users"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>
                <a:solidFill>
                  <a:srgbClr val="586E75"/>
                </a:solidFill>
                <a:latin typeface="Arial Unicode MS" pitchFamily="50" charset="-127"/>
                <a:ea typeface="SFMono-Regular"/>
                <a:cs typeface="굴림" pitchFamily="50" charset="-127"/>
              </a:rPr>
              <a:t>		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:key="user.id"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>
                <a:solidFill>
                  <a:srgbClr val="586E75"/>
                </a:solidFill>
                <a:latin typeface="Arial Unicode MS" pitchFamily="50" charset="-127"/>
                <a:ea typeface="SFMono-Regular"/>
                <a:cs typeface="굴림" pitchFamily="50" charset="-127"/>
              </a:rPr>
              <a:t>		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:class="{ [$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style.userItem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]: true, [$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style.selected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]: user.id===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selectedUserId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}"&gt; {{ user.name }} &lt;/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li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	&lt;/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ul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&lt;/template&gt;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&lt;script&gt; export default { data() { return { 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selectedUserId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: undefined } }, props: ['users'] } &lt;/script&gt;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&lt;style module&gt;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/* style definition */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&lt;/style&gt;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800" b="0" i="0" u="none" strike="noStrike" cap="none" normalizeH="0" baseline="0" dirty="0">
              <a:ln>
                <a:noFill/>
              </a:ln>
              <a:solidFill>
                <a:srgbClr val="343A40"/>
              </a:solidFill>
              <a:effectLst/>
              <a:latin typeface="굴림" pitchFamily="50" charset="-127"/>
              <a:ea typeface="Avenir Next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굴림" pitchFamily="50" charset="-127"/>
                <a:ea typeface="Avenir Next"/>
                <a:cs typeface="굴림" pitchFamily="50" charset="-127"/>
              </a:rPr>
              <a:t>React</a:t>
            </a:r>
            <a:r>
              <a:rPr kumimoji="1" lang="ko-KR" sz="1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굴림" pitchFamily="50" charset="-127"/>
                <a:ea typeface="Avenir Next"/>
                <a:cs typeface="굴림" pitchFamily="50" charset="-127"/>
              </a:rPr>
              <a:t>를 사용한다면 이 컴포넌트를 대략 아래와 같이 작성할 것이다</a:t>
            </a: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굴림" pitchFamily="50" charset="-127"/>
                <a:ea typeface="Avenir Next"/>
                <a:cs typeface="굴림" pitchFamily="50" charset="-127"/>
              </a:rPr>
              <a:t>.</a:t>
            </a:r>
            <a:endParaRPr kumimoji="1" lang="en-US" altLang="ko-KR" sz="1800" b="0" i="0" u="none" strike="noStrike" cap="none" normalizeH="0" baseline="0" dirty="0">
              <a:ln>
                <a:noFill/>
              </a:ln>
              <a:solidFill>
                <a:srgbClr val="343A40"/>
              </a:solidFill>
              <a:effectLst/>
              <a:latin typeface="굴림" pitchFamily="50" charset="-127"/>
              <a:ea typeface="Avenir Next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import React, { Component } from 'react' import 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classNames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from '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classnames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' import * as styles from './UserList.css' const 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UserItem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= ({ user, selected }) =&gt; (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&lt;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li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classname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={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classNames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(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style.userItem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, { [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style.selected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]: selected })}&gt; { user.name } &lt;/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li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&gt;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) export default class 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UserList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extends Component { constructor(props) { super(props) 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this.state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= { 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selectedUserId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: undefined } } render() { const { users } = 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this.props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const { 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selectedUserId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} = 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this.state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return (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&lt;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ul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classname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={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styles.userList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}&gt;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	 {users.map(user =&gt; (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	&lt;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li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classname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={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classNames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(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styles.userItem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, { [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styles.selected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]: user.id===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selectedUserId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})}&gt; { user.name } &lt;/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li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&gt;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	 )}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&lt;/</a:t>
            </a:r>
            <a:r>
              <a:rPr kumimoji="1" lang="en-US" altLang="ko-KR" sz="9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ul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&gt;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) } }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4509120"/>
            <a:ext cx="72728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https://github.com/facebook/create-react-app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Node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en-US" altLang="ko-KR" dirty="0" err="1"/>
              <a:t>Npm</a:t>
            </a:r>
            <a:r>
              <a:rPr lang="en-US" altLang="ko-KR" dirty="0"/>
              <a:t> install or yarn start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https://www.inflearn.com/course/reactjs-web/lecture/8278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/>
              <a:t>Front </a:t>
            </a:r>
            <a:r>
              <a:rPr lang="en-US" altLang="ko-KR" sz="1500" dirty="0"/>
              <a:t>End Framework Source Line Compare</a:t>
            </a:r>
            <a:endParaRPr lang="ko-KR" alt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188640"/>
            <a:ext cx="79928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hlinkClick r:id="rId2"/>
              </a:rPr>
              <a:t>#1. Angular</a:t>
            </a:r>
            <a:endParaRPr lang="ko-KR" altLang="en-US" b="1" dirty="0"/>
          </a:p>
          <a:p>
            <a:r>
              <a:rPr lang="ko-KR" altLang="en-US" dirty="0" err="1"/>
              <a:t>구글에서</a:t>
            </a:r>
            <a:r>
              <a:rPr lang="ko-KR" altLang="en-US" dirty="0"/>
              <a:t> 지원</a:t>
            </a:r>
          </a:p>
          <a:p>
            <a:r>
              <a:rPr lang="ko-KR" altLang="en-US" dirty="0"/>
              <a:t>큰 커뮤니티</a:t>
            </a:r>
          </a:p>
          <a:p>
            <a:r>
              <a:rPr lang="ko-KR" altLang="en-US" dirty="0"/>
              <a:t>양방향 바인딩</a:t>
            </a:r>
          </a:p>
          <a:p>
            <a:r>
              <a:rPr lang="en-US" altLang="ko-KR" dirty="0" err="1"/>
              <a:t>TypeScript</a:t>
            </a:r>
            <a:r>
              <a:rPr lang="en-US" altLang="ko-KR" dirty="0"/>
              <a:t>: </a:t>
            </a:r>
            <a:r>
              <a:rPr lang="ko-KR" altLang="en-US" dirty="0"/>
              <a:t>정적 타입</a:t>
            </a:r>
            <a:r>
              <a:rPr lang="en-US" altLang="ko-KR" dirty="0"/>
              <a:t>. </a:t>
            </a:r>
            <a:r>
              <a:rPr lang="ko-KR" altLang="en-US" dirty="0"/>
              <a:t>코드의 예측가능성 및 유지보수 용이</a:t>
            </a:r>
            <a:r>
              <a:rPr lang="en-US" altLang="ko-KR" dirty="0"/>
              <a:t>, </a:t>
            </a:r>
            <a:r>
              <a:rPr lang="ko-KR" altLang="en-US" dirty="0"/>
              <a:t>공부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자세하고 방대한 분량의 문서</a:t>
            </a:r>
            <a:r>
              <a:rPr lang="en-US" altLang="ko-KR" dirty="0"/>
              <a:t>, </a:t>
            </a:r>
            <a:r>
              <a:rPr lang="ko-KR" altLang="en-US" dirty="0"/>
              <a:t>방대한 공부</a:t>
            </a:r>
            <a:r>
              <a:rPr lang="en-US" altLang="ko-KR" dirty="0"/>
              <a:t>..</a:t>
            </a:r>
          </a:p>
          <a:p>
            <a:r>
              <a:rPr lang="en-US" altLang="ko-KR" dirty="0" err="1"/>
              <a:t>RxJS</a:t>
            </a:r>
            <a:r>
              <a:rPr lang="en-US" altLang="ko-KR" dirty="0"/>
              <a:t>: </a:t>
            </a:r>
            <a:r>
              <a:rPr lang="ko-KR" altLang="en-US" dirty="0" err="1"/>
              <a:t>비동기</a:t>
            </a:r>
            <a:r>
              <a:rPr lang="ko-KR" altLang="en-US" dirty="0"/>
              <a:t> 통신 방식</a:t>
            </a:r>
            <a:r>
              <a:rPr lang="en-US" altLang="ko-KR" dirty="0"/>
              <a:t>, </a:t>
            </a:r>
            <a:r>
              <a:rPr lang="ko-KR" altLang="en-US" dirty="0"/>
              <a:t>또 공부</a:t>
            </a:r>
            <a:r>
              <a:rPr lang="en-US" altLang="ko-KR" dirty="0"/>
              <a:t>..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7544" y="2276872"/>
            <a:ext cx="78488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hlinkClick r:id="rId3"/>
              </a:rPr>
              <a:t>#2. React</a:t>
            </a:r>
            <a:endParaRPr lang="ko-KR" altLang="en-US" b="1" dirty="0"/>
          </a:p>
          <a:p>
            <a:r>
              <a:rPr lang="ko-KR" altLang="en-US" dirty="0" err="1"/>
              <a:t>페이스북의</a:t>
            </a:r>
            <a:r>
              <a:rPr lang="ko-KR" altLang="en-US" dirty="0"/>
              <a:t> 지원</a:t>
            </a:r>
          </a:p>
          <a:p>
            <a:r>
              <a:rPr lang="ko-KR" altLang="en-US" dirty="0"/>
              <a:t>가장 거대한 커뮤니티</a:t>
            </a:r>
          </a:p>
          <a:p>
            <a:r>
              <a:rPr lang="en-US" altLang="ko-KR" dirty="0"/>
              <a:t>Virtual Dom</a:t>
            </a:r>
          </a:p>
          <a:p>
            <a:r>
              <a:rPr lang="en-US" altLang="ko-KR" dirty="0"/>
              <a:t>JSX: </a:t>
            </a:r>
            <a:r>
              <a:rPr lang="ko-KR" altLang="en-US" dirty="0" err="1"/>
              <a:t>탬플릿</a:t>
            </a:r>
            <a:r>
              <a:rPr lang="ko-KR" altLang="en-US" dirty="0"/>
              <a:t> 코드가 </a:t>
            </a:r>
            <a:r>
              <a:rPr lang="en-US" altLang="ko-KR" dirty="0"/>
              <a:t>JS </a:t>
            </a:r>
            <a:r>
              <a:rPr lang="ko-KR" altLang="en-US" dirty="0"/>
              <a:t>안에 들어간</a:t>
            </a:r>
            <a:r>
              <a:rPr lang="en-US" altLang="ko-KR" dirty="0"/>
              <a:t>.. </a:t>
            </a:r>
            <a:r>
              <a:rPr lang="ko-KR" altLang="en-US" dirty="0"/>
              <a:t>공부</a:t>
            </a:r>
            <a:r>
              <a:rPr lang="en-US" altLang="ko-KR" dirty="0"/>
              <a:t>..</a:t>
            </a:r>
          </a:p>
          <a:p>
            <a:r>
              <a:rPr lang="en-US" altLang="ko-KR" dirty="0">
                <a:hlinkClick r:id="rId4"/>
              </a:rPr>
              <a:t>React Native</a:t>
            </a:r>
            <a:r>
              <a:rPr lang="en-US" altLang="ko-KR" dirty="0"/>
              <a:t>: </a:t>
            </a:r>
            <a:r>
              <a:rPr lang="ko-KR" altLang="en-US" dirty="0"/>
              <a:t>추후 </a:t>
            </a:r>
            <a:r>
              <a:rPr lang="ko-KR" altLang="en-US" dirty="0" err="1"/>
              <a:t>앱</a:t>
            </a:r>
            <a:r>
              <a:rPr lang="ko-KR" altLang="en-US" dirty="0"/>
              <a:t> 출시까지 염두에 둔다면</a:t>
            </a:r>
            <a:r>
              <a:rPr lang="en-US" altLang="ko-KR" dirty="0"/>
              <a:t>..</a:t>
            </a:r>
          </a:p>
          <a:p>
            <a:r>
              <a:rPr lang="en-US" altLang="ko-KR" dirty="0"/>
              <a:t>SSR: </a:t>
            </a:r>
            <a:r>
              <a:rPr lang="en-US" altLang="ko-KR" dirty="0">
                <a:hlinkClick r:id="rId5"/>
              </a:rPr>
              <a:t>Next.js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67544" y="4293096"/>
            <a:ext cx="7848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hlinkClick r:id="rId6"/>
              </a:rPr>
              <a:t>#3. Vue.js</a:t>
            </a:r>
            <a:endParaRPr lang="ko-KR" altLang="en-US" b="1" dirty="0"/>
          </a:p>
          <a:p>
            <a:r>
              <a:rPr lang="en-US" altLang="ko-KR" dirty="0"/>
              <a:t>Evan You </a:t>
            </a:r>
            <a:r>
              <a:rPr lang="ko-KR" altLang="en-US" dirty="0"/>
              <a:t>개인이 유지보수</a:t>
            </a:r>
          </a:p>
          <a:p>
            <a:r>
              <a:rPr lang="ko-KR" altLang="en-US" dirty="0"/>
              <a:t>상대적으로 작지만 충분한 커뮤니티</a:t>
            </a:r>
            <a:r>
              <a:rPr lang="en-US" altLang="ko-KR" dirty="0"/>
              <a:t>(feat. </a:t>
            </a:r>
            <a:r>
              <a:rPr lang="en-US" altLang="ko-KR" dirty="0" err="1"/>
              <a:t>Laravel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양방향 바인딩</a:t>
            </a:r>
            <a:r>
              <a:rPr lang="en-US" altLang="ko-KR" dirty="0"/>
              <a:t>(</a:t>
            </a:r>
            <a:r>
              <a:rPr lang="ko-KR" altLang="en-US" dirty="0"/>
              <a:t>단방향도 가능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Virtual Dom</a:t>
            </a:r>
          </a:p>
          <a:p>
            <a:r>
              <a:rPr lang="en-US" altLang="ko-KR" dirty="0"/>
              <a:t>Single File Component: .</a:t>
            </a:r>
            <a:r>
              <a:rPr lang="en-US" altLang="ko-KR" dirty="0" err="1"/>
              <a:t>vue</a:t>
            </a:r>
            <a:endParaRPr lang="en-US" altLang="ko-KR" dirty="0"/>
          </a:p>
          <a:p>
            <a:r>
              <a:rPr lang="en-US" altLang="ko-KR" dirty="0" err="1"/>
              <a:t>NativeScript</a:t>
            </a:r>
            <a:r>
              <a:rPr lang="en-US" altLang="ko-KR" dirty="0"/>
              <a:t> — </a:t>
            </a:r>
            <a:r>
              <a:rPr lang="en-US" altLang="ko-KR" dirty="0" err="1"/>
              <a:t>Vue</a:t>
            </a:r>
            <a:r>
              <a:rPr lang="en-US" altLang="ko-KR" dirty="0"/>
              <a:t>: </a:t>
            </a:r>
            <a:r>
              <a:rPr lang="ko-KR" altLang="en-US" dirty="0" err="1"/>
              <a:t>레퍼런스</a:t>
            </a:r>
            <a:r>
              <a:rPr lang="ko-KR" altLang="en-US" dirty="0"/>
              <a:t> 부족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SSR: Nuxt.js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995936" y="19168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7"/>
              </a:rPr>
              <a:t>https://github.com/facebook/create-react-app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708</Words>
  <Application>Microsoft Office PowerPoint</Application>
  <PresentationFormat>화면 슬라이드 쇼(4:3)</PresentationFormat>
  <Paragraphs>204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 Unicode MS</vt:lpstr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김남</dc:creator>
  <cp:lastModifiedBy>김 남</cp:lastModifiedBy>
  <cp:revision>238</cp:revision>
  <dcterms:created xsi:type="dcterms:W3CDTF">2019-07-17T03:52:15Z</dcterms:created>
  <dcterms:modified xsi:type="dcterms:W3CDTF">2019-07-24T11:55:23Z</dcterms:modified>
</cp:coreProperties>
</file>