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79" r:id="rId8"/>
    <p:sldId id="260" r:id="rId9"/>
    <p:sldId id="261" r:id="rId10"/>
    <p:sldId id="274" r:id="rId11"/>
    <p:sldId id="276" r:id="rId12"/>
    <p:sldId id="277" r:id="rId13"/>
    <p:sldId id="288" r:id="rId14"/>
    <p:sldId id="289" r:id="rId15"/>
    <p:sldId id="287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6" userDrawn="1">
          <p15:clr>
            <a:srgbClr val="A4A3A4"/>
          </p15:clr>
        </p15:guide>
        <p15:guide id="2" pos="37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1986"/>
        <p:guide pos="377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243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image" Target="../media/image16.png"/><Relationship Id="rId1" Type="http://schemas.openxmlformats.org/officeDocument/2006/relationships/tags" Target="../tags/tag19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image" Target="../media/image1.png"/><Relationship Id="rId7" Type="http://schemas.openxmlformats.org/officeDocument/2006/relationships/tags" Target="../tags/tag204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6" Type="http://schemas.openxmlformats.org/officeDocument/2006/relationships/slideLayout" Target="../slideLayouts/slideLayout2.xml"/><Relationship Id="rId25" Type="http://schemas.openxmlformats.org/officeDocument/2006/relationships/tags" Target="../tags/tag216.xml"/><Relationship Id="rId24" Type="http://schemas.openxmlformats.org/officeDocument/2006/relationships/tags" Target="../tags/tag215.xml"/><Relationship Id="rId23" Type="http://schemas.openxmlformats.org/officeDocument/2006/relationships/image" Target="../media/image5.jpeg"/><Relationship Id="rId22" Type="http://schemas.openxmlformats.org/officeDocument/2006/relationships/tags" Target="../tags/tag214.xml"/><Relationship Id="rId21" Type="http://schemas.openxmlformats.org/officeDocument/2006/relationships/image" Target="../media/image22.png"/><Relationship Id="rId20" Type="http://schemas.openxmlformats.org/officeDocument/2006/relationships/tags" Target="../tags/tag213.xml"/><Relationship Id="rId2" Type="http://schemas.openxmlformats.org/officeDocument/2006/relationships/tags" Target="../tags/tag201.xml"/><Relationship Id="rId19" Type="http://schemas.openxmlformats.org/officeDocument/2006/relationships/tags" Target="../tags/tag212.xml"/><Relationship Id="rId18" Type="http://schemas.openxmlformats.org/officeDocument/2006/relationships/tags" Target="../tags/tag211.xml"/><Relationship Id="rId17" Type="http://schemas.openxmlformats.org/officeDocument/2006/relationships/tags" Target="../tags/tag210.xml"/><Relationship Id="rId16" Type="http://schemas.openxmlformats.org/officeDocument/2006/relationships/tags" Target="../tags/tag209.xml"/><Relationship Id="rId15" Type="http://schemas.openxmlformats.org/officeDocument/2006/relationships/tags" Target="../tags/tag208.xml"/><Relationship Id="rId14" Type="http://schemas.openxmlformats.org/officeDocument/2006/relationships/tags" Target="../tags/tag207.xml"/><Relationship Id="rId13" Type="http://schemas.openxmlformats.org/officeDocument/2006/relationships/tags" Target="../tags/tag206.xml"/><Relationship Id="rId12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image" Target="../media/image2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21.xml"/><Relationship Id="rId8" Type="http://schemas.openxmlformats.org/officeDocument/2006/relationships/tags" Target="../tags/tag220.xml"/><Relationship Id="rId7" Type="http://schemas.openxmlformats.org/officeDocument/2006/relationships/image" Target="../media/image25.png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image" Target="../media/image24.png"/><Relationship Id="rId3" Type="http://schemas.openxmlformats.org/officeDocument/2006/relationships/tags" Target="../tags/tag217.xml"/><Relationship Id="rId2" Type="http://schemas.openxmlformats.org/officeDocument/2006/relationships/image" Target="../media/image23.png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224.xml"/><Relationship Id="rId11" Type="http://schemas.openxmlformats.org/officeDocument/2006/relationships/tags" Target="../tags/tag223.xml"/><Relationship Id="rId10" Type="http://schemas.openxmlformats.org/officeDocument/2006/relationships/tags" Target="../tags/tag22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31.xml"/><Relationship Id="rId8" Type="http://schemas.openxmlformats.org/officeDocument/2006/relationships/tags" Target="../tags/tag230.xml"/><Relationship Id="rId7" Type="http://schemas.openxmlformats.org/officeDocument/2006/relationships/tags" Target="../tags/tag229.xml"/><Relationship Id="rId6" Type="http://schemas.openxmlformats.org/officeDocument/2006/relationships/image" Target="../media/image11.png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21.png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242.xml"/><Relationship Id="rId20" Type="http://schemas.openxmlformats.org/officeDocument/2006/relationships/tags" Target="../tags/tag241.xml"/><Relationship Id="rId2" Type="http://schemas.openxmlformats.org/officeDocument/2006/relationships/tags" Target="../tags/tag226.xml"/><Relationship Id="rId19" Type="http://schemas.openxmlformats.org/officeDocument/2006/relationships/tags" Target="../tags/tag240.xml"/><Relationship Id="rId18" Type="http://schemas.openxmlformats.org/officeDocument/2006/relationships/tags" Target="../tags/tag239.xml"/><Relationship Id="rId17" Type="http://schemas.openxmlformats.org/officeDocument/2006/relationships/tags" Target="../tags/tag238.xml"/><Relationship Id="rId16" Type="http://schemas.openxmlformats.org/officeDocument/2006/relationships/tags" Target="../tags/tag237.xml"/><Relationship Id="rId15" Type="http://schemas.openxmlformats.org/officeDocument/2006/relationships/tags" Target="../tags/tag236.xml"/><Relationship Id="rId14" Type="http://schemas.openxmlformats.org/officeDocument/2006/relationships/tags" Target="../tags/tag235.xml"/><Relationship Id="rId13" Type="http://schemas.openxmlformats.org/officeDocument/2006/relationships/image" Target="../media/image2.png"/><Relationship Id="rId12" Type="http://schemas.openxmlformats.org/officeDocument/2006/relationships/tags" Target="../tags/tag234.xml"/><Relationship Id="rId11" Type="http://schemas.openxmlformats.org/officeDocument/2006/relationships/tags" Target="../tags/tag233.xml"/><Relationship Id="rId10" Type="http://schemas.openxmlformats.org/officeDocument/2006/relationships/tags" Target="../tags/tag232.xml"/><Relationship Id="rId1" Type="http://schemas.openxmlformats.org/officeDocument/2006/relationships/tags" Target="../tags/tag22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image" Target="../media/image2.png"/><Relationship Id="rId3" Type="http://schemas.openxmlformats.org/officeDocument/2006/relationships/tags" Target="../tags/tag68.xml"/><Relationship Id="rId26" Type="http://schemas.openxmlformats.org/officeDocument/2006/relationships/notesSlide" Target="../notesSlides/notesSlide1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84.xml"/><Relationship Id="rId23" Type="http://schemas.openxmlformats.org/officeDocument/2006/relationships/tags" Target="../tags/tag83.xml"/><Relationship Id="rId22" Type="http://schemas.openxmlformats.org/officeDocument/2006/relationships/tags" Target="../tags/tag82.xml"/><Relationship Id="rId21" Type="http://schemas.openxmlformats.org/officeDocument/2006/relationships/tags" Target="../tags/tag81.xml"/><Relationship Id="rId20" Type="http://schemas.openxmlformats.org/officeDocument/2006/relationships/image" Target="../media/image6.jpeg"/><Relationship Id="rId2" Type="http://schemas.openxmlformats.org/officeDocument/2006/relationships/image" Target="../media/image1.png"/><Relationship Id="rId19" Type="http://schemas.openxmlformats.org/officeDocument/2006/relationships/tags" Target="../tags/tag80.xml"/><Relationship Id="rId18" Type="http://schemas.openxmlformats.org/officeDocument/2006/relationships/image" Target="../media/image5.jpeg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image" Target="../media/image4.png"/><Relationship Id="rId14" Type="http://schemas.openxmlformats.org/officeDocument/2006/relationships/tags" Target="../tags/tag77.xml"/><Relationship Id="rId13" Type="http://schemas.openxmlformats.org/officeDocument/2006/relationships/tags" Target="../tags/tag76.xml"/><Relationship Id="rId12" Type="http://schemas.openxmlformats.org/officeDocument/2006/relationships/tags" Target="../tags/tag75.xml"/><Relationship Id="rId11" Type="http://schemas.openxmlformats.org/officeDocument/2006/relationships/image" Target="../media/image3.png"/><Relationship Id="rId10" Type="http://schemas.openxmlformats.org/officeDocument/2006/relationships/tags" Target="../tags/tag74.xml"/><Relationship Id="rId1" Type="http://schemas.openxmlformats.org/officeDocument/2006/relationships/tags" Target="../tags/tag6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image" Target="../media/image2.png"/><Relationship Id="rId5" Type="http://schemas.openxmlformats.org/officeDocument/2006/relationships/tags" Target="../tags/tag87.xml"/><Relationship Id="rId4" Type="http://schemas.openxmlformats.org/officeDocument/2006/relationships/image" Target="../media/image1.png"/><Relationship Id="rId3" Type="http://schemas.openxmlformats.org/officeDocument/2006/relationships/tags" Target="../tags/tag86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101.xml"/><Relationship Id="rId20" Type="http://schemas.openxmlformats.org/officeDocument/2006/relationships/tags" Target="../tags/tag100.xml"/><Relationship Id="rId2" Type="http://schemas.openxmlformats.org/officeDocument/2006/relationships/image" Target="../media/image7.png"/><Relationship Id="rId19" Type="http://schemas.openxmlformats.org/officeDocument/2006/relationships/tags" Target="../tags/tag99.xml"/><Relationship Id="rId18" Type="http://schemas.openxmlformats.org/officeDocument/2006/relationships/tags" Target="../tags/tag98.xml"/><Relationship Id="rId17" Type="http://schemas.openxmlformats.org/officeDocument/2006/relationships/image" Target="../media/image8.png"/><Relationship Id="rId16" Type="http://schemas.openxmlformats.org/officeDocument/2006/relationships/tags" Target="../tags/tag97.xml"/><Relationship Id="rId15" Type="http://schemas.openxmlformats.org/officeDocument/2006/relationships/tags" Target="../tags/tag96.xml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tags" Target="../tags/tag8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image" Target="../media/image2.png"/><Relationship Id="rId3" Type="http://schemas.openxmlformats.org/officeDocument/2006/relationships/tags" Target="../tags/tag103.xml"/><Relationship Id="rId29" Type="http://schemas.openxmlformats.org/officeDocument/2006/relationships/slideLayout" Target="../slideLayouts/slideLayout2.xml"/><Relationship Id="rId28" Type="http://schemas.openxmlformats.org/officeDocument/2006/relationships/tags" Target="../tags/tag126.xml"/><Relationship Id="rId27" Type="http://schemas.openxmlformats.org/officeDocument/2006/relationships/tags" Target="../tags/tag125.xml"/><Relationship Id="rId26" Type="http://schemas.openxmlformats.org/officeDocument/2006/relationships/tags" Target="../tags/tag124.xml"/><Relationship Id="rId25" Type="http://schemas.openxmlformats.org/officeDocument/2006/relationships/tags" Target="../tags/tag123.xml"/><Relationship Id="rId24" Type="http://schemas.openxmlformats.org/officeDocument/2006/relationships/tags" Target="../tags/tag122.xml"/><Relationship Id="rId23" Type="http://schemas.openxmlformats.org/officeDocument/2006/relationships/tags" Target="../tags/tag121.xml"/><Relationship Id="rId22" Type="http://schemas.openxmlformats.org/officeDocument/2006/relationships/tags" Target="../tags/tag120.xml"/><Relationship Id="rId21" Type="http://schemas.openxmlformats.org/officeDocument/2006/relationships/tags" Target="../tags/tag119.xml"/><Relationship Id="rId20" Type="http://schemas.openxmlformats.org/officeDocument/2006/relationships/tags" Target="../tags/tag118.xml"/><Relationship Id="rId2" Type="http://schemas.openxmlformats.org/officeDocument/2006/relationships/image" Target="../media/image1.png"/><Relationship Id="rId19" Type="http://schemas.openxmlformats.org/officeDocument/2006/relationships/tags" Target="../tags/tag117.xml"/><Relationship Id="rId18" Type="http://schemas.openxmlformats.org/officeDocument/2006/relationships/tags" Target="../tags/tag116.xml"/><Relationship Id="rId17" Type="http://schemas.openxmlformats.org/officeDocument/2006/relationships/tags" Target="../tags/tag115.xml"/><Relationship Id="rId16" Type="http://schemas.openxmlformats.org/officeDocument/2006/relationships/tags" Target="../tags/tag114.xml"/><Relationship Id="rId15" Type="http://schemas.openxmlformats.org/officeDocument/2006/relationships/tags" Target="../tags/tag113.xml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image" Target="../media/image9.jpeg"/><Relationship Id="rId10" Type="http://schemas.openxmlformats.org/officeDocument/2006/relationships/tags" Target="../tags/tag109.xml"/><Relationship Id="rId1" Type="http://schemas.openxmlformats.org/officeDocument/2006/relationships/tags" Target="../tags/tag10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image" Target="../media/image2.png"/><Relationship Id="rId30" Type="http://schemas.openxmlformats.org/officeDocument/2006/relationships/slideLayout" Target="../slideLayouts/slideLayout2.xml"/><Relationship Id="rId3" Type="http://schemas.openxmlformats.org/officeDocument/2006/relationships/tags" Target="../tags/tag128.xml"/><Relationship Id="rId29" Type="http://schemas.openxmlformats.org/officeDocument/2006/relationships/tags" Target="../tags/tag152.xml"/><Relationship Id="rId28" Type="http://schemas.openxmlformats.org/officeDocument/2006/relationships/tags" Target="../tags/tag151.xml"/><Relationship Id="rId27" Type="http://schemas.openxmlformats.org/officeDocument/2006/relationships/tags" Target="../tags/tag150.xml"/><Relationship Id="rId26" Type="http://schemas.openxmlformats.org/officeDocument/2006/relationships/tags" Target="../tags/tag149.xml"/><Relationship Id="rId25" Type="http://schemas.openxmlformats.org/officeDocument/2006/relationships/tags" Target="../tags/tag148.xml"/><Relationship Id="rId24" Type="http://schemas.openxmlformats.org/officeDocument/2006/relationships/tags" Target="../tags/tag147.xml"/><Relationship Id="rId23" Type="http://schemas.openxmlformats.org/officeDocument/2006/relationships/tags" Target="../tags/tag146.xml"/><Relationship Id="rId22" Type="http://schemas.openxmlformats.org/officeDocument/2006/relationships/tags" Target="../tags/tag145.xml"/><Relationship Id="rId21" Type="http://schemas.openxmlformats.org/officeDocument/2006/relationships/tags" Target="../tags/tag144.xml"/><Relationship Id="rId20" Type="http://schemas.openxmlformats.org/officeDocument/2006/relationships/tags" Target="../tags/tag143.xml"/><Relationship Id="rId2" Type="http://schemas.openxmlformats.org/officeDocument/2006/relationships/image" Target="../media/image1.png"/><Relationship Id="rId19" Type="http://schemas.openxmlformats.org/officeDocument/2006/relationships/tags" Target="../tags/tag142.xml"/><Relationship Id="rId18" Type="http://schemas.openxmlformats.org/officeDocument/2006/relationships/tags" Target="../tags/tag141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image" Target="../media/image9.jpeg"/><Relationship Id="rId10" Type="http://schemas.openxmlformats.org/officeDocument/2006/relationships/tags" Target="../tags/tag134.xml"/><Relationship Id="rId1" Type="http://schemas.openxmlformats.org/officeDocument/2006/relationships/tags" Target="../tags/tag12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image" Target="../media/image2.png"/><Relationship Id="rId5" Type="http://schemas.openxmlformats.org/officeDocument/2006/relationships/tags" Target="../tags/tag155.xml"/><Relationship Id="rId4" Type="http://schemas.openxmlformats.org/officeDocument/2006/relationships/image" Target="../media/image1.png"/><Relationship Id="rId3" Type="http://schemas.openxmlformats.org/officeDocument/2006/relationships/tags" Target="../tags/tag154.x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9" Type="http://schemas.openxmlformats.org/officeDocument/2006/relationships/tags" Target="../tags/tag167.xml"/><Relationship Id="rId18" Type="http://schemas.openxmlformats.org/officeDocument/2006/relationships/tags" Target="../tags/tag166.xml"/><Relationship Id="rId17" Type="http://schemas.openxmlformats.org/officeDocument/2006/relationships/tags" Target="../tags/tag165.xml"/><Relationship Id="rId16" Type="http://schemas.openxmlformats.org/officeDocument/2006/relationships/tags" Target="../tags/tag164.xml"/><Relationship Id="rId15" Type="http://schemas.openxmlformats.org/officeDocument/2006/relationships/image" Target="../media/image11.png"/><Relationship Id="rId14" Type="http://schemas.openxmlformats.org/officeDocument/2006/relationships/tags" Target="../tags/tag163.xml"/><Relationship Id="rId13" Type="http://schemas.openxmlformats.org/officeDocument/2006/relationships/tags" Target="../tags/tag16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tags" Target="../tags/tag15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75.xml"/><Relationship Id="rId8" Type="http://schemas.openxmlformats.org/officeDocument/2006/relationships/tags" Target="../tags/tag174.xml"/><Relationship Id="rId7" Type="http://schemas.openxmlformats.org/officeDocument/2006/relationships/tags" Target="../tags/tag173.xml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image" Target="../media/image11.png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tags" Target="../tags/tag176.xml"/><Relationship Id="rId1" Type="http://schemas.openxmlformats.org/officeDocument/2006/relationships/tags" Target="../tags/tag168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86.xml"/><Relationship Id="rId5" Type="http://schemas.openxmlformats.org/officeDocument/2006/relationships/tags" Target="../tags/tag185.xml"/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tags" Target="../tags/tag191.xml"/><Relationship Id="rId7" Type="http://schemas.openxmlformats.org/officeDocument/2006/relationships/image" Target="../media/image14.png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image" Target="../media/image13.png"/><Relationship Id="rId3" Type="http://schemas.openxmlformats.org/officeDocument/2006/relationships/tags" Target="../tags/tag188.xml"/><Relationship Id="rId2" Type="http://schemas.openxmlformats.org/officeDocument/2006/relationships/image" Target="../media/image12.png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94.xml"/><Relationship Id="rId11" Type="http://schemas.openxmlformats.org/officeDocument/2006/relationships/tags" Target="../tags/tag193.xml"/><Relationship Id="rId10" Type="http://schemas.openxmlformats.org/officeDocument/2006/relationships/tags" Target="../tags/tag192.xml"/><Relationship Id="rId1" Type="http://schemas.openxmlformats.org/officeDocument/2006/relationships/tags" Target="../tags/tag1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47370" y="1713865"/>
            <a:ext cx="11242040" cy="1598930"/>
          </a:xfrm>
        </p:spPr>
        <p:txBody>
          <a:bodyPr>
            <a:noAutofit/>
          </a:bodyPr>
          <a:p>
            <a:r>
              <a:rPr lang="zh-CN" altLang="zh-CN" sz="3200"/>
              <a:t>Blockchain Based Non-repudiable IoT Data</a:t>
            </a:r>
            <a:br>
              <a:rPr lang="zh-CN" altLang="zh-CN" sz="3200"/>
            </a:br>
            <a:r>
              <a:rPr lang="zh-CN" altLang="zh-CN" sz="3200"/>
              <a:t>Trading: Simpler, Faster, and Cheaper</a:t>
            </a:r>
            <a:endParaRPr lang="zh-CN" altLang="zh-CN" sz="3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68730" y="3444875"/>
            <a:ext cx="9799320" cy="732155"/>
          </a:xfrm>
        </p:spPr>
        <p:txBody>
          <a:bodyPr/>
          <a:p>
            <a:r>
              <a:rPr lang="en-US" altLang="zh-CN"/>
              <a:t>INFOCOM 2022</a:t>
            </a:r>
            <a:endParaRPr lang="en-US" altLang="zh-CN"/>
          </a:p>
        </p:txBody>
      </p:sp>
      <p:sp>
        <p:nvSpPr>
          <p:cNvPr id="4" name="副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642350" y="4672965"/>
            <a:ext cx="2324735" cy="7321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王子平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700" y="811600"/>
            <a:ext cx="10969200" cy="705600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Technical point 3</a:t>
            </a:r>
            <a:r>
              <a:rPr lang="en-US" altLang="zh-CN">
                <a:sym typeface="+mn-ea"/>
              </a:rPr>
              <a:t>:</a:t>
            </a:r>
            <a:r>
              <a:rPr lang="en-US" altLang="zh-CN">
                <a:sym typeface="+mn-ea"/>
              </a:rPr>
              <a:t>minimize the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possible disputes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81175" y="2976880"/>
            <a:ext cx="7284720" cy="14389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01520" y="3243580"/>
            <a:ext cx="1393825" cy="385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Data buyer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3461385" y="3112135"/>
            <a:ext cx="1393825" cy="385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Data owner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028190" y="3178810"/>
            <a:ext cx="2590800" cy="37338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56590" y="1715770"/>
            <a:ext cx="10235565" cy="121031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>
              <a:solidFill>
                <a:srgbClr val="FF0000"/>
              </a:solidFill>
            </a:endParaRPr>
          </a:p>
          <a:p>
            <a:pPr marL="0" lvl="2"/>
            <a:r>
              <a:rPr lang="en-US" altLang="zh-CN" sz="2000">
                <a:solidFill>
                  <a:schemeClr val="tx1"/>
                </a:solidFill>
                <a:sym typeface="+mn-ea"/>
              </a:rPr>
              <a:t>Incetive mechanism(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penalty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) to motivate both the partied to act honestly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28190" y="4761230"/>
            <a:ext cx="3368675" cy="951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cs typeface="+mn-lt"/>
              </a:rPr>
              <a:t>x, y denotes penalty </a:t>
            </a:r>
            <a:endParaRPr lang="en-US" altLang="zh-CN">
              <a:cs typeface="+mn-lt"/>
            </a:endParaRPr>
          </a:p>
          <a:p>
            <a:r>
              <a:rPr lang="en-US" altLang="zh-CN">
                <a:cs typeface="+mn-lt"/>
              </a:rPr>
              <a:t>v denotes the value of the data</a:t>
            </a:r>
            <a:endParaRPr lang="en-US" altLang="zh-CN">
              <a:cs typeface="+mn-lt"/>
            </a:endParaRPr>
          </a:p>
          <a:p>
            <a:r>
              <a:rPr lang="en-US" altLang="zh-CN">
                <a:cs typeface="+mn-lt"/>
              </a:rPr>
              <a:t>z denotes the price of the data </a:t>
            </a:r>
            <a:endParaRPr lang="en-US" altLang="zh-CN">
              <a:cs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57900" y="3552190"/>
            <a:ext cx="495935" cy="749300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825105" y="3552190"/>
            <a:ext cx="482600" cy="749300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4943475" y="3552190"/>
            <a:ext cx="1219835" cy="363220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5212080" y="3938270"/>
            <a:ext cx="681990" cy="363220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animBg="1"/>
      <p:bldP spid="12" grpId="0" bldLvl="0" animBg="1"/>
      <p:bldP spid="12" grpId="1" animBg="1"/>
      <p:bldP spid="14" grpId="0" bldLvl="0" animBg="1"/>
      <p:bldP spid="14" grpId="1" animBg="1"/>
      <p:bldP spid="15" grpId="0" bldLvl="0" animBg="1"/>
      <p:bldP spid="1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Experimental </a:t>
            </a:r>
            <a:r>
              <a:rPr lang="en-US" altLang="zh-CN">
                <a:sym typeface="+mn-ea"/>
              </a:rPr>
              <a:t>Implementation</a:t>
            </a:r>
            <a:endParaRPr lang="en-US" altLang="zh-CN"/>
          </a:p>
        </p:txBody>
      </p:sp>
      <p:pic>
        <p:nvPicPr>
          <p:cNvPr id="4" name="图片 3" descr="etherum"/>
          <p:cNvPicPr>
            <a:picLocks noChangeAspect="1"/>
          </p:cNvPicPr>
          <p:nvPr/>
        </p:nvPicPr>
        <p:blipFill>
          <a:blip r:embed="rId1"/>
          <a:srcRect l="13116" t="34292" r="12418" b="35652"/>
          <a:stretch>
            <a:fillRect/>
          </a:stretch>
        </p:blipFill>
        <p:spPr>
          <a:xfrm>
            <a:off x="708025" y="2341880"/>
            <a:ext cx="2767965" cy="7435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72160" y="3492500"/>
            <a:ext cx="2580640" cy="1573530"/>
          </a:xfrm>
          <a:prstGeom prst="rect">
            <a:avLst/>
          </a:prstGeom>
        </p:spPr>
      </p:pic>
      <p:pic>
        <p:nvPicPr>
          <p:cNvPr id="7" name="图片 6" descr="wallet"/>
          <p:cNvPicPr>
            <a:picLocks noChangeAspect="1"/>
          </p:cNvPicPr>
          <p:nvPr/>
        </p:nvPicPr>
        <p:blipFill>
          <a:blip r:embed="rId4"/>
          <a:srcRect l="31569" t="15163" r="30654" b="11748"/>
          <a:stretch>
            <a:fillRect/>
          </a:stretch>
        </p:blipFill>
        <p:spPr>
          <a:xfrm>
            <a:off x="3645535" y="3258820"/>
            <a:ext cx="706120" cy="7327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14545" y="2327275"/>
            <a:ext cx="1712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cs typeface="+mn-lt"/>
              </a:rPr>
              <a:t>Arbitrator</a:t>
            </a:r>
            <a:endParaRPr lang="en-US" altLang="zh-CN">
              <a:cs typeface="+mn-lt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4612640" y="3502660"/>
            <a:ext cx="1712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cs typeface="+mn-lt"/>
              </a:rPr>
              <a:t>Data buyer</a:t>
            </a:r>
            <a:endParaRPr lang="en-US" altLang="zh-CN">
              <a:cs typeface="+mn-lt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4614545" y="4817110"/>
            <a:ext cx="1712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cs typeface="+mn-lt"/>
              </a:rPr>
              <a:t>Data owner</a:t>
            </a:r>
            <a:endParaRPr lang="en-US" altLang="zh-CN">
              <a:cs typeface="+mn-lt"/>
            </a:endParaRPr>
          </a:p>
        </p:txBody>
      </p:sp>
      <p:sp>
        <p:nvSpPr>
          <p:cNvPr id="11" name="左中括号 10"/>
          <p:cNvSpPr/>
          <p:nvPr/>
        </p:nvSpPr>
        <p:spPr>
          <a:xfrm>
            <a:off x="4511040" y="2606040"/>
            <a:ext cx="88265" cy="2440305"/>
          </a:xfrm>
          <a:prstGeom prst="leftBracke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913120" y="3457575"/>
            <a:ext cx="523875" cy="49657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913120" y="4747260"/>
            <a:ext cx="579120" cy="535305"/>
          </a:xfrm>
          <a:prstGeom prst="rect">
            <a:avLst/>
          </a:prstGeom>
        </p:spPr>
      </p:pic>
      <p:pic>
        <p:nvPicPr>
          <p:cNvPr id="12" name="图片 11" descr="smart contract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34200" y="3317240"/>
            <a:ext cx="681355" cy="765810"/>
          </a:xfrm>
          <a:prstGeom prst="rect">
            <a:avLst/>
          </a:prstGeom>
        </p:spPr>
      </p:pic>
      <p:pic>
        <p:nvPicPr>
          <p:cNvPr id="13" name="图片 12" descr="arbitrator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13120" y="2298065"/>
            <a:ext cx="551815" cy="379095"/>
          </a:xfrm>
          <a:prstGeom prst="rect">
            <a:avLst/>
          </a:prstGeom>
        </p:spPr>
      </p:pic>
      <p:cxnSp>
        <p:nvCxnSpPr>
          <p:cNvPr id="17" name="直接箭头连接符 16"/>
          <p:cNvCxnSpPr>
            <a:stCxn id="13" idx="3"/>
            <a:endCxn id="12" idx="1"/>
          </p:cNvCxnSpPr>
          <p:nvPr/>
        </p:nvCxnSpPr>
        <p:spPr>
          <a:xfrm>
            <a:off x="6464935" y="2487930"/>
            <a:ext cx="469265" cy="1212215"/>
          </a:xfrm>
          <a:prstGeom prst="straightConnector1">
            <a:avLst/>
          </a:prstGeom>
          <a:ln w="28575" cmpd="sng">
            <a:solidFill>
              <a:srgbClr val="BEBEBE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5" idx="3"/>
            <a:endCxn id="12" idx="1"/>
          </p:cNvCxnSpPr>
          <p:nvPr/>
        </p:nvCxnSpPr>
        <p:spPr>
          <a:xfrm flipV="1">
            <a:off x="6436995" y="3700145"/>
            <a:ext cx="497205" cy="5715"/>
          </a:xfrm>
          <a:prstGeom prst="straightConnector1">
            <a:avLst/>
          </a:prstGeom>
          <a:ln w="28575" cmpd="sng">
            <a:solidFill>
              <a:srgbClr val="BEBEBE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6" idx="3"/>
            <a:endCxn id="12" idx="1"/>
          </p:cNvCxnSpPr>
          <p:nvPr/>
        </p:nvCxnSpPr>
        <p:spPr>
          <a:xfrm flipV="1">
            <a:off x="6492240" y="3700145"/>
            <a:ext cx="441960" cy="1315085"/>
          </a:xfrm>
          <a:prstGeom prst="straightConnector1">
            <a:avLst/>
          </a:prstGeom>
          <a:ln w="28575" cmpd="sng">
            <a:solidFill>
              <a:srgbClr val="BEBEBE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>
            <p:custDataLst>
              <p:tags r:id="rId13"/>
            </p:custDataLst>
          </p:nvPr>
        </p:nvSpPr>
        <p:spPr>
          <a:xfrm>
            <a:off x="6778625" y="4210050"/>
            <a:ext cx="1070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cs typeface="+mn-lt"/>
              </a:rPr>
              <a:t> Smart </a:t>
            </a:r>
            <a:endParaRPr lang="en-US" altLang="zh-CN">
              <a:cs typeface="+mn-lt"/>
            </a:endParaRPr>
          </a:p>
          <a:p>
            <a:r>
              <a:rPr lang="en-US" altLang="zh-CN">
                <a:cs typeface="+mn-lt"/>
              </a:rPr>
              <a:t>contract</a:t>
            </a:r>
            <a:endParaRPr lang="en-US" altLang="zh-CN">
              <a:cs typeface="+mn-lt"/>
            </a:endParaRPr>
          </a:p>
        </p:txBody>
      </p:sp>
      <p:sp>
        <p:nvSpPr>
          <p:cNvPr id="21" name="文本框 20"/>
          <p:cNvSpPr txBox="1"/>
          <p:nvPr>
            <p:custDataLst>
              <p:tags r:id="rId14"/>
            </p:custDataLst>
          </p:nvPr>
        </p:nvSpPr>
        <p:spPr>
          <a:xfrm>
            <a:off x="3571240" y="4048760"/>
            <a:ext cx="838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cs typeface="+mn-lt"/>
              </a:rPr>
              <a:t>Wallet</a:t>
            </a:r>
            <a:endParaRPr lang="en-US" altLang="zh-CN">
              <a:cs typeface="+mn-lt"/>
            </a:endParaRPr>
          </a:p>
        </p:txBody>
      </p:sp>
      <p:sp>
        <p:nvSpPr>
          <p:cNvPr id="22" name="左中括号 21"/>
          <p:cNvSpPr/>
          <p:nvPr>
            <p:custDataLst>
              <p:tags r:id="rId15"/>
            </p:custDataLst>
          </p:nvPr>
        </p:nvSpPr>
        <p:spPr>
          <a:xfrm>
            <a:off x="7863205" y="2519680"/>
            <a:ext cx="76200" cy="1812290"/>
          </a:xfrm>
          <a:prstGeom prst="leftBracke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16"/>
            </p:custDataLst>
          </p:nvPr>
        </p:nvSpPr>
        <p:spPr>
          <a:xfrm>
            <a:off x="8160385" y="2408555"/>
            <a:ext cx="1712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cs typeface="+mn-lt"/>
              </a:rPr>
              <a:t>Request data</a:t>
            </a:r>
            <a:endParaRPr lang="en-US" altLang="zh-CN">
              <a:cs typeface="+mn-lt"/>
            </a:endParaRPr>
          </a:p>
        </p:txBody>
      </p:sp>
      <p:sp>
        <p:nvSpPr>
          <p:cNvPr id="24" name="文本框 23"/>
          <p:cNvSpPr txBox="1"/>
          <p:nvPr>
            <p:custDataLst>
              <p:tags r:id="rId17"/>
            </p:custDataLst>
          </p:nvPr>
        </p:nvSpPr>
        <p:spPr>
          <a:xfrm>
            <a:off x="8171180" y="2727960"/>
            <a:ext cx="238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cs typeface="+mn-lt"/>
              </a:rPr>
              <a:t>Publish sender proof</a:t>
            </a:r>
            <a:endParaRPr lang="en-US" altLang="zh-CN">
              <a:cs typeface="+mn-lt"/>
            </a:endParaRPr>
          </a:p>
        </p:txBody>
      </p:sp>
      <p:sp>
        <p:nvSpPr>
          <p:cNvPr id="27" name="文本框 26"/>
          <p:cNvSpPr txBox="1"/>
          <p:nvPr>
            <p:custDataLst>
              <p:tags r:id="rId18"/>
            </p:custDataLst>
          </p:nvPr>
        </p:nvSpPr>
        <p:spPr>
          <a:xfrm>
            <a:off x="8171180" y="3040380"/>
            <a:ext cx="2527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cs typeface="+mn-lt"/>
                <a:sym typeface="+mn-ea"/>
              </a:rPr>
              <a:t>Publish receiver proof</a:t>
            </a:r>
            <a:endParaRPr lang="en-US" altLang="zh-CN">
              <a:cs typeface="+mn-lt"/>
            </a:endParaRPr>
          </a:p>
        </p:txBody>
      </p:sp>
      <p:sp>
        <p:nvSpPr>
          <p:cNvPr id="28" name="文本框 27"/>
          <p:cNvSpPr txBox="1"/>
          <p:nvPr>
            <p:custDataLst>
              <p:tags r:id="rId19"/>
            </p:custDataLst>
          </p:nvPr>
        </p:nvSpPr>
        <p:spPr>
          <a:xfrm>
            <a:off x="8150860" y="3699510"/>
            <a:ext cx="238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cs typeface="+mn-lt"/>
              </a:rPr>
              <a:t>On-chain arbitrate</a:t>
            </a:r>
            <a:endParaRPr lang="en-US" altLang="zh-CN">
              <a:cs typeface="+mn-lt"/>
            </a:endParaRPr>
          </a:p>
        </p:txBody>
      </p:sp>
      <p:sp>
        <p:nvSpPr>
          <p:cNvPr id="29" name="文本框 28"/>
          <p:cNvSpPr txBox="1"/>
          <p:nvPr>
            <p:custDataLst>
              <p:tags r:id="rId20"/>
            </p:custDataLst>
          </p:nvPr>
        </p:nvSpPr>
        <p:spPr>
          <a:xfrm>
            <a:off x="8176260" y="4053840"/>
            <a:ext cx="238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cs typeface="+mn-lt"/>
              </a:rPr>
              <a:t>Off-chain arbitrate</a:t>
            </a:r>
            <a:endParaRPr lang="en-US" altLang="zh-CN">
              <a:cs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112760" y="5598795"/>
            <a:ext cx="1155700" cy="360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Gas cost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1" name="图片 30" descr="miner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272145" y="4878705"/>
            <a:ext cx="633730" cy="633730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8192770" y="2385060"/>
            <a:ext cx="2310765" cy="2014220"/>
          </a:xfrm>
          <a:prstGeom prst="rect">
            <a:avLst/>
          </a:prstGeom>
          <a:noFill/>
          <a:ln w="254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3" name="肘形连接符 32"/>
          <p:cNvCxnSpPr/>
          <p:nvPr/>
        </p:nvCxnSpPr>
        <p:spPr>
          <a:xfrm rot="5400000">
            <a:off x="8602345" y="4731385"/>
            <a:ext cx="868680" cy="262255"/>
          </a:xfrm>
          <a:prstGeom prst="bentConnector2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矩形 33"/>
          <p:cNvSpPr/>
          <p:nvPr>
            <p:custDataLst>
              <p:tags r:id="rId22"/>
            </p:custDataLst>
          </p:nvPr>
        </p:nvSpPr>
        <p:spPr>
          <a:xfrm>
            <a:off x="8112760" y="3705860"/>
            <a:ext cx="2441575" cy="421005"/>
          </a:xfrm>
          <a:prstGeom prst="rect">
            <a:avLst/>
          </a:prstGeom>
          <a:noFill/>
          <a:ln w="254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0614660" y="3641090"/>
            <a:ext cx="1482725" cy="625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>
                <a:cs typeface="+mn-lt"/>
              </a:rPr>
              <a:t>Key indicator for end user </a:t>
            </a:r>
            <a:endParaRPr lang="en-US" altLang="zh-CN" sz="1600">
              <a:cs typeface="+mn-lt"/>
            </a:endParaRPr>
          </a:p>
        </p:txBody>
      </p:sp>
      <p:pic>
        <p:nvPicPr>
          <p:cNvPr id="47" name="图片 46" descr="dollar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161145" y="5661660"/>
            <a:ext cx="274955" cy="27495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4"/>
            </p:custDataLst>
          </p:nvPr>
        </p:nvSpPr>
        <p:spPr>
          <a:xfrm>
            <a:off x="8172450" y="3370580"/>
            <a:ext cx="238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cs typeface="+mn-lt"/>
                <a:sym typeface="+mn-ea"/>
              </a:rPr>
              <a:t>Make data available</a:t>
            </a:r>
            <a:endParaRPr lang="en-US" altLang="zh-CN">
              <a:cs typeface="+mn-lt"/>
            </a:endParaRPr>
          </a:p>
        </p:txBody>
      </p:sp>
    </p:spTree>
    <p:custDataLst>
      <p:tags r:id="rId2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32" grpId="1" animBg="1"/>
      <p:bldP spid="30" grpId="0"/>
      <p:bldP spid="30" grpId="1"/>
      <p:bldP spid="34" grpId="0" bldLvl="0" animBg="1"/>
      <p:bldP spid="34" grpId="1" animBg="1"/>
      <p:bldP spid="35" grpId="0"/>
      <p:bldP spid="3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Experimental </a:t>
            </a:r>
            <a:r>
              <a:rPr lang="en-US" altLang="zh-CN">
                <a:sym typeface="+mn-ea"/>
              </a:rPr>
              <a:t>Result</a:t>
            </a:r>
            <a:endParaRPr lang="en-US" altLang="zh-CN"/>
          </a:p>
        </p:txBody>
      </p:sp>
      <p:pic>
        <p:nvPicPr>
          <p:cNvPr id="14" name="内容占位符 4"/>
          <p:cNvPicPr>
            <a:picLocks noChangeAspect="1"/>
          </p:cNvPicPr>
          <p:nvPr/>
        </p:nvPicPr>
        <p:blipFill>
          <a:blip r:embed="rId1"/>
          <a:srcRect l="33323" r="33365" b="13990"/>
          <a:stretch>
            <a:fillRect/>
          </a:stretch>
        </p:blipFill>
        <p:spPr>
          <a:xfrm>
            <a:off x="7573645" y="2004695"/>
            <a:ext cx="3743960" cy="283019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920" y="1965960"/>
            <a:ext cx="3761740" cy="286893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34670" y="2051685"/>
            <a:ext cx="6155690" cy="201295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6670040" y="2555240"/>
            <a:ext cx="9239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$1.42</a:t>
            </a:r>
            <a:endParaRPr lang="en-US" altLang="zh-CN" sz="1400"/>
          </a:p>
          <a:p>
            <a:r>
              <a:rPr lang="en-US" altLang="zh-CN" sz="1400"/>
              <a:t>$2.11</a:t>
            </a:r>
            <a:endParaRPr lang="en-US" altLang="zh-CN" sz="1400"/>
          </a:p>
          <a:p>
            <a:r>
              <a:rPr lang="en-US" altLang="zh-CN" sz="1400"/>
              <a:t>$1.29</a:t>
            </a:r>
            <a:endParaRPr lang="en-US" altLang="zh-CN" sz="1400"/>
          </a:p>
          <a:p>
            <a:r>
              <a:rPr lang="en-US" altLang="zh-CN" sz="1400"/>
              <a:t>$3.29</a:t>
            </a:r>
            <a:endParaRPr lang="en-US" altLang="zh-CN" sz="1400"/>
          </a:p>
          <a:p>
            <a:r>
              <a:rPr lang="en-US" altLang="zh-CN" sz="1400"/>
              <a:t>$0.69</a:t>
            </a:r>
            <a:endParaRPr lang="en-US" altLang="zh-CN" sz="1400"/>
          </a:p>
          <a:p>
            <a:r>
              <a:rPr lang="en-US" altLang="zh-CN" sz="1400"/>
              <a:t>$0.74</a:t>
            </a:r>
            <a:endParaRPr lang="en-US" altLang="zh-CN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534670" y="4205605"/>
                <a:ext cx="3365500" cy="6883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>
                    <a:cs typeface="+mn-lt"/>
                    <a:sym typeface="+mn-ea"/>
                  </a:rPr>
                  <a:t>1 ETH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CN">
                    <a:cs typeface="+mn-lt"/>
                    <a:sym typeface="+mn-ea"/>
                  </a:rPr>
                  <a:t> Gwei = $1703 </a:t>
                </a:r>
                <a:endParaRPr lang="en-US" altLang="zh-CN">
                  <a:cs typeface="+mn-lt"/>
                  <a:sym typeface="+mn-ea"/>
                </a:endParaRPr>
              </a:p>
              <a:p>
                <a:r>
                  <a:rPr lang="en-US" altLang="zh-CN">
                    <a:cs typeface="+mn-lt"/>
                    <a:sym typeface="+mn-ea"/>
                  </a:rPr>
                  <a:t>     1  gas  = 12.5 Gwei</a:t>
                </a:r>
                <a:endParaRPr lang="en-US" altLang="zh-CN">
                  <a:cs typeface="+mn-lt"/>
                </a:endParaRPr>
              </a:p>
              <a:p>
                <a:endParaRPr lang="zh-CN" altLang="en-US">
                  <a:cs typeface="+mn-lt"/>
                </a:endParaRPr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534670" y="4205605"/>
                <a:ext cx="3365500" cy="688340"/>
              </a:xfrm>
              <a:prstGeom prst="rect">
                <a:avLst/>
              </a:prstGeom>
              <a:blipFill rotWithShape="1">
                <a:blip r:embed="rId7"/>
                <a:stretch>
                  <a:fillRect b="-278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/>
          <p:cNvCxnSpPr/>
          <p:nvPr>
            <p:custDataLst>
              <p:tags r:id="rId8"/>
            </p:custDataLst>
          </p:nvPr>
        </p:nvCxnSpPr>
        <p:spPr>
          <a:xfrm>
            <a:off x="10288270" y="3496310"/>
            <a:ext cx="9525" cy="40005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9595485" y="349631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78%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>
            <p:custDataLst>
              <p:tags r:id="rId10"/>
            </p:custDataLst>
          </p:nvPr>
        </p:nvCxnSpPr>
        <p:spPr>
          <a:xfrm flipH="1">
            <a:off x="10683875" y="2345690"/>
            <a:ext cx="1905" cy="152019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>
            <p:custDataLst>
              <p:tags r:id="rId11"/>
            </p:custDataLst>
          </p:nvPr>
        </p:nvSpPr>
        <p:spPr>
          <a:xfrm>
            <a:off x="10784205" y="2997835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93%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19" grpId="0"/>
      <p:bldP spid="19" grpId="1"/>
      <p:bldP spid="21" grpId="0"/>
      <p:bldP spid="2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Shortcoming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1015365" y="1664970"/>
            <a:ext cx="2908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cs typeface="+mn-lt"/>
              </a:rPr>
              <a:t>Off-chain arbitration</a:t>
            </a:r>
            <a:endParaRPr lang="en-US" altLang="zh-CN" sz="2400">
              <a:cs typeface="+mn-lt"/>
            </a:endParaRPr>
          </a:p>
        </p:txBody>
      </p:sp>
      <p:pic>
        <p:nvPicPr>
          <p:cNvPr id="13" name="图片 12" descr="arbitrator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495675" y="2508885"/>
            <a:ext cx="589915" cy="40513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769235" y="2956560"/>
            <a:ext cx="2348230" cy="640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cs typeface="+mn-lt"/>
              </a:rPr>
              <a:t>Arbitrator’s ability </a:t>
            </a:r>
            <a:endParaRPr lang="en-US" altLang="zh-CN" sz="2000">
              <a:cs typeface="+mn-lt"/>
            </a:endParaRPr>
          </a:p>
          <a:p>
            <a:r>
              <a:rPr lang="en-US" altLang="zh-CN" sz="2000">
                <a:cs typeface="+mn-lt"/>
              </a:rPr>
              <a:t>&amp; </a:t>
            </a:r>
            <a:r>
              <a:rPr lang="en-US" altLang="zh-CN" sz="2000">
                <a:cs typeface="+mn-lt"/>
                <a:sym typeface="+mn-ea"/>
              </a:rPr>
              <a:t>buyer’s benefit</a:t>
            </a:r>
            <a:endParaRPr lang="en-US" altLang="zh-CN" sz="2000">
              <a:cs typeface="+mn-lt"/>
            </a:endParaRPr>
          </a:p>
          <a:p>
            <a:endParaRPr lang="en-US" altLang="zh-CN" sz="2000">
              <a:cs typeface="+mn-lt"/>
            </a:endParaRPr>
          </a:p>
        </p:txBody>
      </p:sp>
      <p:pic>
        <p:nvPicPr>
          <p:cNvPr id="15" name="内容占位符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72037" t="65748" r="18145" b="20794"/>
          <a:stretch>
            <a:fillRect/>
          </a:stretch>
        </p:blipFill>
        <p:spPr>
          <a:xfrm>
            <a:off x="8944610" y="3480435"/>
            <a:ext cx="448945" cy="412750"/>
          </a:xfrm>
          <a:prstGeom prst="rect">
            <a:avLst/>
          </a:prstGeom>
        </p:spPr>
      </p:pic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8108950" y="2545715"/>
            <a:ext cx="2400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cs typeface="+mn-lt"/>
              </a:rPr>
              <a:t>Data onwer’s data security and privacy</a:t>
            </a:r>
            <a:endParaRPr lang="en-US" altLang="zh-CN">
              <a:cs typeface="+mn-lt"/>
            </a:endParaRPr>
          </a:p>
        </p:txBody>
      </p:sp>
      <p:sp>
        <p:nvSpPr>
          <p:cNvPr id="25" name="文本框 24"/>
          <p:cNvSpPr txBox="1"/>
          <p:nvPr>
            <p:custDataLst>
              <p:tags r:id="rId8"/>
            </p:custDataLst>
          </p:nvPr>
        </p:nvSpPr>
        <p:spPr>
          <a:xfrm>
            <a:off x="4605655" y="4261485"/>
            <a:ext cx="1605915" cy="39878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2000"/>
              <a:t>Data buyer</a:t>
            </a:r>
            <a:endParaRPr lang="en-US" altLang="zh-CN" sz="2000"/>
          </a:p>
        </p:txBody>
      </p:sp>
      <p:sp>
        <p:nvSpPr>
          <p:cNvPr id="26" name="文本框 25"/>
          <p:cNvSpPr txBox="1"/>
          <p:nvPr>
            <p:custDataLst>
              <p:tags r:id="rId9"/>
            </p:custDataLst>
          </p:nvPr>
        </p:nvSpPr>
        <p:spPr>
          <a:xfrm>
            <a:off x="1370330" y="4271645"/>
            <a:ext cx="1546225" cy="39878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2000"/>
              <a:t>Data owner</a:t>
            </a:r>
            <a:endParaRPr lang="en-US" altLang="zh-CN" sz="2000"/>
          </a:p>
        </p:txBody>
      </p:sp>
      <p:sp>
        <p:nvSpPr>
          <p:cNvPr id="27" name="文本框 26"/>
          <p:cNvSpPr txBox="1"/>
          <p:nvPr>
            <p:custDataLst>
              <p:tags r:id="rId10"/>
            </p:custDataLst>
          </p:nvPr>
        </p:nvSpPr>
        <p:spPr>
          <a:xfrm>
            <a:off x="3234690" y="4093845"/>
            <a:ext cx="1111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cs typeface="+mn-lt"/>
              </a:rPr>
              <a:t>E</a:t>
            </a:r>
            <a:r>
              <a:rPr lang="zh-CN" altLang="en-US">
                <a:solidFill>
                  <a:srgbClr val="FF0000"/>
                </a:solidFill>
                <a:cs typeface="+mn-lt"/>
              </a:rPr>
              <a:t>quality</a:t>
            </a:r>
            <a:r>
              <a:rPr lang="en-US" altLang="zh-CN">
                <a:solidFill>
                  <a:srgbClr val="FF0000"/>
                </a:solidFill>
                <a:cs typeface="+mn-lt"/>
              </a:rPr>
              <a:t>?</a:t>
            </a:r>
            <a:endParaRPr lang="en-US" altLang="zh-CN">
              <a:solidFill>
                <a:srgbClr val="FF0000"/>
              </a:solidFill>
              <a:cs typeface="+mn-lt"/>
            </a:endParaRPr>
          </a:p>
        </p:txBody>
      </p:sp>
      <p:sp>
        <p:nvSpPr>
          <p:cNvPr id="28" name="左右箭头 27"/>
          <p:cNvSpPr/>
          <p:nvPr>
            <p:custDataLst>
              <p:tags r:id="rId11"/>
            </p:custDataLst>
          </p:nvPr>
        </p:nvSpPr>
        <p:spPr>
          <a:xfrm>
            <a:off x="2957195" y="4408805"/>
            <a:ext cx="1607185" cy="212090"/>
          </a:xfrm>
          <a:prstGeom prst="leftRightArrow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3670300" y="3629660"/>
            <a:ext cx="264795" cy="46799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0044430" y="3503295"/>
            <a:ext cx="720090" cy="666115"/>
          </a:xfrm>
          <a:prstGeom prst="rect">
            <a:avLst/>
          </a:prstGeom>
        </p:spPr>
      </p:pic>
      <p:pic>
        <p:nvPicPr>
          <p:cNvPr id="31" name="图片 30" descr="arbitrator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535545" y="3542030"/>
            <a:ext cx="650875" cy="447040"/>
          </a:xfrm>
          <a:prstGeom prst="rect">
            <a:avLst/>
          </a:prstGeom>
        </p:spPr>
      </p:pic>
      <p:sp>
        <p:nvSpPr>
          <p:cNvPr id="32" name="文本框 31"/>
          <p:cNvSpPr txBox="1"/>
          <p:nvPr>
            <p:custDataLst>
              <p:tags r:id="rId15"/>
            </p:custDataLst>
          </p:nvPr>
        </p:nvSpPr>
        <p:spPr>
          <a:xfrm>
            <a:off x="9765030" y="4241800"/>
            <a:ext cx="1456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cs typeface="+mn-lt"/>
              </a:rPr>
              <a:t>Data owner</a:t>
            </a:r>
            <a:endParaRPr lang="en-US" altLang="zh-CN">
              <a:cs typeface="+mn-lt"/>
            </a:endParaRPr>
          </a:p>
        </p:txBody>
      </p:sp>
      <p:sp>
        <p:nvSpPr>
          <p:cNvPr id="33" name="文本框 32"/>
          <p:cNvSpPr txBox="1"/>
          <p:nvPr>
            <p:custDataLst>
              <p:tags r:id="rId16"/>
            </p:custDataLst>
          </p:nvPr>
        </p:nvSpPr>
        <p:spPr>
          <a:xfrm>
            <a:off x="7320280" y="4203700"/>
            <a:ext cx="1167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cs typeface="+mn-lt"/>
              </a:rPr>
              <a:t>A</a:t>
            </a:r>
            <a:r>
              <a:rPr lang="en-US" altLang="zh-CN">
                <a:cs typeface="+mn-lt"/>
              </a:rPr>
              <a:t>rbitrator</a:t>
            </a:r>
            <a:endParaRPr lang="en-US" altLang="zh-CN">
              <a:cs typeface="+mn-lt"/>
            </a:endParaRPr>
          </a:p>
        </p:txBody>
      </p:sp>
      <p:sp>
        <p:nvSpPr>
          <p:cNvPr id="34" name="下箭头 33"/>
          <p:cNvSpPr/>
          <p:nvPr>
            <p:custDataLst>
              <p:tags r:id="rId17"/>
            </p:custDataLst>
          </p:nvPr>
        </p:nvSpPr>
        <p:spPr>
          <a:xfrm rot="5400000">
            <a:off x="9003665" y="3289300"/>
            <a:ext cx="264795" cy="141922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>
            <p:custDataLst>
              <p:tags r:id="rId18"/>
            </p:custDataLst>
          </p:nvPr>
        </p:nvSpPr>
        <p:spPr>
          <a:xfrm>
            <a:off x="8441055" y="4053840"/>
            <a:ext cx="1451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cs typeface="+mn-lt"/>
              </a:rPr>
              <a:t>Upload data</a:t>
            </a:r>
            <a:endParaRPr lang="en-US" altLang="zh-CN">
              <a:cs typeface="+mn-lt"/>
            </a:endParaRPr>
          </a:p>
        </p:txBody>
      </p:sp>
      <p:sp>
        <p:nvSpPr>
          <p:cNvPr id="48" name="圆角矩形 47"/>
          <p:cNvSpPr/>
          <p:nvPr>
            <p:custDataLst>
              <p:tags r:id="rId19"/>
            </p:custDataLst>
          </p:nvPr>
        </p:nvSpPr>
        <p:spPr>
          <a:xfrm>
            <a:off x="1045210" y="2322195"/>
            <a:ext cx="5364480" cy="2609215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>
            <p:custDataLst>
              <p:tags r:id="rId20"/>
            </p:custDataLst>
          </p:nvPr>
        </p:nvSpPr>
        <p:spPr>
          <a:xfrm>
            <a:off x="7244080" y="2322195"/>
            <a:ext cx="3804920" cy="2608580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4605020" cy="705485"/>
          </a:xfrm>
        </p:spPr>
        <p:txBody>
          <a:bodyPr/>
          <a:p>
            <a:r>
              <a:rPr lang="en-US" altLang="zh-CN"/>
              <a:t>Background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510665"/>
            <a:ext cx="10968990" cy="1886585"/>
          </a:xfrm>
        </p:spPr>
        <p:txBody>
          <a:bodyPr>
            <a:normAutofit/>
          </a:bodyPr>
          <a:p>
            <a:r>
              <a:rPr lang="en-US" altLang="zh-CN">
                <a:solidFill>
                  <a:schemeClr val="tx1"/>
                </a:solidFill>
                <a:cs typeface="+mn-lt"/>
                <a:sym typeface="+mn-ea"/>
              </a:rPr>
              <a:t>What is IoT data trading ? and Why</a:t>
            </a:r>
            <a:r>
              <a:rPr lang="zh-CN" altLang="en-US">
                <a:solidFill>
                  <a:schemeClr val="tx1"/>
                </a:solidFill>
                <a:cs typeface="+mn-lt"/>
                <a:sym typeface="+mn-ea"/>
              </a:rPr>
              <a:t>？</a:t>
            </a:r>
            <a:endParaRPr lang="zh-CN" altLang="en-US">
              <a:solidFill>
                <a:schemeClr val="tx1"/>
              </a:solidFill>
              <a:cs typeface="+mn-lt"/>
              <a:sym typeface="+mn-ea"/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  <a:cs typeface="+mn-lt"/>
                <a:sym typeface="+mn-ea"/>
              </a:rPr>
              <a:t>28</a:t>
            </a:r>
            <a:r>
              <a:rPr lang="en-US" altLang="zh-CN">
                <a:solidFill>
                  <a:srgbClr val="FF0000"/>
                </a:solidFill>
                <a:cs typeface="+mn-lt"/>
                <a:sym typeface="+mn-ea"/>
              </a:rPr>
              <a:t>.5</a:t>
            </a:r>
            <a:r>
              <a:rPr lang="zh-CN" altLang="en-US">
                <a:solidFill>
                  <a:srgbClr val="FF0000"/>
                </a:solidFill>
                <a:cs typeface="+mn-lt"/>
                <a:sym typeface="+mn-ea"/>
              </a:rPr>
              <a:t> billion</a:t>
            </a:r>
            <a:r>
              <a:rPr lang="zh-CN" altLang="en-US">
                <a:cs typeface="+mn-lt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cs typeface="+mn-lt"/>
                <a:sym typeface="+mn-ea"/>
              </a:rPr>
              <a:t>IoT devices </a:t>
            </a:r>
            <a:r>
              <a:rPr lang="en-US" altLang="zh-CN">
                <a:solidFill>
                  <a:schemeClr val="tx1"/>
                </a:solidFill>
                <a:cs typeface="+mn-lt"/>
                <a:sym typeface="+mn-ea"/>
              </a:rPr>
              <a:t>util</a:t>
            </a:r>
            <a:r>
              <a:rPr lang="zh-CN" altLang="en-US">
                <a:solidFill>
                  <a:schemeClr val="tx1"/>
                </a:solidFill>
                <a:cs typeface="+mn-lt"/>
                <a:sym typeface="+mn-ea"/>
              </a:rPr>
              <a:t> 2021</a:t>
            </a:r>
            <a:endParaRPr lang="zh-CN" altLang="en-US">
              <a:solidFill>
                <a:schemeClr val="tx1"/>
              </a:solidFill>
              <a:cs typeface="+mn-lt"/>
              <a:sym typeface="+mn-ea"/>
            </a:endParaRPr>
          </a:p>
          <a:p>
            <a:pPr lvl="1"/>
            <a:r>
              <a:rPr lang="en-US">
                <a:solidFill>
                  <a:srgbClr val="FF0000"/>
                </a:solidFill>
                <a:cs typeface="+mn-lt"/>
                <a:sym typeface="+mn-ea"/>
              </a:rPr>
              <a:t>875</a:t>
            </a:r>
            <a:r>
              <a:rPr lang="zh-CN" altLang="en-US">
                <a:solidFill>
                  <a:srgbClr val="FF0000"/>
                </a:solidFill>
                <a:cs typeface="+mn-lt"/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cs typeface="+mn-lt"/>
                <a:sym typeface="+mn-ea"/>
              </a:rPr>
              <a:t>ZB</a:t>
            </a:r>
            <a:r>
              <a:rPr lang="zh-CN" altLang="en-US">
                <a:solidFill>
                  <a:schemeClr val="tx1"/>
                </a:solidFill>
                <a:cs typeface="+mn-lt"/>
                <a:sym typeface="+mn-ea"/>
              </a:rPr>
              <a:t> IoT </a:t>
            </a:r>
            <a:r>
              <a:rPr lang="en-US" altLang="zh-CN">
                <a:solidFill>
                  <a:schemeClr val="tx1"/>
                </a:solidFill>
                <a:cs typeface="+mn-lt"/>
                <a:sym typeface="+mn-ea"/>
              </a:rPr>
              <a:t>data</a:t>
            </a:r>
            <a:r>
              <a:rPr lang="zh-CN" altLang="en-US">
                <a:solidFill>
                  <a:schemeClr val="tx1"/>
                </a:solidFill>
                <a:cs typeface="+mn-lt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cs typeface="+mn-lt"/>
                <a:sym typeface="+mn-ea"/>
              </a:rPr>
              <a:t>was created in 2021</a:t>
            </a:r>
            <a:endParaRPr lang="en-US" altLang="zh-CN">
              <a:cs typeface="+mn-lt"/>
              <a:sym typeface="+mn-ea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cs typeface="+mn-lt"/>
                <a:sym typeface="+mn-ea"/>
              </a:rPr>
              <a:t>3.9</a:t>
            </a:r>
            <a:r>
              <a:rPr lang="zh-CN" altLang="en-US">
                <a:solidFill>
                  <a:srgbClr val="FF0000"/>
                </a:solidFill>
                <a:cs typeface="+mn-lt"/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cs typeface="+mn-lt"/>
                <a:sym typeface="+mn-ea"/>
              </a:rPr>
              <a:t>tr</a:t>
            </a:r>
            <a:r>
              <a:rPr lang="zh-CN" altLang="en-US">
                <a:solidFill>
                  <a:srgbClr val="FF0000"/>
                </a:solidFill>
                <a:cs typeface="+mn-lt"/>
                <a:sym typeface="+mn-ea"/>
              </a:rPr>
              <a:t>illion</a:t>
            </a:r>
            <a:r>
              <a:rPr lang="zh-CN" altLang="en-US">
                <a:cs typeface="+mn-lt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cs typeface="+mn-lt"/>
                <a:sym typeface="+mn-ea"/>
              </a:rPr>
              <a:t>USD market value of data economy</a:t>
            </a:r>
            <a:r>
              <a:rPr lang="zh-CN" altLang="en-US">
                <a:solidFill>
                  <a:schemeClr val="tx1"/>
                </a:solidFill>
                <a:cs typeface="+mn-lt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cs typeface="+mn-lt"/>
                <a:sym typeface="+mn-ea"/>
              </a:rPr>
              <a:t>util</a:t>
            </a:r>
            <a:r>
              <a:rPr lang="zh-CN" altLang="en-US">
                <a:solidFill>
                  <a:schemeClr val="tx1"/>
                </a:solidFill>
                <a:cs typeface="+mn-lt"/>
                <a:sym typeface="+mn-ea"/>
              </a:rPr>
              <a:t> 20</a:t>
            </a:r>
            <a:r>
              <a:rPr lang="en-US" altLang="zh-CN">
                <a:solidFill>
                  <a:schemeClr val="tx1"/>
                </a:solidFill>
                <a:cs typeface="+mn-lt"/>
                <a:sym typeface="+mn-ea"/>
              </a:rPr>
              <a:t>30</a:t>
            </a:r>
            <a:endParaRPr lang="en-US" altLang="zh-CN">
              <a:cs typeface="+mn-lt"/>
            </a:endParaRPr>
          </a:p>
          <a:p>
            <a:pPr lvl="1"/>
            <a:endParaRPr lang="en-US" altLang="zh-CN"/>
          </a:p>
          <a:p>
            <a:pPr lvl="1"/>
            <a:endParaRPr lang="en-US" altLang="zh-CN" sz="1800">
              <a:solidFill>
                <a:schemeClr val="tx1"/>
              </a:solidFill>
              <a:cs typeface="+mn-lt"/>
            </a:endParaRPr>
          </a:p>
          <a:p>
            <a:pPr lvl="1"/>
            <a:endParaRPr lang="zh-CN" altLang="en-US">
              <a:solidFill>
                <a:schemeClr val="tx1"/>
              </a:solidFill>
              <a:cs typeface="+mn-lt"/>
              <a:sym typeface="+mn-ea"/>
            </a:endParaRPr>
          </a:p>
        </p:txBody>
      </p:sp>
      <p:pic>
        <p:nvPicPr>
          <p:cNvPr id="25" name="图片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31665" y="4052570"/>
            <a:ext cx="739140" cy="70040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243445" y="4055745"/>
            <a:ext cx="784860" cy="721995"/>
          </a:xfrm>
          <a:prstGeom prst="rect">
            <a:avLst/>
          </a:prstGeom>
        </p:spPr>
      </p:pic>
      <p:cxnSp>
        <p:nvCxnSpPr>
          <p:cNvPr id="28" name="肘形连接符 27"/>
          <p:cNvCxnSpPr>
            <a:stCxn id="25" idx="0"/>
            <a:endCxn id="26" idx="0"/>
          </p:cNvCxnSpPr>
          <p:nvPr>
            <p:custDataLst>
              <p:tags r:id="rId5"/>
            </p:custDataLst>
          </p:nvPr>
        </p:nvCxnSpPr>
        <p:spPr>
          <a:xfrm rot="16200000" flipH="1">
            <a:off x="6216968" y="2636838"/>
            <a:ext cx="3175" cy="2834640"/>
          </a:xfrm>
          <a:prstGeom prst="bentConnector3">
            <a:avLst>
              <a:gd name="adj1" fmla="val -7510000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>
            <p:custDataLst>
              <p:tags r:id="rId6"/>
            </p:custDataLst>
          </p:nvPr>
        </p:nvSpPr>
        <p:spPr>
          <a:xfrm>
            <a:off x="5353685" y="3836035"/>
            <a:ext cx="1800860" cy="246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cs typeface="+mn-lt"/>
              </a:rPr>
              <a:t>Send the data</a:t>
            </a:r>
            <a:endParaRPr lang="en-US" altLang="zh-CN">
              <a:cs typeface="+mn-lt"/>
            </a:endParaRPr>
          </a:p>
        </p:txBody>
      </p:sp>
      <p:sp>
        <p:nvSpPr>
          <p:cNvPr id="34" name="文本框 33"/>
          <p:cNvSpPr txBox="1"/>
          <p:nvPr>
            <p:custDataLst>
              <p:tags r:id="rId7"/>
            </p:custDataLst>
          </p:nvPr>
        </p:nvSpPr>
        <p:spPr>
          <a:xfrm>
            <a:off x="4138930" y="4705985"/>
            <a:ext cx="1355090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cs typeface="+mn-lt"/>
              </a:rPr>
              <a:t>Data buyer</a:t>
            </a:r>
            <a:endParaRPr lang="en-US" altLang="zh-CN">
              <a:cs typeface="+mn-lt"/>
            </a:endParaRPr>
          </a:p>
        </p:txBody>
      </p:sp>
      <p:sp>
        <p:nvSpPr>
          <p:cNvPr id="35" name="文本框 34"/>
          <p:cNvSpPr txBox="1"/>
          <p:nvPr>
            <p:custDataLst>
              <p:tags r:id="rId8"/>
            </p:custDataLst>
          </p:nvPr>
        </p:nvSpPr>
        <p:spPr>
          <a:xfrm>
            <a:off x="6917690" y="4729480"/>
            <a:ext cx="1443990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cs typeface="+mn-lt"/>
              </a:rPr>
              <a:t> </a:t>
            </a:r>
            <a:r>
              <a:rPr lang="en-US" altLang="zh-CN">
                <a:cs typeface="+mn-lt"/>
              </a:rPr>
              <a:t>Data owner</a:t>
            </a:r>
            <a:endParaRPr lang="en-US" altLang="zh-CN">
              <a:cs typeface="+mn-lt"/>
            </a:endParaRPr>
          </a:p>
        </p:txBody>
      </p:sp>
      <p:sp>
        <p:nvSpPr>
          <p:cNvPr id="38" name="文本框 37"/>
          <p:cNvSpPr txBox="1"/>
          <p:nvPr>
            <p:custDataLst>
              <p:tags r:id="rId9"/>
            </p:custDataLst>
          </p:nvPr>
        </p:nvSpPr>
        <p:spPr>
          <a:xfrm>
            <a:off x="5315585" y="4992370"/>
            <a:ext cx="1907540" cy="254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cs typeface="+mn-lt"/>
              </a:rPr>
              <a:t>Send the money</a:t>
            </a:r>
            <a:endParaRPr lang="en-US" altLang="zh-CN">
              <a:cs typeface="+mn-lt"/>
            </a:endParaRPr>
          </a:p>
        </p:txBody>
      </p:sp>
      <p:pic>
        <p:nvPicPr>
          <p:cNvPr id="42" name="图片 41" descr="data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896110" y="4507865"/>
            <a:ext cx="450215" cy="450215"/>
          </a:xfrm>
          <a:prstGeom prst="rect">
            <a:avLst/>
          </a:prstGeom>
        </p:spPr>
      </p:pic>
      <p:pic>
        <p:nvPicPr>
          <p:cNvPr id="43" name="图片 42" descr="data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525905" y="4614545"/>
            <a:ext cx="421640" cy="421640"/>
          </a:xfrm>
          <a:prstGeom prst="rect">
            <a:avLst/>
          </a:prstGeom>
        </p:spPr>
      </p:pic>
      <p:pic>
        <p:nvPicPr>
          <p:cNvPr id="44" name="图片 43" descr="data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557655" y="4193540"/>
            <a:ext cx="468630" cy="468630"/>
          </a:xfrm>
          <a:prstGeom prst="rect">
            <a:avLst/>
          </a:prstGeom>
        </p:spPr>
      </p:pic>
      <p:pic>
        <p:nvPicPr>
          <p:cNvPr id="45" name="图片 44" descr="loTdata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28040" y="4202430"/>
            <a:ext cx="711835" cy="711835"/>
          </a:xfrm>
          <a:prstGeom prst="rect">
            <a:avLst/>
          </a:prstGeom>
        </p:spPr>
      </p:pic>
      <p:sp>
        <p:nvSpPr>
          <p:cNvPr id="46" name="右箭头 45"/>
          <p:cNvSpPr/>
          <p:nvPr>
            <p:custDataLst>
              <p:tags r:id="rId16"/>
            </p:custDataLst>
          </p:nvPr>
        </p:nvSpPr>
        <p:spPr>
          <a:xfrm>
            <a:off x="2224405" y="4146550"/>
            <a:ext cx="835660" cy="420370"/>
          </a:xfrm>
          <a:prstGeom prst="rightArrow">
            <a:avLst/>
          </a:prstGeom>
          <a:gradFill>
            <a:gsLst>
              <a:gs pos="50000">
                <a:srgbClr val="97C8E1"/>
              </a:gs>
              <a:gs pos="0">
                <a:srgbClr val="BADAEB"/>
              </a:gs>
              <a:gs pos="100000">
                <a:srgbClr val="74B5D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extract</a:t>
            </a:r>
            <a:endParaRPr lang="en-US" altLang="zh-CN" sz="1400"/>
          </a:p>
        </p:txBody>
      </p:sp>
      <p:pic>
        <p:nvPicPr>
          <p:cNvPr id="47" name="图片 46" descr="dollar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074670" y="4220210"/>
            <a:ext cx="309880" cy="309880"/>
          </a:xfrm>
          <a:prstGeom prst="rect">
            <a:avLst/>
          </a:prstGeom>
        </p:spPr>
      </p:pic>
      <p:sp>
        <p:nvSpPr>
          <p:cNvPr id="48" name="圆角矩形 47"/>
          <p:cNvSpPr/>
          <p:nvPr>
            <p:custDataLst>
              <p:tags r:id="rId19"/>
            </p:custDataLst>
          </p:nvPr>
        </p:nvSpPr>
        <p:spPr>
          <a:xfrm>
            <a:off x="806450" y="3836670"/>
            <a:ext cx="2675255" cy="1483995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privacy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974455" y="3835400"/>
            <a:ext cx="2638425" cy="14852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872980" y="5409565"/>
            <a:ext cx="1028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cs typeface="+mn-lt"/>
              </a:rPr>
              <a:t>Privacy</a:t>
            </a:r>
            <a:endParaRPr lang="en-US" altLang="zh-CN">
              <a:cs typeface="+mn-lt"/>
            </a:endParaRPr>
          </a:p>
        </p:txBody>
      </p:sp>
      <p:sp>
        <p:nvSpPr>
          <p:cNvPr id="10" name="文本框 9"/>
          <p:cNvSpPr txBox="1"/>
          <p:nvPr>
            <p:custDataLst>
              <p:tags r:id="rId21"/>
            </p:custDataLst>
          </p:nvPr>
        </p:nvSpPr>
        <p:spPr>
          <a:xfrm>
            <a:off x="1936115" y="5508625"/>
            <a:ext cx="904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cs typeface="+mn-lt"/>
              </a:rPr>
              <a:t>Value</a:t>
            </a:r>
            <a:endParaRPr lang="en-US" altLang="zh-CN">
              <a:cs typeface="+mn-lt"/>
            </a:endParaRPr>
          </a:p>
        </p:txBody>
      </p:sp>
      <p:cxnSp>
        <p:nvCxnSpPr>
          <p:cNvPr id="40" name="肘形连接符 39"/>
          <p:cNvCxnSpPr>
            <a:stCxn id="25" idx="1"/>
            <a:endCxn id="10" idx="3"/>
          </p:cNvCxnSpPr>
          <p:nvPr>
            <p:custDataLst>
              <p:tags r:id="rId22"/>
            </p:custDataLst>
          </p:nvPr>
        </p:nvCxnSpPr>
        <p:spPr>
          <a:xfrm rot="10800000" flipV="1">
            <a:off x="2840990" y="4403090"/>
            <a:ext cx="1590675" cy="1289685"/>
          </a:xfrm>
          <a:prstGeom prst="bentConnector3">
            <a:avLst>
              <a:gd name="adj1" fmla="val 49980"/>
            </a:avLst>
          </a:prstGeom>
          <a:ln w="25400"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9" idx="1"/>
            <a:endCxn id="26" idx="3"/>
          </p:cNvCxnSpPr>
          <p:nvPr>
            <p:custDataLst>
              <p:tags r:id="rId23"/>
            </p:custDataLst>
          </p:nvPr>
        </p:nvCxnSpPr>
        <p:spPr>
          <a:xfrm rot="10800000">
            <a:off x="8028305" y="4417060"/>
            <a:ext cx="1844675" cy="1176655"/>
          </a:xfrm>
          <a:prstGeom prst="bentConnector3">
            <a:avLst>
              <a:gd name="adj1" fmla="val 59345"/>
            </a:avLst>
          </a:prstGeom>
          <a:ln w="25400"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35" idx="2"/>
            <a:endCxn id="34" idx="2"/>
          </p:cNvCxnSpPr>
          <p:nvPr/>
        </p:nvCxnSpPr>
        <p:spPr>
          <a:xfrm rot="5400000" flipH="1">
            <a:off x="6216333" y="3577273"/>
            <a:ext cx="23495" cy="2823210"/>
          </a:xfrm>
          <a:prstGeom prst="bentConnector3">
            <a:avLst>
              <a:gd name="adj1" fmla="val -1745945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2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The traditional data </a:t>
            </a:r>
            <a:r>
              <a:rPr lang="en-US" altLang="zh-CN" sz="3600"/>
              <a:t>trading </a:t>
            </a:r>
            <a:r>
              <a:rPr lang="en-US" altLang="zh-CN"/>
              <a:t>pattern</a:t>
            </a:r>
            <a:endParaRPr lang="zh-CN" altLang="en-US"/>
          </a:p>
        </p:txBody>
      </p:sp>
      <p:pic>
        <p:nvPicPr>
          <p:cNvPr id="24" name="图片 23" descr="market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50995" y="3253105"/>
            <a:ext cx="713105" cy="71310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91565" y="3270885"/>
            <a:ext cx="751840" cy="71247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602855" y="3173095"/>
            <a:ext cx="892175" cy="824230"/>
          </a:xfrm>
          <a:prstGeom prst="rect">
            <a:avLst/>
          </a:prstGeom>
        </p:spPr>
      </p:pic>
      <p:cxnSp>
        <p:nvCxnSpPr>
          <p:cNvPr id="27" name="直接箭头连接符 26"/>
          <p:cNvCxnSpPr/>
          <p:nvPr>
            <p:custDataLst>
              <p:tags r:id="rId7"/>
            </p:custDataLst>
          </p:nvPr>
        </p:nvCxnSpPr>
        <p:spPr>
          <a:xfrm flipV="1">
            <a:off x="1985010" y="3611880"/>
            <a:ext cx="2084070" cy="13970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>
            <p:custDataLst>
              <p:tags r:id="rId8"/>
            </p:custDataLst>
          </p:nvPr>
        </p:nvCxnSpPr>
        <p:spPr>
          <a:xfrm rot="16200000" flipH="1">
            <a:off x="4701223" y="-228917"/>
            <a:ext cx="45720" cy="6480175"/>
          </a:xfrm>
          <a:prstGeom prst="bentConnector3">
            <a:avLst>
              <a:gd name="adj1" fmla="val -521528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>
            <p:custDataLst>
              <p:tags r:id="rId9"/>
            </p:custDataLst>
          </p:nvPr>
        </p:nvCxnSpPr>
        <p:spPr>
          <a:xfrm flipV="1">
            <a:off x="4885055" y="3611880"/>
            <a:ext cx="2750185" cy="21590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>
            <p:custDataLst>
              <p:tags r:id="rId10"/>
            </p:custDataLst>
          </p:nvPr>
        </p:nvSpPr>
        <p:spPr>
          <a:xfrm>
            <a:off x="2044700" y="3276600"/>
            <a:ext cx="2085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800">
                <a:cs typeface="+mn-lt"/>
              </a:rPr>
              <a:t>(1)Data request，</a:t>
            </a:r>
            <a:endParaRPr lang="en-US" altLang="zh-CN" sz="1800">
              <a:cs typeface="+mn-lt"/>
            </a:endParaRPr>
          </a:p>
          <a:p>
            <a:pPr algn="l">
              <a:buClrTx/>
              <a:buSzTx/>
              <a:buFontTx/>
            </a:pPr>
            <a:r>
              <a:rPr lang="en-US" altLang="zh-CN" sz="1800">
                <a:cs typeface="+mn-lt"/>
              </a:rPr>
              <a:t>     Pay the fee</a:t>
            </a:r>
            <a:endParaRPr lang="en-US" altLang="zh-CN" sz="1800">
              <a:cs typeface="+mn-lt"/>
            </a:endParaRPr>
          </a:p>
        </p:txBody>
      </p:sp>
      <p:sp>
        <p:nvSpPr>
          <p:cNvPr id="31" name="文本框 30"/>
          <p:cNvSpPr txBox="1"/>
          <p:nvPr>
            <p:custDataLst>
              <p:tags r:id="rId11"/>
            </p:custDataLst>
          </p:nvPr>
        </p:nvSpPr>
        <p:spPr>
          <a:xfrm>
            <a:off x="3609340" y="2320290"/>
            <a:ext cx="2058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cs typeface="+mn-lt"/>
              </a:rPr>
              <a:t>(2)Send the data</a:t>
            </a:r>
            <a:endParaRPr lang="en-US" altLang="zh-CN">
              <a:cs typeface="+mn-lt"/>
            </a:endParaRPr>
          </a:p>
        </p:txBody>
      </p:sp>
      <p:sp>
        <p:nvSpPr>
          <p:cNvPr id="32" name="文本框 31"/>
          <p:cNvSpPr txBox="1"/>
          <p:nvPr>
            <p:custDataLst>
              <p:tags r:id="rId12"/>
            </p:custDataLst>
          </p:nvPr>
        </p:nvSpPr>
        <p:spPr>
          <a:xfrm>
            <a:off x="5229860" y="3289935"/>
            <a:ext cx="2153920" cy="254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en-US" altLang="zh-CN" sz="1800">
                <a:cs typeface="+mn-lt"/>
              </a:rPr>
              <a:t>(3)Receive the fee</a:t>
            </a:r>
            <a:endParaRPr lang="en-US" altLang="zh-CN" sz="1800">
              <a:cs typeface="+mn-lt"/>
            </a:endParaRPr>
          </a:p>
        </p:txBody>
      </p:sp>
      <p:sp>
        <p:nvSpPr>
          <p:cNvPr id="33" name="文本框 32"/>
          <p:cNvSpPr txBox="1"/>
          <p:nvPr>
            <p:custDataLst>
              <p:tags r:id="rId13"/>
            </p:custDataLst>
          </p:nvPr>
        </p:nvSpPr>
        <p:spPr>
          <a:xfrm>
            <a:off x="2269490" y="5518785"/>
            <a:ext cx="4032250" cy="351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800">
                <a:cs typeface="+mn-lt"/>
              </a:rPr>
              <a:t>The traditional data trading pattern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文本框 35"/>
          <p:cNvSpPr txBox="1"/>
          <p:nvPr>
            <p:custDataLst>
              <p:tags r:id="rId14"/>
            </p:custDataLst>
          </p:nvPr>
        </p:nvSpPr>
        <p:spPr>
          <a:xfrm>
            <a:off x="916305" y="4199890"/>
            <a:ext cx="1475105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cs typeface="+mn-lt"/>
              </a:rPr>
              <a:t> Data buyer</a:t>
            </a:r>
            <a:endParaRPr lang="en-US" altLang="zh-CN">
              <a:cs typeface="+mn-lt"/>
            </a:endParaRPr>
          </a:p>
        </p:txBody>
      </p:sp>
      <p:sp>
        <p:nvSpPr>
          <p:cNvPr id="37" name="文本框 36"/>
          <p:cNvSpPr txBox="1"/>
          <p:nvPr>
            <p:custDataLst>
              <p:tags r:id="rId15"/>
            </p:custDataLst>
          </p:nvPr>
        </p:nvSpPr>
        <p:spPr>
          <a:xfrm>
            <a:off x="7250430" y="4152900"/>
            <a:ext cx="1490980" cy="5054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cs typeface="+mn-lt"/>
              </a:rPr>
              <a:t> </a:t>
            </a:r>
            <a:r>
              <a:rPr lang="en-US" altLang="zh-CN">
                <a:cs typeface="+mn-lt"/>
              </a:rPr>
              <a:t>Data owner</a:t>
            </a:r>
            <a:endParaRPr lang="en-US" altLang="zh-CN">
              <a:cs typeface="+mn-lt"/>
            </a:endParaRPr>
          </a:p>
        </p:txBody>
      </p:sp>
      <p:sp>
        <p:nvSpPr>
          <p:cNvPr id="38" name="文本框 37"/>
          <p:cNvSpPr txBox="1"/>
          <p:nvPr>
            <p:custDataLst>
              <p:tags r:id="rId16"/>
            </p:custDataLst>
          </p:nvPr>
        </p:nvSpPr>
        <p:spPr>
          <a:xfrm>
            <a:off x="3750945" y="4170045"/>
            <a:ext cx="1723390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cs typeface="+mn-lt"/>
              </a:rPr>
              <a:t> Data market</a:t>
            </a:r>
            <a:endParaRPr lang="en-US" altLang="zh-CN">
              <a:cs typeface="+mn-lt"/>
            </a:endParaRPr>
          </a:p>
        </p:txBody>
      </p:sp>
      <p:cxnSp>
        <p:nvCxnSpPr>
          <p:cNvPr id="40" name="肘形连接符 39"/>
          <p:cNvCxnSpPr>
            <a:stCxn id="47" idx="2"/>
            <a:endCxn id="46" idx="2"/>
          </p:cNvCxnSpPr>
          <p:nvPr/>
        </p:nvCxnSpPr>
        <p:spPr>
          <a:xfrm rot="5400000" flipH="1">
            <a:off x="6250940" y="2851785"/>
            <a:ext cx="3175" cy="3448050"/>
          </a:xfrm>
          <a:prstGeom prst="bentConnector3">
            <a:avLst>
              <a:gd name="adj1" fmla="val -12030000"/>
            </a:avLst>
          </a:prstGeom>
          <a:ln w="25400"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5429250" y="5013325"/>
            <a:ext cx="1729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>
                <a:solidFill>
                  <a:srgbClr val="FF0000"/>
                </a:solidFill>
                <a:cs typeface="+mn-lt"/>
              </a:rPr>
              <a:t>Cheat</a:t>
            </a:r>
            <a:r>
              <a:rPr lang="en-US" altLang="zh-CN" sz="1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cs typeface="+mn-lt"/>
              </a:rPr>
              <a:t>together</a:t>
            </a:r>
            <a:endParaRPr lang="en-US" altLang="zh-CN" sz="1800">
              <a:solidFill>
                <a:srgbClr val="FF0000"/>
              </a:solidFill>
              <a:latin typeface="Times New Roman" panose="02020603050405020304" charset="0"/>
              <a:cs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440180" y="1703070"/>
            <a:ext cx="3749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cs typeface="+mn-lt"/>
              </a:rPr>
              <a:t>Deny the effectiveness of the data</a:t>
            </a:r>
            <a:endParaRPr lang="en-US" altLang="zh-CN">
              <a:solidFill>
                <a:srgbClr val="FF0000"/>
              </a:solidFill>
              <a:cs typeface="+mn-lt"/>
            </a:endParaRPr>
          </a:p>
        </p:txBody>
      </p:sp>
      <p:pic>
        <p:nvPicPr>
          <p:cNvPr id="44" name="图片 43" descr="legal system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466580" y="3676650"/>
            <a:ext cx="1236980" cy="1334135"/>
          </a:xfrm>
          <a:prstGeom prst="rect">
            <a:avLst/>
          </a:prstGeom>
        </p:spPr>
      </p:pic>
      <p:sp>
        <p:nvSpPr>
          <p:cNvPr id="45" name="文本框 44"/>
          <p:cNvSpPr txBox="1"/>
          <p:nvPr>
            <p:custDataLst>
              <p:tags r:id="rId18"/>
            </p:custDataLst>
          </p:nvPr>
        </p:nvSpPr>
        <p:spPr>
          <a:xfrm>
            <a:off x="8822690" y="5438140"/>
            <a:ext cx="2766695" cy="504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cs typeface="+mn-lt"/>
              </a:rPr>
              <a:t>Imperfect legal system</a:t>
            </a:r>
            <a:endParaRPr lang="en-US" altLang="zh-CN">
              <a:cs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825240" y="4170045"/>
            <a:ext cx="1404620" cy="405130"/>
          </a:xfrm>
          <a:prstGeom prst="rect">
            <a:avLst/>
          </a:prstGeom>
          <a:noFill/>
          <a:ln w="254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>
            <p:custDataLst>
              <p:tags r:id="rId19"/>
            </p:custDataLst>
          </p:nvPr>
        </p:nvSpPr>
        <p:spPr>
          <a:xfrm>
            <a:off x="7230110" y="4161790"/>
            <a:ext cx="1490980" cy="414655"/>
          </a:xfrm>
          <a:prstGeom prst="rect">
            <a:avLst/>
          </a:prstGeom>
          <a:noFill/>
          <a:ln w="254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>
            <p:custDataLst>
              <p:tags r:id="rId20"/>
            </p:custDataLst>
          </p:nvPr>
        </p:nvSpPr>
        <p:spPr>
          <a:xfrm>
            <a:off x="989965" y="4220210"/>
            <a:ext cx="1281430" cy="355600"/>
          </a:xfrm>
          <a:prstGeom prst="rect">
            <a:avLst/>
          </a:prstGeom>
          <a:noFill/>
          <a:ln w="254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肘形连接符 2"/>
          <p:cNvCxnSpPr>
            <a:stCxn id="25" idx="1"/>
            <a:endCxn id="42" idx="1"/>
          </p:cNvCxnSpPr>
          <p:nvPr/>
        </p:nvCxnSpPr>
        <p:spPr>
          <a:xfrm rot="10800000" flipH="1">
            <a:off x="1091565" y="1887220"/>
            <a:ext cx="348615" cy="1739900"/>
          </a:xfrm>
          <a:prstGeom prst="bentConnector3">
            <a:avLst>
              <a:gd name="adj1" fmla="val -68306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2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2" grpId="0"/>
      <p:bldP spid="42" grpId="1"/>
      <p:bldP spid="46" grpId="0" bldLvl="0" animBg="1"/>
      <p:bldP spid="46" grpId="1" animBg="1"/>
      <p:bldP spid="47" grpId="0" bldLvl="0" animBg="1"/>
      <p:bldP spid="47" grpId="1" animBg="1"/>
      <p:bldP spid="48" grpId="0" bldLvl="0" animBg="1"/>
      <p:bldP spid="4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1802745" cy="705485"/>
          </a:xfrm>
        </p:spPr>
        <p:txBody>
          <a:bodyPr>
            <a:noAutofit/>
          </a:bodyPr>
          <a:p>
            <a:r>
              <a:rPr lang="en-US" altLang="zh-CN"/>
              <a:t>Two Traditional non-repudiation mechanism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6825" y="1413565"/>
            <a:ext cx="10969200" cy="4759200"/>
          </a:xfrm>
        </p:spPr>
        <p:txBody>
          <a:bodyPr>
            <a:normAutofit/>
          </a:bodyPr>
          <a:p>
            <a:r>
              <a:rPr lang="en-US" altLang="zh-CN" sz="1600">
                <a:cs typeface="+mn-lt"/>
              </a:rPr>
              <a:t>Trusted third party based(</a:t>
            </a:r>
            <a:r>
              <a:rPr lang="en-US" altLang="zh-CN" sz="1600">
                <a:solidFill>
                  <a:srgbClr val="FF0000"/>
                </a:solidFill>
                <a:cs typeface="+mn-lt"/>
              </a:rPr>
              <a:t>TTP</a:t>
            </a:r>
            <a:r>
              <a:rPr lang="en-US" altLang="zh-CN" sz="1600">
                <a:cs typeface="+mn-lt"/>
              </a:rPr>
              <a:t>-based) approaches</a:t>
            </a:r>
            <a:r>
              <a:rPr lang="zh-CN" altLang="en-US" sz="1600">
                <a:cs typeface="+mn-lt"/>
              </a:rPr>
              <a:t>（</a:t>
            </a:r>
            <a:r>
              <a:rPr lang="en-US" altLang="zh-CN" sz="1600">
                <a:cs typeface="+mn-lt"/>
              </a:rPr>
              <a:t>1996-1997</a:t>
            </a:r>
            <a:r>
              <a:rPr lang="zh-CN" altLang="en-US" sz="1600">
                <a:cs typeface="+mn-lt"/>
              </a:rPr>
              <a:t>）</a:t>
            </a:r>
            <a:endParaRPr lang="zh-CN" altLang="en-US" sz="1600">
              <a:cs typeface="+mn-lt"/>
            </a:endParaRPr>
          </a:p>
          <a:p>
            <a:pPr marL="457200" lvl="1" indent="0">
              <a:buNone/>
            </a:pPr>
            <a:r>
              <a:rPr lang="en-US" altLang="zh-CN" sz="1260" b="1">
                <a:cs typeface="+mn-lt"/>
              </a:rPr>
              <a:t>Key idea</a:t>
            </a:r>
            <a:r>
              <a:rPr lang="en-US" altLang="zh-CN" sz="1260">
                <a:cs typeface="+mn-lt"/>
              </a:rPr>
              <a:t>: </a:t>
            </a:r>
            <a:r>
              <a:rPr lang="en-US" altLang="zh-CN" sz="1260">
                <a:cs typeface="+mn-lt"/>
                <a:sym typeface="+mn-ea"/>
              </a:rPr>
              <a:t>TTP records the </a:t>
            </a:r>
            <a:r>
              <a:rPr lang="en-US" altLang="zh-CN" sz="1260" b="1">
                <a:cs typeface="+mn-lt"/>
                <a:sym typeface="+mn-ea"/>
              </a:rPr>
              <a:t>interactive evidence.</a:t>
            </a:r>
            <a:r>
              <a:rPr lang="en-US" altLang="zh-CN" sz="1260">
                <a:cs typeface="+mn-lt"/>
                <a:sym typeface="+mn-ea"/>
              </a:rPr>
              <a:t>e.g.</a:t>
            </a:r>
            <a:r>
              <a:rPr lang="en-US" altLang="zh-CN" sz="1260">
                <a:cs typeface="+mn-lt"/>
              </a:rPr>
              <a:t> digital signature</a:t>
            </a:r>
            <a:endParaRPr lang="en-US" altLang="zh-CN" sz="1260">
              <a:cs typeface="+mn-lt"/>
            </a:endParaRPr>
          </a:p>
          <a:p>
            <a:pPr marL="228600" lvl="2" indent="457200" algn="l">
              <a:buNone/>
            </a:pPr>
            <a:r>
              <a:rPr lang="en-US" altLang="zh-CN" sz="1420">
                <a:cs typeface="+mn-lt"/>
                <a:sym typeface="+mn-ea"/>
              </a:rPr>
              <a:t>  </a:t>
            </a:r>
            <a:endParaRPr lang="en-US" altLang="zh-CN" sz="1420">
              <a:cs typeface="+mn-lt"/>
              <a:sym typeface="+mn-ea"/>
            </a:endParaRPr>
          </a:p>
          <a:p>
            <a:pPr marL="228600" lvl="2" indent="457200" algn="l">
              <a:buNone/>
            </a:pPr>
            <a:endParaRPr lang="en-US" altLang="zh-CN" sz="1420">
              <a:cs typeface="+mn-lt"/>
              <a:sym typeface="+mn-ea"/>
            </a:endParaRPr>
          </a:p>
          <a:p>
            <a:pPr marL="228600" lvl="2" indent="457200" algn="l">
              <a:buNone/>
            </a:pPr>
            <a:endParaRPr lang="en-US" altLang="zh-CN" sz="1420">
              <a:cs typeface="+mn-lt"/>
              <a:sym typeface="+mn-ea"/>
            </a:endParaRPr>
          </a:p>
          <a:p>
            <a:pPr marL="228600" lvl="2" indent="457200" algn="l">
              <a:buNone/>
            </a:pPr>
            <a:endParaRPr lang="zh-CN" altLang="en-US" sz="1420">
              <a:cs typeface="+mn-lt"/>
            </a:endParaRPr>
          </a:p>
          <a:p>
            <a:pPr marL="228600" lvl="2" indent="457200" algn="l">
              <a:buNone/>
            </a:pPr>
            <a:endParaRPr lang="zh-CN" altLang="en-US" sz="1420">
              <a:cs typeface="+mn-lt"/>
            </a:endParaRPr>
          </a:p>
          <a:p>
            <a:r>
              <a:rPr lang="en-US" altLang="zh-CN" sz="1600">
                <a:solidFill>
                  <a:srgbClr val="FF0000"/>
                </a:solidFill>
                <a:cs typeface="+mn-lt"/>
                <a:sym typeface="+mn-ea"/>
              </a:rPr>
              <a:t>Probabilistic</a:t>
            </a:r>
            <a:r>
              <a:rPr lang="en-US" altLang="zh-CN" sz="1600">
                <a:solidFill>
                  <a:schemeClr val="tx2"/>
                </a:solidFill>
                <a:cs typeface="+mn-lt"/>
                <a:sym typeface="+mn-ea"/>
              </a:rPr>
              <a:t> approaches</a:t>
            </a:r>
            <a:r>
              <a:rPr lang="zh-CN" altLang="en-US" sz="1600">
                <a:solidFill>
                  <a:schemeClr val="tx2"/>
                </a:solidFill>
                <a:cs typeface="+mn-lt"/>
                <a:sym typeface="+mn-ea"/>
              </a:rPr>
              <a:t>（</a:t>
            </a:r>
            <a:r>
              <a:rPr lang="en-US" altLang="zh-CN" sz="1600">
                <a:solidFill>
                  <a:schemeClr val="tx2"/>
                </a:solidFill>
                <a:cs typeface="+mn-lt"/>
                <a:sym typeface="+mn-ea"/>
              </a:rPr>
              <a:t>1999-2001</a:t>
            </a:r>
            <a:r>
              <a:rPr lang="zh-CN" altLang="en-US" sz="1600">
                <a:solidFill>
                  <a:schemeClr val="tx2"/>
                </a:solidFill>
                <a:cs typeface="+mn-lt"/>
                <a:sym typeface="+mn-ea"/>
              </a:rPr>
              <a:t>）</a:t>
            </a:r>
            <a:endParaRPr lang="zh-CN" altLang="en-US" sz="1600">
              <a:solidFill>
                <a:schemeClr val="tx2"/>
              </a:solidFill>
              <a:cs typeface="+mn-lt"/>
              <a:sym typeface="+mn-ea"/>
            </a:endParaRPr>
          </a:p>
          <a:p>
            <a:pPr marL="457200" lvl="1" indent="0">
              <a:buNone/>
            </a:pPr>
            <a:r>
              <a:rPr lang="en-US" altLang="zh-CN" sz="1260" b="1">
                <a:solidFill>
                  <a:schemeClr val="tx2"/>
                </a:solidFill>
                <a:cs typeface="+mn-lt"/>
                <a:sym typeface="+mn-ea"/>
              </a:rPr>
              <a:t>Key idea</a:t>
            </a:r>
            <a:r>
              <a:rPr lang="en-US" altLang="zh-CN" sz="1260">
                <a:solidFill>
                  <a:schemeClr val="tx2"/>
                </a:solidFill>
                <a:cs typeface="+mn-lt"/>
                <a:sym typeface="+mn-ea"/>
              </a:rPr>
              <a:t>: </a:t>
            </a:r>
            <a:r>
              <a:rPr lang="en-US" altLang="zh-CN" sz="1260">
                <a:cs typeface="+mn-lt"/>
                <a:sym typeface="+mn-ea"/>
              </a:rPr>
              <a:t>Data owner encrypt the data and send the </a:t>
            </a:r>
            <a:r>
              <a:rPr lang="en-US" altLang="zh-CN" sz="1260">
                <a:cs typeface="+mn-lt"/>
              </a:rPr>
              <a:t>decryption key in multiple interaction.</a:t>
            </a:r>
            <a:endParaRPr lang="en-US" altLang="zh-CN" sz="1260">
              <a:cs typeface="+mn-lt"/>
            </a:endParaRPr>
          </a:p>
        </p:txBody>
      </p:sp>
      <p:pic>
        <p:nvPicPr>
          <p:cNvPr id="25" name="图片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27480" y="2562225"/>
            <a:ext cx="751840" cy="71247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203315" y="2558415"/>
            <a:ext cx="721995" cy="666750"/>
          </a:xfrm>
          <a:prstGeom prst="rect">
            <a:avLst/>
          </a:prstGeom>
        </p:spPr>
      </p:pic>
      <p:cxnSp>
        <p:nvCxnSpPr>
          <p:cNvPr id="28" name="肘形连接符 27"/>
          <p:cNvCxnSpPr>
            <a:stCxn id="25" idx="0"/>
            <a:endCxn id="26" idx="0"/>
          </p:cNvCxnSpPr>
          <p:nvPr>
            <p:custDataLst>
              <p:tags r:id="rId5"/>
            </p:custDataLst>
          </p:nvPr>
        </p:nvCxnSpPr>
        <p:spPr>
          <a:xfrm rot="16200000">
            <a:off x="4182110" y="179705"/>
            <a:ext cx="3810" cy="4761230"/>
          </a:xfrm>
          <a:prstGeom prst="bentConnector3">
            <a:avLst>
              <a:gd name="adj1" fmla="val 6350000"/>
            </a:avLst>
          </a:prstGeom>
          <a:ln w="22225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>
            <p:custDataLst>
              <p:tags r:id="rId6"/>
            </p:custDataLst>
          </p:nvPr>
        </p:nvSpPr>
        <p:spPr>
          <a:xfrm>
            <a:off x="5205095" y="2353945"/>
            <a:ext cx="843280" cy="30670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evidence</a:t>
            </a:r>
            <a:endParaRPr lang="en-US" altLang="zh-CN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文本框 35"/>
          <p:cNvSpPr txBox="1"/>
          <p:nvPr>
            <p:custDataLst>
              <p:tags r:id="rId7"/>
            </p:custDataLst>
          </p:nvPr>
        </p:nvSpPr>
        <p:spPr>
          <a:xfrm>
            <a:off x="1287145" y="3284220"/>
            <a:ext cx="1087120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Data buyer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文本框 36"/>
          <p:cNvSpPr txBox="1"/>
          <p:nvPr>
            <p:custDataLst>
              <p:tags r:id="rId8"/>
            </p:custDataLst>
          </p:nvPr>
        </p:nvSpPr>
        <p:spPr>
          <a:xfrm>
            <a:off x="6045835" y="3289935"/>
            <a:ext cx="1103630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Data owner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8" name="文本框 37"/>
          <p:cNvSpPr txBox="1"/>
          <p:nvPr>
            <p:custDataLst>
              <p:tags r:id="rId9"/>
            </p:custDataLst>
          </p:nvPr>
        </p:nvSpPr>
        <p:spPr>
          <a:xfrm>
            <a:off x="3940810" y="3289935"/>
            <a:ext cx="538480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TTP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" name="图片 15" descr="trust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 l="14747" t="14770" r="14347" b="22701"/>
          <a:stretch>
            <a:fillRect/>
          </a:stretch>
        </p:blipFill>
        <p:spPr>
          <a:xfrm>
            <a:off x="3833495" y="2607945"/>
            <a:ext cx="720090" cy="678815"/>
          </a:xfrm>
          <a:prstGeom prst="rect">
            <a:avLst/>
          </a:prstGeom>
        </p:spPr>
      </p:pic>
      <p:cxnSp>
        <p:nvCxnSpPr>
          <p:cNvPr id="4" name="肘形连接符 3"/>
          <p:cNvCxnSpPr/>
          <p:nvPr>
            <p:custDataLst>
              <p:tags r:id="rId12"/>
            </p:custDataLst>
          </p:nvPr>
        </p:nvCxnSpPr>
        <p:spPr>
          <a:xfrm rot="16200000" flipH="1" flipV="1">
            <a:off x="4182110" y="1185545"/>
            <a:ext cx="3810" cy="4761230"/>
          </a:xfrm>
          <a:prstGeom prst="bentConnector3">
            <a:avLst>
              <a:gd name="adj1" fmla="val 6350000"/>
            </a:avLst>
          </a:prstGeom>
          <a:ln w="22225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直角上箭头 4"/>
          <p:cNvSpPr/>
          <p:nvPr/>
        </p:nvSpPr>
        <p:spPr>
          <a:xfrm rot="5400000" flipV="1">
            <a:off x="4787265" y="2614930"/>
            <a:ext cx="400685" cy="658495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直角上箭头 5"/>
          <p:cNvSpPr/>
          <p:nvPr>
            <p:custDataLst>
              <p:tags r:id="rId13"/>
            </p:custDataLst>
          </p:nvPr>
        </p:nvSpPr>
        <p:spPr>
          <a:xfrm rot="16200000" flipV="1">
            <a:off x="3225165" y="2849880"/>
            <a:ext cx="400685" cy="658495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14"/>
            </p:custDataLst>
          </p:nvPr>
        </p:nvSpPr>
        <p:spPr>
          <a:xfrm>
            <a:off x="2367915" y="3463290"/>
            <a:ext cx="843280" cy="30670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evidence</a:t>
            </a:r>
            <a:endParaRPr lang="en-US" altLang="zh-CN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30655" y="5070475"/>
            <a:ext cx="751840" cy="7124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206490" y="5066665"/>
            <a:ext cx="721995" cy="666750"/>
          </a:xfrm>
          <a:prstGeom prst="rect">
            <a:avLst/>
          </a:prstGeom>
        </p:spPr>
      </p:pic>
      <p:cxnSp>
        <p:nvCxnSpPr>
          <p:cNvPr id="10" name="肘形连接符 9"/>
          <p:cNvCxnSpPr>
            <a:stCxn id="8" idx="0"/>
            <a:endCxn id="9" idx="0"/>
          </p:cNvCxnSpPr>
          <p:nvPr>
            <p:custDataLst>
              <p:tags r:id="rId17"/>
            </p:custDataLst>
          </p:nvPr>
        </p:nvCxnSpPr>
        <p:spPr>
          <a:xfrm rot="16200000">
            <a:off x="4185285" y="2687955"/>
            <a:ext cx="3810" cy="4761230"/>
          </a:xfrm>
          <a:prstGeom prst="bentConnector3">
            <a:avLst>
              <a:gd name="adj1" fmla="val 6350000"/>
            </a:avLst>
          </a:prstGeom>
          <a:ln w="22225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>
            <p:custDataLst>
              <p:tags r:id="rId18"/>
            </p:custDataLst>
          </p:nvPr>
        </p:nvSpPr>
        <p:spPr>
          <a:xfrm>
            <a:off x="1286510" y="5798185"/>
            <a:ext cx="1024255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Data buyer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9"/>
            </p:custDataLst>
          </p:nvPr>
        </p:nvSpPr>
        <p:spPr>
          <a:xfrm>
            <a:off x="6049010" y="5798185"/>
            <a:ext cx="1103630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Data owner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7" name="肘形连接符 16"/>
          <p:cNvCxnSpPr/>
          <p:nvPr>
            <p:custDataLst>
              <p:tags r:id="rId20"/>
            </p:custDataLst>
          </p:nvPr>
        </p:nvCxnSpPr>
        <p:spPr>
          <a:xfrm rot="16200000" flipH="1" flipV="1">
            <a:off x="4185285" y="3693795"/>
            <a:ext cx="3810" cy="4761230"/>
          </a:xfrm>
          <a:prstGeom prst="bentConnector3">
            <a:avLst>
              <a:gd name="adj1" fmla="val 6350000"/>
            </a:avLst>
          </a:prstGeom>
          <a:ln w="22225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>
            <p:custDataLst>
              <p:tags r:id="rId21"/>
            </p:custDataLst>
          </p:nvPr>
        </p:nvSpPr>
        <p:spPr>
          <a:xfrm>
            <a:off x="3317875" y="4838065"/>
            <a:ext cx="19367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Send the encrypted data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22"/>
            </p:custDataLst>
          </p:nvPr>
        </p:nvSpPr>
        <p:spPr>
          <a:xfrm>
            <a:off x="3362325" y="6346825"/>
            <a:ext cx="1829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Get the decryption key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3" name="直接箭头连接符 22"/>
          <p:cNvCxnSpPr/>
          <p:nvPr>
            <p:custDataLst>
              <p:tags r:id="rId23"/>
            </p:custDataLst>
          </p:nvPr>
        </p:nvCxnSpPr>
        <p:spPr>
          <a:xfrm>
            <a:off x="3453130" y="5669280"/>
            <a:ext cx="1584000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>
            <p:custDataLst>
              <p:tags r:id="rId24"/>
            </p:custDataLst>
          </p:nvPr>
        </p:nvCxnSpPr>
        <p:spPr>
          <a:xfrm flipH="1">
            <a:off x="3453130" y="5793740"/>
            <a:ext cx="1584000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>
            <p:custDataLst>
              <p:tags r:id="rId25"/>
            </p:custDataLst>
          </p:nvPr>
        </p:nvCxnSpPr>
        <p:spPr>
          <a:xfrm>
            <a:off x="3453130" y="6054090"/>
            <a:ext cx="1584000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>
            <p:custDataLst>
              <p:tags r:id="rId26"/>
            </p:custDataLst>
          </p:nvPr>
        </p:nvCxnSpPr>
        <p:spPr>
          <a:xfrm flipH="1">
            <a:off x="3453130" y="6178550"/>
            <a:ext cx="1584000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>
            <p:custDataLst>
              <p:tags r:id="rId27"/>
            </p:custDataLst>
          </p:nvPr>
        </p:nvSpPr>
        <p:spPr>
          <a:xfrm>
            <a:off x="4060825" y="5729605"/>
            <a:ext cx="6737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......</a:t>
            </a:r>
            <a:endParaRPr lang="en-US" altLang="zh-CN" sz="1400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1802745" cy="705485"/>
          </a:xfrm>
        </p:spPr>
        <p:txBody>
          <a:bodyPr>
            <a:noAutofit/>
          </a:bodyPr>
          <a:p>
            <a:r>
              <a:rPr lang="en-US" altLang="zh-CN"/>
              <a:t>Two Traditional non-repudiation mechanism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6825" y="1413565"/>
            <a:ext cx="10969200" cy="4759200"/>
          </a:xfrm>
        </p:spPr>
        <p:txBody>
          <a:bodyPr>
            <a:normAutofit/>
          </a:bodyPr>
          <a:p>
            <a:r>
              <a:rPr lang="en-US" altLang="zh-CN" sz="1600">
                <a:cs typeface="+mn-lt"/>
              </a:rPr>
              <a:t>Trusted third party based(</a:t>
            </a:r>
            <a:r>
              <a:rPr lang="en-US" altLang="zh-CN" sz="1600">
                <a:solidFill>
                  <a:schemeClr val="accent6"/>
                </a:solidFill>
                <a:cs typeface="+mn-lt"/>
              </a:rPr>
              <a:t>TTP</a:t>
            </a:r>
            <a:r>
              <a:rPr lang="en-US" altLang="zh-CN" sz="1600">
                <a:cs typeface="+mn-lt"/>
              </a:rPr>
              <a:t>-based) approaches</a:t>
            </a:r>
            <a:r>
              <a:rPr lang="zh-CN" altLang="en-US" sz="1600">
                <a:cs typeface="+mn-lt"/>
                <a:sym typeface="+mn-ea"/>
              </a:rPr>
              <a:t>（</a:t>
            </a:r>
            <a:r>
              <a:rPr lang="en-US" altLang="zh-CN" sz="1600">
                <a:cs typeface="+mn-lt"/>
                <a:sym typeface="+mn-ea"/>
              </a:rPr>
              <a:t>1996-1997</a:t>
            </a:r>
            <a:r>
              <a:rPr lang="zh-CN" altLang="en-US" sz="1600">
                <a:cs typeface="+mn-lt"/>
                <a:sym typeface="+mn-ea"/>
              </a:rPr>
              <a:t>）</a:t>
            </a:r>
            <a:endParaRPr lang="en-US" altLang="zh-CN" sz="1600">
              <a:cs typeface="+mn-lt"/>
            </a:endParaRPr>
          </a:p>
          <a:p>
            <a:pPr marL="457200" lvl="1" indent="0">
              <a:buNone/>
            </a:pPr>
            <a:r>
              <a:rPr lang="en-US" altLang="zh-CN" sz="1260" b="1">
                <a:cs typeface="+mn-lt"/>
                <a:sym typeface="+mn-ea"/>
              </a:rPr>
              <a:t>Problem</a:t>
            </a:r>
            <a:r>
              <a:rPr lang="zh-CN" altLang="en-US" sz="1260">
                <a:cs typeface="+mn-lt"/>
                <a:sym typeface="+mn-ea"/>
              </a:rPr>
              <a:t>：</a:t>
            </a:r>
            <a:r>
              <a:rPr lang="en-US" altLang="zh-CN" sz="1260">
                <a:cs typeface="+mn-lt"/>
                <a:sym typeface="+mn-ea"/>
              </a:rPr>
              <a:t>single point of failure; an inherent trust issue</a:t>
            </a:r>
            <a:endParaRPr lang="en-US" altLang="zh-CN" sz="1260">
              <a:cs typeface="+mn-lt"/>
              <a:sym typeface="+mn-ea"/>
            </a:endParaRPr>
          </a:p>
          <a:p>
            <a:pPr marL="457200" lvl="1" indent="0">
              <a:buNone/>
            </a:pPr>
            <a:endParaRPr lang="en-US" altLang="zh-CN" sz="1260">
              <a:cs typeface="+mn-lt"/>
              <a:sym typeface="+mn-ea"/>
            </a:endParaRPr>
          </a:p>
          <a:p>
            <a:pPr marL="457200" lvl="1" indent="0">
              <a:buNone/>
            </a:pPr>
            <a:endParaRPr lang="en-US" altLang="zh-CN" sz="1260">
              <a:cs typeface="+mn-lt"/>
              <a:sym typeface="+mn-ea"/>
            </a:endParaRPr>
          </a:p>
          <a:p>
            <a:pPr marL="457200" lvl="1" indent="0">
              <a:buNone/>
            </a:pPr>
            <a:endParaRPr lang="en-US" altLang="zh-CN" sz="1260">
              <a:cs typeface="+mn-lt"/>
              <a:sym typeface="+mn-ea"/>
            </a:endParaRPr>
          </a:p>
          <a:p>
            <a:pPr marL="457200" lvl="1" indent="0">
              <a:buNone/>
            </a:pPr>
            <a:endParaRPr lang="en-US" altLang="zh-CN" sz="1260">
              <a:cs typeface="+mn-lt"/>
              <a:sym typeface="+mn-ea"/>
            </a:endParaRPr>
          </a:p>
          <a:p>
            <a:pPr marL="457200" lvl="1" indent="0">
              <a:buNone/>
            </a:pPr>
            <a:endParaRPr lang="zh-CN" altLang="en-US" sz="1260">
              <a:cs typeface="+mn-lt"/>
            </a:endParaRPr>
          </a:p>
          <a:p>
            <a:r>
              <a:rPr lang="en-US" altLang="zh-CN" sz="1600">
                <a:solidFill>
                  <a:schemeClr val="accent6"/>
                </a:solidFill>
                <a:cs typeface="+mn-lt"/>
                <a:sym typeface="+mn-ea"/>
              </a:rPr>
              <a:t>Probabilistic</a:t>
            </a:r>
            <a:r>
              <a:rPr lang="en-US" altLang="zh-CN" sz="1600">
                <a:cs typeface="+mn-lt"/>
                <a:sym typeface="+mn-ea"/>
              </a:rPr>
              <a:t> approaches</a:t>
            </a:r>
            <a:r>
              <a:rPr lang="zh-CN" altLang="en-US" sz="1600">
                <a:solidFill>
                  <a:schemeClr val="tx2"/>
                </a:solidFill>
                <a:cs typeface="+mn-lt"/>
                <a:sym typeface="+mn-ea"/>
              </a:rPr>
              <a:t>（</a:t>
            </a:r>
            <a:r>
              <a:rPr lang="en-US" altLang="zh-CN" sz="1600">
                <a:solidFill>
                  <a:schemeClr val="tx2"/>
                </a:solidFill>
                <a:cs typeface="+mn-lt"/>
                <a:sym typeface="+mn-ea"/>
              </a:rPr>
              <a:t>1999-2001</a:t>
            </a:r>
            <a:r>
              <a:rPr lang="zh-CN" altLang="en-US" sz="1600">
                <a:solidFill>
                  <a:schemeClr val="tx2"/>
                </a:solidFill>
                <a:cs typeface="+mn-lt"/>
                <a:sym typeface="+mn-ea"/>
              </a:rPr>
              <a:t>）</a:t>
            </a:r>
            <a:endParaRPr lang="zh-CN" altLang="en-US" sz="1600">
              <a:solidFill>
                <a:schemeClr val="tx2"/>
              </a:solidFill>
              <a:cs typeface="+mn-lt"/>
              <a:sym typeface="+mn-ea"/>
            </a:endParaRPr>
          </a:p>
          <a:p>
            <a:pPr marL="0" indent="457200">
              <a:buNone/>
            </a:pPr>
            <a:r>
              <a:rPr lang="en-US" altLang="zh-CN" sz="1260" b="1">
                <a:cs typeface="+mn-lt"/>
                <a:sym typeface="+mn-ea"/>
              </a:rPr>
              <a:t>Problem</a:t>
            </a:r>
            <a:r>
              <a:rPr lang="zh-CN" altLang="en-US" sz="1260">
                <a:cs typeface="+mn-lt"/>
                <a:sym typeface="+mn-ea"/>
              </a:rPr>
              <a:t>：</a:t>
            </a:r>
            <a:r>
              <a:rPr lang="en-US" altLang="zh-CN" sz="1260">
                <a:cs typeface="+mn-lt"/>
                <a:sym typeface="+mn-ea"/>
              </a:rPr>
              <a:t>The scheme </a:t>
            </a:r>
            <a:r>
              <a:rPr lang="en-US" sz="1260">
                <a:cs typeface="+mn-lt"/>
                <a:sym typeface="+mn-ea"/>
              </a:rPr>
              <a:t>requires multiple communication rounds; inefficient for loT applications</a:t>
            </a:r>
            <a:endParaRPr lang="zh-CN" altLang="en-US" sz="1260">
              <a:cs typeface="+mn-lt"/>
            </a:endParaRPr>
          </a:p>
          <a:p>
            <a:pPr marL="0" indent="0">
              <a:buNone/>
            </a:pPr>
            <a:endParaRPr lang="en-US" altLang="zh-CN" sz="1600">
              <a:cs typeface="+mn-lt"/>
            </a:endParaRPr>
          </a:p>
        </p:txBody>
      </p:sp>
      <p:pic>
        <p:nvPicPr>
          <p:cNvPr id="25" name="图片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12545" y="2512695"/>
            <a:ext cx="751840" cy="71247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88380" y="2508885"/>
            <a:ext cx="721995" cy="666750"/>
          </a:xfrm>
          <a:prstGeom prst="rect">
            <a:avLst/>
          </a:prstGeom>
        </p:spPr>
      </p:pic>
      <p:cxnSp>
        <p:nvCxnSpPr>
          <p:cNvPr id="28" name="肘形连接符 27"/>
          <p:cNvCxnSpPr>
            <a:stCxn id="25" idx="0"/>
            <a:endCxn id="26" idx="0"/>
          </p:cNvCxnSpPr>
          <p:nvPr>
            <p:custDataLst>
              <p:tags r:id="rId5"/>
            </p:custDataLst>
          </p:nvPr>
        </p:nvCxnSpPr>
        <p:spPr>
          <a:xfrm rot="16200000">
            <a:off x="4067175" y="130175"/>
            <a:ext cx="3810" cy="4761230"/>
          </a:xfrm>
          <a:prstGeom prst="bentConnector3">
            <a:avLst>
              <a:gd name="adj1" fmla="val 6350000"/>
            </a:avLst>
          </a:prstGeom>
          <a:ln w="22225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>
            <p:custDataLst>
              <p:tags r:id="rId6"/>
            </p:custDataLst>
          </p:nvPr>
        </p:nvSpPr>
        <p:spPr>
          <a:xfrm>
            <a:off x="5090160" y="2304415"/>
            <a:ext cx="900430" cy="30670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Evidence</a:t>
            </a:r>
            <a:endParaRPr lang="en-US" altLang="zh-CN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文本框 35"/>
          <p:cNvSpPr txBox="1"/>
          <p:nvPr>
            <p:custDataLst>
              <p:tags r:id="rId7"/>
            </p:custDataLst>
          </p:nvPr>
        </p:nvSpPr>
        <p:spPr>
          <a:xfrm>
            <a:off x="1184910" y="3240405"/>
            <a:ext cx="1007745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Data buyer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文本框 36"/>
          <p:cNvSpPr txBox="1"/>
          <p:nvPr>
            <p:custDataLst>
              <p:tags r:id="rId8"/>
            </p:custDataLst>
          </p:nvPr>
        </p:nvSpPr>
        <p:spPr>
          <a:xfrm>
            <a:off x="5930900" y="3240405"/>
            <a:ext cx="1103630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Data owner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8" name="文本框 37"/>
          <p:cNvSpPr txBox="1"/>
          <p:nvPr>
            <p:custDataLst>
              <p:tags r:id="rId9"/>
            </p:custDataLst>
          </p:nvPr>
        </p:nvSpPr>
        <p:spPr>
          <a:xfrm>
            <a:off x="3825875" y="3240405"/>
            <a:ext cx="538480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TTP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" name="图片 15" descr="trust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 l="14747" t="14770" r="14347" b="22701"/>
          <a:stretch>
            <a:fillRect/>
          </a:stretch>
        </p:blipFill>
        <p:spPr>
          <a:xfrm>
            <a:off x="3718560" y="2558415"/>
            <a:ext cx="720090" cy="678815"/>
          </a:xfrm>
          <a:prstGeom prst="rect">
            <a:avLst/>
          </a:prstGeom>
        </p:spPr>
      </p:pic>
      <p:cxnSp>
        <p:nvCxnSpPr>
          <p:cNvPr id="4" name="肘形连接符 3"/>
          <p:cNvCxnSpPr/>
          <p:nvPr>
            <p:custDataLst>
              <p:tags r:id="rId12"/>
            </p:custDataLst>
          </p:nvPr>
        </p:nvCxnSpPr>
        <p:spPr>
          <a:xfrm rot="16200000" flipH="1" flipV="1">
            <a:off x="4067175" y="1136015"/>
            <a:ext cx="3810" cy="4761230"/>
          </a:xfrm>
          <a:prstGeom prst="bentConnector3">
            <a:avLst>
              <a:gd name="adj1" fmla="val 6350000"/>
            </a:avLst>
          </a:prstGeom>
          <a:ln w="22225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直角上箭头 4"/>
          <p:cNvSpPr/>
          <p:nvPr>
            <p:custDataLst>
              <p:tags r:id="rId13"/>
            </p:custDataLst>
          </p:nvPr>
        </p:nvSpPr>
        <p:spPr>
          <a:xfrm rot="5400000" flipV="1">
            <a:off x="4672330" y="2565400"/>
            <a:ext cx="400685" cy="658495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直角上箭头 5"/>
          <p:cNvSpPr/>
          <p:nvPr>
            <p:custDataLst>
              <p:tags r:id="rId14"/>
            </p:custDataLst>
          </p:nvPr>
        </p:nvSpPr>
        <p:spPr>
          <a:xfrm rot="16200000" flipV="1">
            <a:off x="3110230" y="2800350"/>
            <a:ext cx="400685" cy="658495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15"/>
            </p:custDataLst>
          </p:nvPr>
        </p:nvSpPr>
        <p:spPr>
          <a:xfrm>
            <a:off x="2252980" y="3413760"/>
            <a:ext cx="847725" cy="30670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Evidence</a:t>
            </a:r>
            <a:endParaRPr lang="en-US" altLang="zh-CN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76015" y="2514600"/>
            <a:ext cx="838835" cy="1006475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肘形连接符 8"/>
          <p:cNvCxnSpPr>
            <a:stCxn id="8" idx="2"/>
          </p:cNvCxnSpPr>
          <p:nvPr/>
        </p:nvCxnSpPr>
        <p:spPr>
          <a:xfrm rot="5400000" flipV="1">
            <a:off x="5871845" y="1744345"/>
            <a:ext cx="123825" cy="3676015"/>
          </a:xfrm>
          <a:prstGeom prst="bent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790180" y="3380740"/>
            <a:ext cx="1050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Trusted?</a:t>
            </a:r>
            <a:endParaRPr lang="en-US" altLang="zh-CN">
              <a:solidFill>
                <a:schemeClr val="accent6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12545" y="5001895"/>
            <a:ext cx="751840" cy="7124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88380" y="4998085"/>
            <a:ext cx="721995" cy="666750"/>
          </a:xfrm>
          <a:prstGeom prst="rect">
            <a:avLst/>
          </a:prstGeom>
        </p:spPr>
      </p:pic>
      <p:cxnSp>
        <p:nvCxnSpPr>
          <p:cNvPr id="13" name="肘形连接符 12"/>
          <p:cNvCxnSpPr>
            <a:stCxn id="11" idx="0"/>
            <a:endCxn id="12" idx="0"/>
          </p:cNvCxnSpPr>
          <p:nvPr>
            <p:custDataLst>
              <p:tags r:id="rId18"/>
            </p:custDataLst>
          </p:nvPr>
        </p:nvCxnSpPr>
        <p:spPr>
          <a:xfrm rot="16200000">
            <a:off x="4067175" y="2619375"/>
            <a:ext cx="3810" cy="4761230"/>
          </a:xfrm>
          <a:prstGeom prst="bentConnector3">
            <a:avLst>
              <a:gd name="adj1" fmla="val 6350000"/>
            </a:avLst>
          </a:prstGeom>
          <a:ln w="22225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19"/>
            </p:custDataLst>
          </p:nvPr>
        </p:nvSpPr>
        <p:spPr>
          <a:xfrm>
            <a:off x="1184910" y="5729605"/>
            <a:ext cx="1068705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Data buyer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20"/>
            </p:custDataLst>
          </p:nvPr>
        </p:nvSpPr>
        <p:spPr>
          <a:xfrm>
            <a:off x="5930900" y="5729605"/>
            <a:ext cx="1103630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Data owner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7" name="肘形连接符 16"/>
          <p:cNvCxnSpPr/>
          <p:nvPr>
            <p:custDataLst>
              <p:tags r:id="rId21"/>
            </p:custDataLst>
          </p:nvPr>
        </p:nvCxnSpPr>
        <p:spPr>
          <a:xfrm rot="16200000" flipH="1" flipV="1">
            <a:off x="4067175" y="3625215"/>
            <a:ext cx="3810" cy="4761230"/>
          </a:xfrm>
          <a:prstGeom prst="bentConnector3">
            <a:avLst>
              <a:gd name="adj1" fmla="val 6350000"/>
            </a:avLst>
          </a:prstGeom>
          <a:ln w="22225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>
            <p:custDataLst>
              <p:tags r:id="rId22"/>
            </p:custDataLst>
          </p:nvPr>
        </p:nvSpPr>
        <p:spPr>
          <a:xfrm>
            <a:off x="3199765" y="4769485"/>
            <a:ext cx="19367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Send the encrypted data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23"/>
            </p:custDataLst>
          </p:nvPr>
        </p:nvSpPr>
        <p:spPr>
          <a:xfrm>
            <a:off x="3244215" y="6278245"/>
            <a:ext cx="1829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Get the decryption key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3" name="直接箭头连接符 22"/>
          <p:cNvCxnSpPr/>
          <p:nvPr>
            <p:custDataLst>
              <p:tags r:id="rId24"/>
            </p:custDataLst>
          </p:nvPr>
        </p:nvCxnSpPr>
        <p:spPr>
          <a:xfrm>
            <a:off x="3335020" y="5443855"/>
            <a:ext cx="1584000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>
            <p:custDataLst>
              <p:tags r:id="rId25"/>
            </p:custDataLst>
          </p:nvPr>
        </p:nvCxnSpPr>
        <p:spPr>
          <a:xfrm flipH="1">
            <a:off x="3335020" y="5568315"/>
            <a:ext cx="1584000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>
            <p:custDataLst>
              <p:tags r:id="rId26"/>
            </p:custDataLst>
          </p:nvPr>
        </p:nvCxnSpPr>
        <p:spPr>
          <a:xfrm>
            <a:off x="3335020" y="5828665"/>
            <a:ext cx="1584000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>
            <p:custDataLst>
              <p:tags r:id="rId27"/>
            </p:custDataLst>
          </p:nvPr>
        </p:nvCxnSpPr>
        <p:spPr>
          <a:xfrm flipH="1">
            <a:off x="3335020" y="5953125"/>
            <a:ext cx="1584000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>
            <p:custDataLst>
              <p:tags r:id="rId28"/>
            </p:custDataLst>
          </p:nvPr>
        </p:nvSpPr>
        <p:spPr>
          <a:xfrm>
            <a:off x="3942715" y="5504180"/>
            <a:ext cx="6737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......</a:t>
            </a:r>
            <a:endParaRPr lang="en-US" altLang="zh-CN" sz="1400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56915" y="5339715"/>
            <a:ext cx="1756410" cy="684530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肘形连接符 18"/>
          <p:cNvCxnSpPr/>
          <p:nvPr/>
        </p:nvCxnSpPr>
        <p:spPr>
          <a:xfrm rot="5400000" flipV="1">
            <a:off x="5890260" y="4253230"/>
            <a:ext cx="123825" cy="3676015"/>
          </a:xfrm>
          <a:prstGeom prst="bent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856220" y="5935345"/>
            <a:ext cx="2380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Heavy computation</a:t>
            </a:r>
            <a:endParaRPr lang="en-US" altLang="zh-CN">
              <a:solidFill>
                <a:schemeClr val="accent6"/>
              </a:solidFill>
            </a:endParaRPr>
          </a:p>
        </p:txBody>
      </p:sp>
    </p:spTree>
    <p:custDataLst>
      <p:tags r:id="rId2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/>
      <p:bldP spid="10" grpId="1"/>
      <p:bldP spid="18" grpId="0" animBg="1"/>
      <p:bldP spid="18" grpId="1" animBg="1"/>
      <p:bldP spid="20" grpId="0"/>
      <p:bldP spid="2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414020"/>
            <a:ext cx="11583670" cy="899795"/>
          </a:xfrm>
        </p:spPr>
        <p:txBody>
          <a:bodyPr>
            <a:normAutofit/>
          </a:bodyPr>
          <a:p>
            <a:r>
              <a:rPr lang="en-US" altLang="zh-CN"/>
              <a:t>Blockchain based non-repudiation scheme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490" y="1598295"/>
            <a:ext cx="8355330" cy="712470"/>
          </a:xfrm>
        </p:spPr>
        <p:txBody>
          <a:bodyPr>
            <a:normAutofit lnSpcReduction="20000"/>
          </a:bodyPr>
          <a:p>
            <a:r>
              <a:rPr lang="en-US" altLang="zh-CN" b="1">
                <a:solidFill>
                  <a:schemeClr val="tx1"/>
                </a:solidFill>
              </a:rPr>
              <a:t>Advantages</a:t>
            </a:r>
            <a:r>
              <a:rPr lang="en-US" altLang="zh-CN">
                <a:solidFill>
                  <a:schemeClr val="tx1"/>
                </a:solidFill>
              </a:rPr>
              <a:t>: Temper-resistant</a:t>
            </a:r>
            <a:r>
              <a:rPr lang="zh-CN" altLang="en-US">
                <a:solidFill>
                  <a:schemeClr val="tx1"/>
                </a:solidFill>
              </a:rPr>
              <a:t>；</a:t>
            </a:r>
            <a:r>
              <a:rPr lang="en-US" altLang="zh-CN">
                <a:solidFill>
                  <a:schemeClr val="tx1"/>
                </a:solidFill>
              </a:rPr>
              <a:t> Consensus machanism</a:t>
            </a:r>
            <a:endParaRPr lang="en-US" altLang="zh-CN">
              <a:solidFill>
                <a:schemeClr val="tx1"/>
              </a:solidFill>
            </a:endParaRP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5" name="图片 14" descr="blockchai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41470" y="2707005"/>
            <a:ext cx="800735" cy="79248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90040" y="2625725"/>
            <a:ext cx="751840" cy="71247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894195" y="2621915"/>
            <a:ext cx="721995" cy="666750"/>
          </a:xfrm>
          <a:prstGeom prst="rect">
            <a:avLst/>
          </a:prstGeom>
        </p:spPr>
      </p:pic>
      <p:cxnSp>
        <p:nvCxnSpPr>
          <p:cNvPr id="28" name="肘形连接符 27"/>
          <p:cNvCxnSpPr>
            <a:stCxn id="25" idx="0"/>
            <a:endCxn id="26" idx="0"/>
          </p:cNvCxnSpPr>
          <p:nvPr>
            <p:custDataLst>
              <p:tags r:id="rId7"/>
            </p:custDataLst>
          </p:nvPr>
        </p:nvCxnSpPr>
        <p:spPr>
          <a:xfrm rot="16200000">
            <a:off x="4608830" y="-20955"/>
            <a:ext cx="3810" cy="5289550"/>
          </a:xfrm>
          <a:prstGeom prst="bentConnector3">
            <a:avLst>
              <a:gd name="adj1" fmla="val 6350000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>
            <p:custDataLst>
              <p:tags r:id="rId8"/>
            </p:custDataLst>
          </p:nvPr>
        </p:nvSpPr>
        <p:spPr>
          <a:xfrm>
            <a:off x="1279525" y="3353435"/>
            <a:ext cx="1372870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cs typeface="+mn-lt"/>
              </a:rPr>
              <a:t> Data buyer</a:t>
            </a:r>
            <a:endParaRPr lang="en-US" altLang="zh-CN">
              <a:cs typeface="+mn-lt"/>
            </a:endParaRPr>
          </a:p>
        </p:txBody>
      </p:sp>
      <p:sp>
        <p:nvSpPr>
          <p:cNvPr id="37" name="文本框 36"/>
          <p:cNvSpPr txBox="1"/>
          <p:nvPr>
            <p:custDataLst>
              <p:tags r:id="rId9"/>
            </p:custDataLst>
          </p:nvPr>
        </p:nvSpPr>
        <p:spPr>
          <a:xfrm>
            <a:off x="6553835" y="3353435"/>
            <a:ext cx="1468755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cs typeface="+mn-lt"/>
              </a:rPr>
              <a:t> Data owner</a:t>
            </a:r>
            <a:endParaRPr lang="en-US" altLang="zh-CN">
              <a:cs typeface="+mn-lt"/>
            </a:endParaRPr>
          </a:p>
        </p:txBody>
      </p:sp>
      <p:sp>
        <p:nvSpPr>
          <p:cNvPr id="38" name="文本框 37"/>
          <p:cNvSpPr txBox="1"/>
          <p:nvPr>
            <p:custDataLst>
              <p:tags r:id="rId10"/>
            </p:custDataLst>
          </p:nvPr>
        </p:nvSpPr>
        <p:spPr>
          <a:xfrm>
            <a:off x="3910965" y="3485515"/>
            <a:ext cx="1417955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cs typeface="+mn-lt"/>
              </a:rPr>
              <a:t>Blockchain</a:t>
            </a:r>
            <a:endParaRPr lang="en-US" altLang="zh-CN">
              <a:cs typeface="+mn-lt"/>
            </a:endParaRPr>
          </a:p>
        </p:txBody>
      </p:sp>
      <p:sp>
        <p:nvSpPr>
          <p:cNvPr id="7" name="直角上箭头 6"/>
          <p:cNvSpPr/>
          <p:nvPr/>
        </p:nvSpPr>
        <p:spPr>
          <a:xfrm rot="5400000" flipV="1">
            <a:off x="5134610" y="2686685"/>
            <a:ext cx="400685" cy="658495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直角上箭头 7"/>
          <p:cNvSpPr/>
          <p:nvPr>
            <p:custDataLst>
              <p:tags r:id="rId11"/>
            </p:custDataLst>
          </p:nvPr>
        </p:nvSpPr>
        <p:spPr>
          <a:xfrm rot="16200000" flipV="1">
            <a:off x="3568700" y="2905125"/>
            <a:ext cx="400685" cy="658495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96235" y="3516630"/>
            <a:ext cx="893445" cy="30670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Evidence</a:t>
            </a:r>
            <a:endParaRPr lang="en-US" altLang="zh-CN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2"/>
            </p:custDataLst>
          </p:nvPr>
        </p:nvSpPr>
        <p:spPr>
          <a:xfrm>
            <a:off x="5575935" y="2430145"/>
            <a:ext cx="922020" cy="30670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All events</a:t>
            </a:r>
            <a:endParaRPr lang="en-US" altLang="zh-CN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13"/>
            </p:custDataLst>
          </p:nvPr>
        </p:nvSpPr>
        <p:spPr>
          <a:xfrm>
            <a:off x="2863215" y="3512820"/>
            <a:ext cx="953135" cy="30670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All events</a:t>
            </a:r>
            <a:endParaRPr lang="en-US" altLang="zh-CN"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custDataLst>
              <p:tags r:id="rId14"/>
            </p:custDataLst>
          </p:nvPr>
        </p:nvSpPr>
        <p:spPr>
          <a:xfrm>
            <a:off x="892810" y="5520055"/>
            <a:ext cx="2701925" cy="68770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2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chemeClr val="tx1"/>
                </a:solidFill>
              </a:rPr>
              <a:t>Problem:</a:t>
            </a:r>
            <a:r>
              <a:rPr lang="en-US" altLang="zh-CN"/>
              <a:t> 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3" name="内容占位符 5"/>
          <p:cNvPicPr>
            <a:picLocks noChangeAspect="1"/>
          </p:cNvPicPr>
          <p:nvPr/>
        </p:nvPicPr>
        <p:blipFill>
          <a:blip r:embed="rId15"/>
          <a:srcRect l="70322" t="64469" r="-310" b="14420"/>
          <a:stretch>
            <a:fillRect/>
          </a:stretch>
        </p:blipFill>
        <p:spPr>
          <a:xfrm>
            <a:off x="8302625" y="3338195"/>
            <a:ext cx="1243330" cy="586740"/>
          </a:xfrm>
          <a:prstGeom prst="rect">
            <a:avLst/>
          </a:prstGeom>
        </p:spPr>
      </p:pic>
      <p:pic>
        <p:nvPicPr>
          <p:cNvPr id="14" name="内容占位符 5"/>
          <p:cNvPicPr>
            <a:picLocks noChangeAspect="1"/>
          </p:cNvPicPr>
          <p:nvPr/>
        </p:nvPicPr>
        <p:blipFill>
          <a:blip r:embed="rId15"/>
          <a:srcRect l="72037" t="65748" r="18145" b="20794"/>
          <a:stretch>
            <a:fillRect/>
          </a:stretch>
        </p:blipFill>
        <p:spPr>
          <a:xfrm>
            <a:off x="8683625" y="2423160"/>
            <a:ext cx="448945" cy="412750"/>
          </a:xfrm>
          <a:prstGeom prst="rect">
            <a:avLst/>
          </a:prstGeom>
        </p:spPr>
      </p:pic>
      <p:sp>
        <p:nvSpPr>
          <p:cNvPr id="18" name="下箭头 17"/>
          <p:cNvSpPr/>
          <p:nvPr/>
        </p:nvSpPr>
        <p:spPr>
          <a:xfrm>
            <a:off x="8856980" y="2842895"/>
            <a:ext cx="118745" cy="46609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132570" y="2544445"/>
            <a:ext cx="301625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S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28290" y="3459480"/>
            <a:ext cx="1025525" cy="457835"/>
          </a:xfrm>
          <a:prstGeom prst="rect">
            <a:avLst/>
          </a:prstGeom>
          <a:noFill/>
          <a:ln w="254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肘形连接符 21"/>
          <p:cNvCxnSpPr>
            <a:stCxn id="36" idx="1"/>
            <a:endCxn id="20" idx="2"/>
          </p:cNvCxnSpPr>
          <p:nvPr/>
        </p:nvCxnSpPr>
        <p:spPr>
          <a:xfrm rot="10800000" flipH="1" flipV="1">
            <a:off x="1279525" y="3489325"/>
            <a:ext cx="2061845" cy="427990"/>
          </a:xfrm>
          <a:prstGeom prst="bentConnector4">
            <a:avLst>
              <a:gd name="adj1" fmla="val -11549"/>
              <a:gd name="adj2" fmla="val 155638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190625" y="4175760"/>
            <a:ext cx="1795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cs typeface="+mn-lt"/>
              </a:rPr>
              <a:t>Refuse to write</a:t>
            </a:r>
            <a:endParaRPr lang="en-US" altLang="zh-CN">
              <a:solidFill>
                <a:srgbClr val="FF0000"/>
              </a:solidFill>
              <a:cs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171825" y="5547360"/>
            <a:ext cx="2299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Inadequate fairness </a:t>
            </a:r>
            <a:endParaRPr lang="en-US" altLang="zh-CN"/>
          </a:p>
        </p:txBody>
      </p:sp>
      <p:cxnSp>
        <p:nvCxnSpPr>
          <p:cNvPr id="32" name="肘形连接符 31"/>
          <p:cNvCxnSpPr>
            <a:stCxn id="24" idx="2"/>
            <a:endCxn id="29" idx="0"/>
          </p:cNvCxnSpPr>
          <p:nvPr/>
        </p:nvCxnSpPr>
        <p:spPr>
          <a:xfrm rot="5400000" flipV="1">
            <a:off x="2703513" y="3929063"/>
            <a:ext cx="1003300" cy="2233295"/>
          </a:xfrm>
          <a:prstGeom prst="bentConnector3">
            <a:avLst>
              <a:gd name="adj1" fmla="val 49968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644640" y="5530215"/>
            <a:ext cx="1172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Inefficient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7677150" y="4016375"/>
            <a:ext cx="2575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Homomorphic hashing</a:t>
            </a:r>
            <a:endParaRPr lang="en-US" altLang="zh-CN"/>
          </a:p>
        </p:txBody>
      </p:sp>
      <p:cxnSp>
        <p:nvCxnSpPr>
          <p:cNvPr id="39" name="肘形连接符 38"/>
          <p:cNvCxnSpPr>
            <a:stCxn id="21" idx="2"/>
            <a:endCxn id="33" idx="0"/>
          </p:cNvCxnSpPr>
          <p:nvPr/>
        </p:nvCxnSpPr>
        <p:spPr>
          <a:xfrm rot="5400000">
            <a:off x="7956233" y="4482783"/>
            <a:ext cx="321945" cy="1772920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9725660" y="5506720"/>
            <a:ext cx="1469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Buyer’s  risk</a:t>
            </a:r>
            <a:endParaRPr lang="en-US" altLang="zh-CN"/>
          </a:p>
        </p:txBody>
      </p:sp>
      <p:cxnSp>
        <p:nvCxnSpPr>
          <p:cNvPr id="16" name="肘形连接符 15"/>
          <p:cNvCxnSpPr>
            <a:stCxn id="13" idx="3"/>
            <a:endCxn id="4" idx="0"/>
          </p:cNvCxnSpPr>
          <p:nvPr>
            <p:custDataLst>
              <p:tags r:id="rId16"/>
            </p:custDataLst>
          </p:nvPr>
        </p:nvCxnSpPr>
        <p:spPr>
          <a:xfrm>
            <a:off x="9545955" y="3631565"/>
            <a:ext cx="914400" cy="1875155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>
            <p:custDataLst>
              <p:tags r:id="rId17"/>
            </p:custDataLst>
          </p:nvPr>
        </p:nvSpPr>
        <p:spPr>
          <a:xfrm>
            <a:off x="7945755" y="4839970"/>
            <a:ext cx="2115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on-chain arbitrate</a:t>
            </a:r>
            <a:endParaRPr lang="en-US" altLang="zh-CN" b="1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8998585" y="4427220"/>
            <a:ext cx="8255" cy="4451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37" idx="2"/>
            <a:endCxn id="36" idx="2"/>
          </p:cNvCxnSpPr>
          <p:nvPr/>
        </p:nvCxnSpPr>
        <p:spPr>
          <a:xfrm rot="5400000">
            <a:off x="4627245" y="963295"/>
            <a:ext cx="3175" cy="5322570"/>
          </a:xfrm>
          <a:prstGeom prst="bentConnector3">
            <a:avLst>
              <a:gd name="adj1" fmla="val 12710000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>
            <p:custDataLst>
              <p:tags r:id="rId18"/>
            </p:custDataLst>
          </p:nvPr>
        </p:nvSpPr>
        <p:spPr>
          <a:xfrm>
            <a:off x="9132570" y="2842895"/>
            <a:ext cx="1265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two-stage</a:t>
            </a:r>
            <a:endParaRPr lang="en-US" altLang="zh-CN"/>
          </a:p>
        </p:txBody>
      </p:sp>
    </p:spTree>
    <p:custDataLst>
      <p:tags r:id="rId1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0" grpId="1" animBg="1"/>
      <p:bldP spid="9" grpId="0" bldLvl="0" animBg="1"/>
      <p:bldP spid="9" grpId="1" animBg="1"/>
      <p:bldP spid="11" grpId="0" bldLvl="0" animBg="1"/>
      <p:bldP spid="11" grpId="1" animBg="1"/>
      <p:bldP spid="20" grpId="0" bldLvl="0" animBg="1"/>
      <p:bldP spid="20" grpId="1" animBg="1"/>
      <p:bldP spid="24" grpId="0"/>
      <p:bldP spid="24" grpId="1"/>
      <p:bldP spid="18" grpId="0" bldLvl="0" animBg="1"/>
      <p:bldP spid="19" grpId="0"/>
      <p:bldP spid="35" grpId="0"/>
      <p:bldP spid="18" grpId="1" animBg="1"/>
      <p:bldP spid="19" grpId="1"/>
      <p:bldP spid="35" grpId="1"/>
      <p:bldP spid="4" grpId="0"/>
      <p:bldP spid="4" grpId="1"/>
      <p:bldP spid="33" grpId="0"/>
      <p:bldP spid="33" grpId="1"/>
      <p:bldP spid="29" grpId="0"/>
      <p:bldP spid="29" grpId="1"/>
      <p:bldP spid="21" grpId="0"/>
      <p:bldP spid="21" grpId="1"/>
      <p:bldP spid="7" grpId="0" bldLvl="0" animBg="1"/>
      <p:bldP spid="7" grpId="1" animBg="1"/>
      <p:bldP spid="30" grpId="0"/>
      <p:bldP spid="3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 proposed scheme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rcRect r="47" b="8949"/>
          <a:stretch>
            <a:fillRect/>
          </a:stretch>
        </p:blipFill>
        <p:spPr>
          <a:xfrm>
            <a:off x="1949450" y="1499870"/>
            <a:ext cx="8348345" cy="509524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 rot="5400000">
            <a:off x="4918075" y="4362450"/>
            <a:ext cx="1473835" cy="287020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10800000">
            <a:off x="3413760" y="2162175"/>
            <a:ext cx="1399540" cy="234315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5400000">
            <a:off x="8936355" y="4231640"/>
            <a:ext cx="1383030" cy="287020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 rot="10800000">
            <a:off x="4380865" y="1565275"/>
            <a:ext cx="3090545" cy="224790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4"/>
            </p:custDataLst>
          </p:nvPr>
        </p:nvSpPr>
        <p:spPr>
          <a:xfrm rot="10800000">
            <a:off x="6485890" y="2175510"/>
            <a:ext cx="2393315" cy="224790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5"/>
            </p:custDataLst>
          </p:nvPr>
        </p:nvSpPr>
        <p:spPr>
          <a:xfrm rot="10800000">
            <a:off x="6775450" y="2483485"/>
            <a:ext cx="1486535" cy="224790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>
            <p:custDataLst>
              <p:tags r:id="rId6"/>
            </p:custDataLst>
          </p:nvPr>
        </p:nvSpPr>
        <p:spPr>
          <a:xfrm rot="10800000">
            <a:off x="3413760" y="2468245"/>
            <a:ext cx="1863725" cy="224790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 rot="10800000">
            <a:off x="3413760" y="2773045"/>
            <a:ext cx="1651635" cy="224790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 rot="10800000">
            <a:off x="6983095" y="2785745"/>
            <a:ext cx="1181735" cy="224790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 rot="10800000">
            <a:off x="3413760" y="3077845"/>
            <a:ext cx="1863725" cy="224790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10"/>
            </p:custDataLst>
          </p:nvPr>
        </p:nvSpPr>
        <p:spPr>
          <a:xfrm rot="10800000">
            <a:off x="6475730" y="3098165"/>
            <a:ext cx="2393315" cy="224790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>
            <p:custDataLst>
              <p:tags r:id="rId11"/>
            </p:custDataLst>
          </p:nvPr>
        </p:nvSpPr>
        <p:spPr>
          <a:xfrm rot="10800000">
            <a:off x="3041650" y="5361305"/>
            <a:ext cx="1951355" cy="224790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>
            <p:custDataLst>
              <p:tags r:id="rId12"/>
            </p:custDataLst>
          </p:nvPr>
        </p:nvSpPr>
        <p:spPr>
          <a:xfrm rot="10800000">
            <a:off x="6475730" y="5361305"/>
            <a:ext cx="1355725" cy="224790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3"/>
            </p:custDataLst>
          </p:nvPr>
        </p:nvSpPr>
        <p:spPr>
          <a:xfrm rot="5400000">
            <a:off x="5449570" y="4415790"/>
            <a:ext cx="1591945" cy="299085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3" grpId="0" bldLvl="0" animBg="1"/>
      <p:bldP spid="3" grpId="1" animBg="1"/>
      <p:bldP spid="4" grpId="0" bldLvl="0" animBg="1"/>
      <p:bldP spid="4" grpId="1" animBg="1"/>
      <p:bldP spid="15" grpId="0" bldLvl="0" animBg="1"/>
      <p:bldP spid="15" grpId="1" animBg="1"/>
      <p:bldP spid="16" grpId="0" bldLvl="0" animBg="1"/>
      <p:bldP spid="16" grpId="1" animBg="1"/>
      <p:bldP spid="17" grpId="0" bldLvl="0" animBg="1"/>
      <p:bldP spid="17" grpId="1" animBg="1"/>
      <p:bldP spid="18" grpId="0" bldLvl="0" animBg="1"/>
      <p:bldP spid="18" grpId="1" animBg="1"/>
      <p:bldP spid="19" grpId="0" bldLvl="0" animBg="1"/>
      <p:bldP spid="19" grpId="1" animBg="1"/>
      <p:bldP spid="20" grpId="0" bldLvl="0" animBg="1"/>
      <p:bldP spid="20" grpId="1" animBg="1"/>
      <p:bldP spid="21" grpId="0" bldLvl="0" animBg="1"/>
      <p:bldP spid="21" grpId="1" animBg="1"/>
      <p:bldP spid="22" grpId="0" bldLvl="0" animBg="1"/>
      <p:bldP spid="22" grpId="1" animBg="1"/>
      <p:bldP spid="23" grpId="0" bldLvl="0" animBg="1"/>
      <p:bldP spid="23" grpId="1" animBg="1"/>
      <p:bldP spid="24" grpId="0" bldLvl="0" animBg="1"/>
      <p:bldP spid="24" grpId="1" animBg="1"/>
      <p:bldP spid="5" grpId="0" bldLvl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0968990" cy="1120140"/>
          </a:xfrm>
        </p:spPr>
        <p:txBody>
          <a:bodyPr>
            <a:normAutofit fontScale="90000"/>
          </a:bodyPr>
          <a:p>
            <a:r>
              <a:rPr lang="en-US" altLang="zh-CN"/>
              <a:t>T</a:t>
            </a:r>
            <a:r>
              <a:rPr lang="en-US" altLang="zh-CN"/>
              <a:t>echnical point 1: en</a:t>
            </a:r>
            <a:r>
              <a:rPr lang="en-US" altLang="zh-CN">
                <a:sym typeface="+mn-ea"/>
              </a:rPr>
              <a:t>ensure the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non-repudiation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requirement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130" y="1728470"/>
            <a:ext cx="10968990" cy="1942465"/>
          </a:xfr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>
            <a:normAutofit/>
          </a:bodyPr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en-US" altLang="zh-CN" sz="2000">
                <a:solidFill>
                  <a:schemeClr val="tx1"/>
                </a:solidFill>
              </a:rPr>
              <a:t>Based on on-chain arbitrate</a:t>
            </a:r>
            <a:r>
              <a:rPr lang="en-US" altLang="zh-CN" sz="2000" b="1">
                <a:solidFill>
                  <a:schemeClr val="tx1"/>
                </a:solidFill>
              </a:rPr>
              <a:t> , </a:t>
            </a:r>
            <a:r>
              <a:rPr lang="en-US" altLang="zh-CN" sz="2000">
                <a:solidFill>
                  <a:schemeClr val="tx1"/>
                </a:solidFill>
              </a:rPr>
              <a:t>add the </a:t>
            </a:r>
            <a:r>
              <a:rPr lang="en-US" altLang="zh-CN" sz="2000" b="1">
                <a:solidFill>
                  <a:schemeClr val="tx1"/>
                </a:solidFill>
              </a:rPr>
              <a:t>off-chain arbitrate</a:t>
            </a:r>
            <a:endParaRPr lang="en-US" altLang="zh-CN" sz="2000" b="1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23010" y="5462905"/>
            <a:ext cx="2889250" cy="460375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3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2400"/>
              <a:t>On-chain arbitrate</a:t>
            </a:r>
            <a:endParaRPr lang="en-US" altLang="zh-CN" sz="2400"/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8018780" y="5462905"/>
            <a:ext cx="2788920" cy="460375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3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2400"/>
              <a:t>Off-chain arbitrate</a:t>
            </a:r>
            <a:endParaRPr lang="en-US" altLang="zh-CN" sz="2400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8372475" y="3093085"/>
            <a:ext cx="2082165" cy="52197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2800"/>
              <a:t>Data buyer</a:t>
            </a:r>
            <a:endParaRPr lang="en-US" altLang="zh-CN" sz="2800"/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1650365" y="3093085"/>
            <a:ext cx="2035175" cy="52197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2800"/>
              <a:t>Data owner</a:t>
            </a:r>
            <a:endParaRPr lang="en-US" altLang="zh-CN" sz="2800"/>
          </a:p>
        </p:txBody>
      </p:sp>
      <p:sp>
        <p:nvSpPr>
          <p:cNvPr id="13" name="文本框 12"/>
          <p:cNvSpPr txBox="1"/>
          <p:nvPr/>
        </p:nvSpPr>
        <p:spPr>
          <a:xfrm>
            <a:off x="2678430" y="4367530"/>
            <a:ext cx="1132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Protect</a:t>
            </a:r>
            <a:endParaRPr lang="en-US" altLang="zh-CN" sz="2000"/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8404225" y="4382770"/>
            <a:ext cx="10502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Protect</a:t>
            </a:r>
            <a:endParaRPr lang="en-US" altLang="zh-CN" sz="2000"/>
          </a:p>
        </p:txBody>
      </p:sp>
      <p:cxnSp>
        <p:nvCxnSpPr>
          <p:cNvPr id="15" name="直接箭头连接符 14"/>
          <p:cNvCxnSpPr>
            <a:stCxn id="7" idx="0"/>
            <a:endCxn id="10" idx="2"/>
          </p:cNvCxnSpPr>
          <p:nvPr/>
        </p:nvCxnSpPr>
        <p:spPr>
          <a:xfrm flipV="1">
            <a:off x="2667635" y="3615055"/>
            <a:ext cx="635" cy="1847850"/>
          </a:xfrm>
          <a:prstGeom prst="straightConnector1">
            <a:avLst/>
          </a:prstGeom>
          <a:ln w="44450">
            <a:solidFill>
              <a:srgbClr val="C8C8C8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0"/>
            <a:endCxn id="9" idx="2"/>
          </p:cNvCxnSpPr>
          <p:nvPr>
            <p:custDataLst>
              <p:tags r:id="rId5"/>
            </p:custDataLst>
          </p:nvPr>
        </p:nvCxnSpPr>
        <p:spPr>
          <a:xfrm flipV="1">
            <a:off x="9413240" y="3615055"/>
            <a:ext cx="635" cy="1847850"/>
          </a:xfrm>
          <a:prstGeom prst="straightConnector1">
            <a:avLst/>
          </a:prstGeom>
          <a:ln w="44450">
            <a:solidFill>
              <a:srgbClr val="C8C8C8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217160" y="2874645"/>
            <a:ext cx="1548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cs typeface="+mn-lt"/>
              </a:rPr>
              <a:t>E</a:t>
            </a:r>
            <a:r>
              <a:rPr lang="zh-CN" altLang="en-US" sz="2400">
                <a:cs typeface="+mn-lt"/>
              </a:rPr>
              <a:t>quality</a:t>
            </a:r>
            <a:endParaRPr lang="zh-CN" altLang="en-US" sz="2400">
              <a:cs typeface="+mn-lt"/>
            </a:endParaRPr>
          </a:p>
        </p:txBody>
      </p:sp>
      <p:sp>
        <p:nvSpPr>
          <p:cNvPr id="19" name="左右箭头 18"/>
          <p:cNvSpPr/>
          <p:nvPr/>
        </p:nvSpPr>
        <p:spPr>
          <a:xfrm>
            <a:off x="3954145" y="3229610"/>
            <a:ext cx="4074795" cy="222885"/>
          </a:xfrm>
          <a:prstGeom prst="leftRightArrow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811600"/>
            <a:ext cx="10969200" cy="705600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Technical point 2</a:t>
            </a:r>
            <a:r>
              <a:rPr lang="en-US" altLang="zh-CN">
                <a:sym typeface="+mn-ea"/>
              </a:rPr>
              <a:t>: guarantee the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efficiency</a:t>
            </a:r>
            <a:r>
              <a:rPr lang="en-US" altLang="zh-CN">
                <a:sym typeface="+mn-ea"/>
              </a:rPr>
              <a:t> of the proposed scheme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9244" t="47021" r="3809" b="44770"/>
          <a:stretch>
            <a:fillRect/>
          </a:stretch>
        </p:blipFill>
        <p:spPr>
          <a:xfrm>
            <a:off x="971550" y="4754245"/>
            <a:ext cx="5156835" cy="31369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6059805" y="5018405"/>
            <a:ext cx="434975" cy="335280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17789" t="30932" r="28557" b="59027"/>
          <a:stretch>
            <a:fillRect/>
          </a:stretch>
        </p:blipFill>
        <p:spPr>
          <a:xfrm>
            <a:off x="6661785" y="4713605"/>
            <a:ext cx="3439160" cy="3276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/>
              <p:cNvSpPr>
                <a:spLocks noGrp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-166370" y="1634490"/>
                <a:ext cx="10968990" cy="1942465"/>
              </a:xfrm>
              <a:prstGeom prst="rect">
                <a:avLst/>
              </a:prstGeom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txBody>
              <a:bodyPr vert="horz" lIns="90000" tIns="46800" rIns="90000" bIns="46800" rtlCol="0">
                <a:normAutofit/>
              </a:bodyPr>
              <a:lstStyle>
                <a:lvl1pPr marL="2286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●"/>
                  <a:defRPr sz="18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●"/>
                  <a:tabLst>
                    <a:tab pos="1609725" algn="l"/>
                    <a:tab pos="1609725" algn="l"/>
                    <a:tab pos="1609725" algn="l"/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●"/>
                  <a:defRPr sz="16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charset="0"/>
                  <a:buChar char=""/>
                  <a:defRPr sz="14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  <a:defRPr sz="14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zh-CN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altLang="zh-CN" sz="2000">
                    <a:solidFill>
                      <a:schemeClr val="tx1"/>
                    </a:solidFill>
                  </a:rPr>
                  <a:t>Gurantee the efficiency of the proposed scheme</a:t>
                </a:r>
                <a:endParaRPr lang="en-US" altLang="zh-CN" sz="2000">
                  <a:solidFill>
                    <a:schemeClr val="tx1"/>
                  </a:solidFill>
                </a:endParaRPr>
              </a:p>
              <a:p>
                <a:pPr lvl="3"/>
                <a:r>
                  <a:rPr lang="en-US" altLang="zh-CN" sz="1750">
                    <a:solidFill>
                      <a:schemeClr val="tx1"/>
                    </a:solidFill>
                    <a:sym typeface="+mn-ea"/>
                  </a:rPr>
                  <a:t>Tag(S) = Hash(S1)</a:t>
                </a:r>
                <a14:m>
                  <m:oMath xmlns:m="http://schemas.openxmlformats.org/officeDocument/2006/math">
                    <m:r>
                      <a:rPr lang="en-US" altLang="zh-CN" sz="1750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⊕</m:t>
                    </m:r>
                  </m:oMath>
                </a14:m>
                <a:r>
                  <a:rPr lang="en-US" altLang="zh-CN" sz="1750">
                    <a:solidFill>
                      <a:schemeClr val="tx1"/>
                    </a:solidFill>
                    <a:sym typeface="+mn-ea"/>
                  </a:rPr>
                  <a:t>Hash(S2)</a:t>
                </a:r>
                <a:endParaRPr lang="en-US" altLang="zh-CN" sz="1750">
                  <a:solidFill>
                    <a:schemeClr val="tx1"/>
                  </a:solidFill>
                  <a:sym typeface="+mn-ea"/>
                </a:endParaRPr>
              </a:p>
            </p:txBody>
          </p:sp>
        </mc:Choice>
        <mc:Fallback>
          <p:sp>
            <p:nvSpPr>
              <p:cNvPr id="9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-166370" y="1634490"/>
                <a:ext cx="10968990" cy="19424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内容占位符 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l="33323" r="33365" b="13990"/>
          <a:stretch>
            <a:fillRect/>
          </a:stretch>
        </p:blipFill>
        <p:spPr>
          <a:xfrm>
            <a:off x="7693025" y="2059940"/>
            <a:ext cx="3394075" cy="256603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"/>
          <a:srcRect l="12950" t="54480" r="34486" b="38130"/>
          <a:stretch>
            <a:fillRect/>
          </a:stretch>
        </p:blipFill>
        <p:spPr>
          <a:xfrm>
            <a:off x="1010285" y="5186045"/>
            <a:ext cx="3312160" cy="30035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"/>
          <a:srcRect l="11420" t="42031" r="32601" b="48378"/>
          <a:stretch>
            <a:fillRect/>
          </a:stretch>
        </p:blipFill>
        <p:spPr>
          <a:xfrm>
            <a:off x="6744970" y="5186045"/>
            <a:ext cx="3624580" cy="316230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>
            <a:off x="10156190" y="3435350"/>
            <a:ext cx="8890" cy="32639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9514205" y="343535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78%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10513060" y="2325370"/>
            <a:ext cx="5715" cy="142621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0499725" y="3251835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93%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1" grpId="0"/>
      <p:bldP spid="21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43.xml><?xml version="1.0" encoding="utf-8"?>
<p:tagLst xmlns:p="http://schemas.openxmlformats.org/presentationml/2006/main">
  <p:tag name="COMMONDATA" val="eyJoZGlkIjoiZjA3ZDEwMTFjNmIxNmIzYzRkNDBiMGZkZjE3MGFlY2YifQ==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2747</Words>
  <Application>WPS 演示</Application>
  <PresentationFormat>宽屏</PresentationFormat>
  <Paragraphs>270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Wingdings</vt:lpstr>
      <vt:lpstr>Times New Roman</vt:lpstr>
      <vt:lpstr>Cambria Math</vt:lpstr>
      <vt:lpstr>微软雅黑</vt:lpstr>
      <vt:lpstr>Arial Unicode MS</vt:lpstr>
      <vt:lpstr>Calibri</vt:lpstr>
      <vt:lpstr>等线</vt:lpstr>
      <vt:lpstr>Tahoma</vt:lpstr>
      <vt:lpstr>Javanese Text</vt:lpstr>
      <vt:lpstr>MS Mincho</vt:lpstr>
      <vt:lpstr>3DS Fonticon</vt:lpstr>
      <vt:lpstr>WPS</vt:lpstr>
      <vt:lpstr>Blockchain Based Non-repudiable IoT Data Trading: Simpler, Faster, and Cheaper</vt:lpstr>
      <vt:lpstr>Background </vt:lpstr>
      <vt:lpstr>The traditional data trading pattern</vt:lpstr>
      <vt:lpstr>Two Traditional non-repudiation mechanism</vt:lpstr>
      <vt:lpstr>Two Traditional non-repudiation mechanism</vt:lpstr>
      <vt:lpstr>Blockchain based non-repudiation scheme</vt:lpstr>
      <vt:lpstr>The proposed scheme</vt:lpstr>
      <vt:lpstr>Technical point 1: enensure the non-repudiation requirement</vt:lpstr>
      <vt:lpstr>Technical point 2: guarantee the efficiency of the proposed scheme</vt:lpstr>
      <vt:lpstr>Technical point 3:minimize the possible disputes</vt:lpstr>
      <vt:lpstr>Experimental Implementation</vt:lpstr>
      <vt:lpstr>Experimental Result</vt:lpstr>
      <vt:lpstr>Shortcoming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王子平</cp:lastModifiedBy>
  <cp:revision>195</cp:revision>
  <dcterms:created xsi:type="dcterms:W3CDTF">2019-06-19T02:08:00Z</dcterms:created>
  <dcterms:modified xsi:type="dcterms:W3CDTF">2023-09-02T14:40:54Z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2E5294A7C58F49F9ABBDAA84EB0FDBDE_13</vt:lpwstr>
  </property>
</Properties>
</file>