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1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3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4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5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6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7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8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9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0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5" r:id="rId5"/>
    <p:sldId id="258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7" r:id="rId17"/>
    <p:sldId id="279" r:id="rId18"/>
    <p:sldId id="281" r:id="rId19"/>
    <p:sldId id="280" r:id="rId20"/>
    <p:sldId id="274" r:id="rId21"/>
    <p:sldId id="272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4CB"/>
    <a:srgbClr val="0070C0"/>
    <a:srgbClr val="7030A0"/>
    <a:srgbClr val="EF5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LVMT-r</a:t>
            </a:r>
            <a:r>
              <a:rPr lang="zh-CN" altLang="en-US"/>
              <a:t>分别领先了</a:t>
            </a:r>
            <a:r>
              <a:rPr lang="en-US" altLang="zh-CN"/>
              <a:t>MPT</a:t>
            </a:r>
            <a:r>
              <a:rPr lang="zh-CN" altLang="en-US"/>
              <a:t>和</a:t>
            </a:r>
            <a:r>
              <a:rPr lang="en-US" altLang="zh-CN"/>
              <a:t>RAIN</a:t>
            </a:r>
            <a:r>
              <a:rPr lang="zh-CN" altLang="en-US"/>
              <a:t>至少</a:t>
            </a:r>
            <a:r>
              <a:rPr lang="en-US" altLang="zh-CN"/>
              <a:t> 353% </a:t>
            </a:r>
            <a:r>
              <a:rPr lang="zh-CN" altLang="en-US"/>
              <a:t>和</a:t>
            </a:r>
            <a:r>
              <a:rPr lang="en-US" altLang="zh-CN"/>
              <a:t> 80%    </a:t>
            </a:r>
            <a:r>
              <a:rPr lang="zh-CN" altLang="en-US"/>
              <a:t>这说明</a:t>
            </a:r>
            <a:r>
              <a:rPr lang="en-US" altLang="zh-CN"/>
              <a:t>LVMT</a:t>
            </a:r>
            <a:r>
              <a:rPr lang="zh-CN" altLang="en-US"/>
              <a:t>的架构在性能上提升了，增加了</a:t>
            </a:r>
            <a:r>
              <a:rPr lang="en-US" altLang="zh-CN"/>
              <a:t>proof sharding </a:t>
            </a:r>
            <a:r>
              <a:rPr lang="zh-CN" altLang="en-US"/>
              <a:t>的</a:t>
            </a:r>
            <a:r>
              <a:rPr lang="en-US" altLang="zh-CN"/>
              <a:t> LVMT64 </a:t>
            </a:r>
            <a:r>
              <a:rPr lang="zh-CN" altLang="en-US"/>
              <a:t>和</a:t>
            </a:r>
            <a:r>
              <a:rPr lang="en-US" altLang="zh-CN"/>
              <a:t> LVMT16 </a:t>
            </a:r>
            <a:r>
              <a:rPr lang="zh-CN" altLang="en-US"/>
              <a:t>的吞吐量分别是</a:t>
            </a:r>
            <a:r>
              <a:rPr lang="en-US" altLang="zh-CN"/>
              <a:t>LVMT-r</a:t>
            </a:r>
            <a:r>
              <a:rPr lang="zh-CN" altLang="en-US"/>
              <a:t>吞吐量的</a:t>
            </a:r>
            <a:r>
              <a:rPr lang="en-US" altLang="zh-CN"/>
              <a:t> 80% </a:t>
            </a:r>
            <a:r>
              <a:rPr lang="zh-CN" altLang="en-US"/>
              <a:t>和</a:t>
            </a:r>
            <a:r>
              <a:rPr lang="en-US" altLang="zh-CN"/>
              <a:t> 60%</a:t>
            </a:r>
            <a:r>
              <a:rPr lang="zh-CN" altLang="en-US"/>
              <a:t>，而</a:t>
            </a:r>
            <a:r>
              <a:rPr lang="en-US" altLang="zh-CN"/>
              <a:t>LVMT-1</a:t>
            </a:r>
            <a:r>
              <a:rPr lang="zh-CN" altLang="en-US"/>
              <a:t>的吞吐量非常低，这说明</a:t>
            </a:r>
            <a:r>
              <a:rPr lang="en-US" altLang="zh-CN"/>
              <a:t>proof sharding</a:t>
            </a:r>
            <a:r>
              <a:rPr lang="zh-CN" altLang="en-US"/>
              <a:t>非常重要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LVMT-r</a:t>
            </a:r>
            <a:r>
              <a:rPr lang="zh-CN" altLang="en-US"/>
              <a:t>做到了只产生很有限的放大，并且随着账本规模扩大时表现也比较稳定，这是因为</a:t>
            </a:r>
            <a:r>
              <a:rPr lang="en-US" altLang="zh-CN"/>
              <a:t>2</a:t>
            </a:r>
            <a:r>
              <a:rPr lang="zh-CN" altLang="en-US"/>
              <a:t>层的</a:t>
            </a:r>
            <a:r>
              <a:rPr lang="en-US" altLang="zh-CN"/>
              <a:t>AMT</a:t>
            </a:r>
            <a:r>
              <a:rPr lang="zh-CN" altLang="en-US"/>
              <a:t>就能够支撑</a:t>
            </a:r>
            <a:r>
              <a:rPr lang="en-US" altLang="zh-CN"/>
              <a:t>20billion version numbers </a:t>
            </a:r>
            <a:r>
              <a:rPr lang="zh-CN" altLang="en-US"/>
              <a:t>这意味着</a:t>
            </a:r>
            <a:r>
              <a:rPr lang="en-US" altLang="zh-CN"/>
              <a:t>Task</a:t>
            </a:r>
            <a:r>
              <a:rPr lang="zh-CN" altLang="en-US"/>
              <a:t>在达到一个较大阈值之前</a:t>
            </a:r>
            <a:r>
              <a:rPr lang="en-US" altLang="zh-CN"/>
              <a:t>AMT</a:t>
            </a:r>
            <a:r>
              <a:rPr lang="zh-CN" altLang="en-US"/>
              <a:t>的深度</a:t>
            </a:r>
            <a:r>
              <a:rPr lang="en-US" altLang="zh-CN"/>
              <a:t>Y</a:t>
            </a:r>
            <a:r>
              <a:rPr lang="zh-CN" altLang="en-US"/>
              <a:t>也不会发生太大变化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LVMT-r</a:t>
            </a:r>
            <a:r>
              <a:rPr lang="zh-CN" altLang="en-US"/>
              <a:t>和</a:t>
            </a:r>
            <a:r>
              <a:rPr lang="en-US" altLang="zh-CN"/>
              <a:t>LVMT64</a:t>
            </a:r>
            <a:r>
              <a:rPr lang="zh-CN" altLang="en-US"/>
              <a:t>所用的时间和直接访问数据库的时间是差不多的，并且</a:t>
            </a:r>
            <a:r>
              <a:rPr lang="en-US" altLang="zh-CN"/>
              <a:t>LVMT</a:t>
            </a:r>
            <a:r>
              <a:rPr lang="zh-CN" altLang="en-US"/>
              <a:t>相比</a:t>
            </a:r>
            <a:r>
              <a:rPr lang="en-US" altLang="zh-CN"/>
              <a:t>RAIN</a:t>
            </a:r>
            <a:r>
              <a:rPr lang="zh-CN" altLang="en-US"/>
              <a:t>和</a:t>
            </a:r>
            <a:r>
              <a:rPr lang="en-US" altLang="zh-CN"/>
              <a:t>MPT</a:t>
            </a:r>
            <a:r>
              <a:rPr lang="zh-CN" altLang="en-US"/>
              <a:t>，在</a:t>
            </a:r>
            <a:r>
              <a:rPr lang="en-US" altLang="zh-CN"/>
              <a:t>authenticated structure</a:t>
            </a:r>
            <a:r>
              <a:rPr lang="zh-CN" altLang="en-US"/>
              <a:t>上所付出的维护成本也降低了，这说明</a:t>
            </a:r>
            <a:r>
              <a:rPr lang="en-US" altLang="zh-CN"/>
              <a:t>LVMT</a:t>
            </a:r>
            <a:r>
              <a:rPr lang="zh-CN" altLang="en-US"/>
              <a:t>确实降低了</a:t>
            </a:r>
            <a:r>
              <a:rPr lang="en-US" altLang="zh-CN"/>
              <a:t>authenticated storage</a:t>
            </a:r>
            <a:r>
              <a:rPr lang="zh-CN" altLang="en-US"/>
              <a:t>的</a:t>
            </a:r>
            <a:r>
              <a:rPr lang="en-US" altLang="zh-CN"/>
              <a:t>overhead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end-to-end</a:t>
            </a:r>
            <a:r>
              <a:rPr lang="zh-CN" altLang="en-US"/>
              <a:t>测试中</a:t>
            </a:r>
            <a:r>
              <a:rPr lang="en-US" altLang="zh-CN"/>
              <a:t> LVMT-r</a:t>
            </a:r>
            <a:r>
              <a:rPr lang="zh-CN" altLang="en-US"/>
              <a:t>的吞吐量分别是</a:t>
            </a:r>
            <a:r>
              <a:rPr lang="en-US" altLang="zh-CN"/>
              <a:t>RAIN</a:t>
            </a:r>
            <a:r>
              <a:rPr lang="zh-CN" altLang="en-US"/>
              <a:t>和</a:t>
            </a:r>
            <a:r>
              <a:rPr lang="en-US" altLang="zh-CN"/>
              <a:t>MPT</a:t>
            </a:r>
            <a:r>
              <a:rPr lang="zh-CN" altLang="en-US"/>
              <a:t>的</a:t>
            </a:r>
            <a:r>
              <a:rPr lang="en-US" altLang="zh-CN"/>
              <a:t>1.7</a:t>
            </a:r>
            <a:r>
              <a:rPr lang="zh-CN" altLang="en-US"/>
              <a:t>倍和</a:t>
            </a:r>
            <a:r>
              <a:rPr lang="en-US" altLang="zh-CN"/>
              <a:t>2.7</a:t>
            </a:r>
            <a:r>
              <a:rPr lang="zh-CN" altLang="en-US"/>
              <a:t>倍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10.png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070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1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0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28.xml"/><Relationship Id="rId18" Type="http://schemas.openxmlformats.org/officeDocument/2006/relationships/tags" Target="../tags/tag133.xml"/><Relationship Id="rId26" Type="http://schemas.openxmlformats.org/officeDocument/2006/relationships/tags" Target="../tags/tag141.xml"/><Relationship Id="rId39" Type="http://schemas.openxmlformats.org/officeDocument/2006/relationships/tags" Target="../tags/tag154.xml"/><Relationship Id="rId21" Type="http://schemas.openxmlformats.org/officeDocument/2006/relationships/tags" Target="../tags/tag136.xml"/><Relationship Id="rId34" Type="http://schemas.openxmlformats.org/officeDocument/2006/relationships/tags" Target="../tags/tag149.xml"/><Relationship Id="rId42" Type="http://schemas.openxmlformats.org/officeDocument/2006/relationships/notesSlide" Target="../notesSlides/notesSlide12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20" Type="http://schemas.openxmlformats.org/officeDocument/2006/relationships/tags" Target="../tags/tag135.xml"/><Relationship Id="rId29" Type="http://schemas.openxmlformats.org/officeDocument/2006/relationships/tags" Target="../tags/tag144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24" Type="http://schemas.openxmlformats.org/officeDocument/2006/relationships/tags" Target="../tags/tag139.xml"/><Relationship Id="rId32" Type="http://schemas.openxmlformats.org/officeDocument/2006/relationships/tags" Target="../tags/tag147.xml"/><Relationship Id="rId37" Type="http://schemas.openxmlformats.org/officeDocument/2006/relationships/tags" Target="../tags/tag152.xml"/><Relationship Id="rId40" Type="http://schemas.openxmlformats.org/officeDocument/2006/relationships/tags" Target="../tags/tag155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23" Type="http://schemas.openxmlformats.org/officeDocument/2006/relationships/tags" Target="../tags/tag138.xml"/><Relationship Id="rId28" Type="http://schemas.openxmlformats.org/officeDocument/2006/relationships/tags" Target="../tags/tag143.xml"/><Relationship Id="rId36" Type="http://schemas.openxmlformats.org/officeDocument/2006/relationships/tags" Target="../tags/tag151.xml"/><Relationship Id="rId10" Type="http://schemas.openxmlformats.org/officeDocument/2006/relationships/tags" Target="../tags/tag125.xml"/><Relationship Id="rId19" Type="http://schemas.openxmlformats.org/officeDocument/2006/relationships/tags" Target="../tags/tag134.xml"/><Relationship Id="rId31" Type="http://schemas.openxmlformats.org/officeDocument/2006/relationships/tags" Target="../tags/tag146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Relationship Id="rId22" Type="http://schemas.openxmlformats.org/officeDocument/2006/relationships/tags" Target="../tags/tag137.xml"/><Relationship Id="rId27" Type="http://schemas.openxmlformats.org/officeDocument/2006/relationships/tags" Target="../tags/tag142.xml"/><Relationship Id="rId30" Type="http://schemas.openxmlformats.org/officeDocument/2006/relationships/tags" Target="../tags/tag145.xml"/><Relationship Id="rId35" Type="http://schemas.openxmlformats.org/officeDocument/2006/relationships/tags" Target="../tags/tag150.xml"/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5" Type="http://schemas.openxmlformats.org/officeDocument/2006/relationships/tags" Target="../tags/tag140.xml"/><Relationship Id="rId33" Type="http://schemas.openxmlformats.org/officeDocument/2006/relationships/tags" Target="../tags/tag148.xml"/><Relationship Id="rId38" Type="http://schemas.openxmlformats.org/officeDocument/2006/relationships/tags" Target="../tags/tag1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3" Type="http://schemas.openxmlformats.org/officeDocument/2006/relationships/tags" Target="../tags/tag158.xml"/><Relationship Id="rId21" Type="http://schemas.openxmlformats.org/officeDocument/2006/relationships/image" Target="../media/image15.png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20" Type="http://schemas.openxmlformats.org/officeDocument/2006/relationships/notesSlide" Target="../notesSlides/notesSlide13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10" Type="http://schemas.openxmlformats.org/officeDocument/2006/relationships/tags" Target="../tags/tag16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tags" Target="../tags/tag191.xml"/><Relationship Id="rId3" Type="http://schemas.openxmlformats.org/officeDocument/2006/relationships/tags" Target="../tags/tag176.xml"/><Relationship Id="rId21" Type="http://schemas.openxmlformats.org/officeDocument/2006/relationships/notesSlide" Target="../notesSlides/notesSlide14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19" Type="http://schemas.openxmlformats.org/officeDocument/2006/relationships/tags" Target="../tags/tag192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2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10" Type="http://schemas.openxmlformats.org/officeDocument/2006/relationships/image" Target="../media/image19.png"/><Relationship Id="rId4" Type="http://schemas.openxmlformats.org/officeDocument/2006/relationships/tags" Target="../tags/tag208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3.png"/><Relationship Id="rId2" Type="http://schemas.openxmlformats.org/officeDocument/2006/relationships/tags" Target="../tags/tag7.xml"/><Relationship Id="rId16" Type="http://schemas.openxmlformats.org/officeDocument/2006/relationships/image" Target="../media/image2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1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image" Target="../media/image5.png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tags" Target="../tags/tag55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8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7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6.png"/><Relationship Id="rId5" Type="http://schemas.openxmlformats.org/officeDocument/2006/relationships/tags" Target="../tags/tag88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90370" y="1334770"/>
            <a:ext cx="8956040" cy="159893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200"/>
              <a:t>LVMT: An Efficient Authenticated Storage for Blockchain</a:t>
            </a: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68730" y="3124835"/>
            <a:ext cx="9799320" cy="7321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</a:rPr>
              <a:t>OSDI 2023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007475" y="4826000"/>
            <a:ext cx="2191385" cy="56769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</a:rPr>
              <a:t>王子平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708150" y="3734435"/>
            <a:ext cx="8491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zh-CN" altLang="en-US">
                <a:solidFill>
                  <a:schemeClr val="tx1"/>
                </a:solidFill>
                <a:cs typeface="+mn-lt"/>
              </a:rPr>
              <a:t>Chenxing Li </a:t>
            </a:r>
            <a:r>
              <a:rPr lang="en-US" altLang="zh-CN">
                <a:solidFill>
                  <a:schemeClr val="tx1"/>
                </a:solidFill>
                <a:cs typeface="+mn-lt"/>
              </a:rPr>
              <a:t>  </a:t>
            </a:r>
            <a:r>
              <a:rPr lang="zh-CN" altLang="en-US">
                <a:solidFill>
                  <a:schemeClr val="tx1"/>
                </a:solidFill>
                <a:cs typeface="+mn-lt"/>
              </a:rPr>
              <a:t>Sidi Mohamed Beillahi† </a:t>
            </a:r>
            <a:r>
              <a:rPr lang="en-US" altLang="zh-CN">
                <a:solidFill>
                  <a:schemeClr val="tx1"/>
                </a:solidFill>
                <a:cs typeface="+mn-lt"/>
              </a:rPr>
              <a:t>  </a:t>
            </a:r>
            <a:r>
              <a:rPr lang="zh-CN" altLang="en-US">
                <a:solidFill>
                  <a:schemeClr val="tx1"/>
                </a:solidFill>
                <a:cs typeface="+mn-lt"/>
              </a:rPr>
              <a:t>Guang Yang </a:t>
            </a:r>
            <a:r>
              <a:rPr lang="en-US" altLang="zh-CN">
                <a:solidFill>
                  <a:schemeClr val="tx1"/>
                </a:solidFill>
                <a:cs typeface="+mn-lt"/>
              </a:rPr>
              <a:t>  </a:t>
            </a:r>
            <a:r>
              <a:rPr lang="zh-CN" altLang="en-US">
                <a:solidFill>
                  <a:schemeClr val="tx1"/>
                </a:solidFill>
                <a:cs typeface="+mn-lt"/>
              </a:rPr>
              <a:t>Ming Wu </a:t>
            </a:r>
            <a:r>
              <a:rPr lang="en-US" altLang="zh-CN">
                <a:solidFill>
                  <a:schemeClr val="tx1"/>
                </a:solidFill>
                <a:cs typeface="+mn-lt"/>
              </a:rPr>
              <a:t>  </a:t>
            </a:r>
            <a:r>
              <a:rPr lang="zh-CN" altLang="en-US">
                <a:solidFill>
                  <a:schemeClr val="tx1"/>
                </a:solidFill>
                <a:cs typeface="+mn-lt"/>
              </a:rPr>
              <a:t>Wei Xu‡ </a:t>
            </a:r>
            <a:r>
              <a:rPr lang="en-US" altLang="zh-CN">
                <a:solidFill>
                  <a:schemeClr val="tx1"/>
                </a:solidFill>
                <a:cs typeface="+mn-lt"/>
              </a:rPr>
              <a:t>   </a:t>
            </a:r>
            <a:r>
              <a:rPr lang="zh-CN" altLang="en-US">
                <a:solidFill>
                  <a:schemeClr val="tx1"/>
                </a:solidFill>
                <a:cs typeface="+mn-lt"/>
              </a:rPr>
              <a:t>Fan Long†</a:t>
            </a:r>
          </a:p>
          <a:p>
            <a:pPr indent="457200" algn="ctr"/>
            <a:r>
              <a:rPr lang="zh-CN" altLang="en-US">
                <a:solidFill>
                  <a:schemeClr val="tx1"/>
                </a:solidFill>
                <a:cs typeface="+mn-lt"/>
              </a:rPr>
              <a:t>Shanghai Tree-Graph Blockchain Research Institute</a:t>
            </a:r>
          </a:p>
          <a:p>
            <a:pPr indent="457200" algn="ctr"/>
            <a:r>
              <a:rPr lang="zh-CN" altLang="en-US">
                <a:solidFill>
                  <a:schemeClr val="tx1"/>
                </a:solidFill>
                <a:cs typeface="+mn-lt"/>
              </a:rPr>
              <a:t>University of Toronto† Tsinghua University‡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Solution 1 : Version-based database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4930" y="2844165"/>
            <a:ext cx="1851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cs typeface="+mn-lt"/>
              </a:rPr>
              <a:t>(Key </a:t>
            </a:r>
            <a:r>
              <a:rPr lang="zh-CN" altLang="en-US" sz="2400" b="1">
                <a:cs typeface="+mn-lt"/>
              </a:rPr>
              <a:t>，</a:t>
            </a:r>
            <a:r>
              <a:rPr lang="en-US" altLang="zh-CN" sz="2400" b="1">
                <a:cs typeface="+mn-lt"/>
              </a:rPr>
              <a:t>Value)</a:t>
            </a:r>
          </a:p>
        </p:txBody>
      </p:sp>
      <p:cxnSp>
        <p:nvCxnSpPr>
          <p:cNvPr id="29" name="直接箭头连接符 28"/>
          <p:cNvCxnSpPr/>
          <p:nvPr>
            <p:custDataLst>
              <p:tags r:id="rId3"/>
            </p:custDataLst>
          </p:nvPr>
        </p:nvCxnSpPr>
        <p:spPr>
          <a:xfrm flipH="1">
            <a:off x="2308860" y="3324860"/>
            <a:ext cx="2540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2850" y="3907155"/>
            <a:ext cx="222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cs typeface="+mn-lt"/>
              </a:rPr>
              <a:t>(Key </a:t>
            </a:r>
            <a:r>
              <a:rPr lang="zh-CN" altLang="en-US" sz="2400" b="1">
                <a:solidFill>
                  <a:srgbClr val="FF0000"/>
                </a:solidFill>
                <a:cs typeface="+mn-lt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cs typeface="+mn-lt"/>
              </a:rPr>
              <a:t>Version)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069080" y="4600575"/>
                <a:ext cx="2485390" cy="490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=1</m:t>
                      </m:r>
                    </m:oMath>
                  </m:oMathPara>
                </a14:m>
                <a:endParaRPr lang="en-US" altLang="zh-CN" sz="2400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4600575"/>
                <a:ext cx="2485390" cy="490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328795" y="3438525"/>
            <a:ext cx="1995805" cy="92583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AMT</a:t>
            </a:r>
          </a:p>
        </p:txBody>
      </p: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 flipH="1">
            <a:off x="5313045" y="2902585"/>
            <a:ext cx="2540" cy="504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6991350" y="3438525"/>
            <a:ext cx="2190115" cy="92773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Append Only</a:t>
            </a:r>
          </a:p>
          <a:p>
            <a:pPr algn="ctr"/>
            <a:r>
              <a:rPr lang="en-US" altLang="zh-CN" sz="2400" b="1"/>
              <a:t>Merkle trees</a:t>
            </a:r>
          </a:p>
        </p:txBody>
      </p:sp>
      <p:cxnSp>
        <p:nvCxnSpPr>
          <p:cNvPr id="14" name="直接箭头连接符 13"/>
          <p:cNvCxnSpPr/>
          <p:nvPr>
            <p:custDataLst>
              <p:tags r:id="rId7"/>
            </p:custDataLst>
          </p:nvPr>
        </p:nvCxnSpPr>
        <p:spPr>
          <a:xfrm flipH="1">
            <a:off x="8075295" y="2902585"/>
            <a:ext cx="2540" cy="504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90995" y="1931035"/>
            <a:ext cx="2807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cs typeface="+mn-lt"/>
              </a:rPr>
              <a:t>Store tuple</a:t>
            </a:r>
          </a:p>
          <a:p>
            <a:pPr algn="ctr"/>
            <a:r>
              <a:rPr lang="en-US" altLang="zh-CN" sz="2400" b="1">
                <a:cs typeface="+mn-lt"/>
              </a:rPr>
              <a:t>(Key, Ver, Val, loc)</a:t>
            </a: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4236085" y="1932305"/>
            <a:ext cx="2155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cs typeface="+mn-lt"/>
              </a:rPr>
              <a:t>Increase ver of</a:t>
            </a:r>
          </a:p>
          <a:p>
            <a:pPr algn="ctr"/>
            <a:r>
              <a:rPr lang="en-US" altLang="zh-CN" sz="2400" b="1">
                <a:cs typeface="+mn-lt"/>
              </a:rPr>
              <a:t>key by 1</a:t>
            </a: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4627245" y="5430520"/>
            <a:ext cx="1851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cs typeface="+mn-lt"/>
              </a:rPr>
              <a:t>key →ver</a:t>
            </a: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6635115" y="5420360"/>
            <a:ext cx="322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cs typeface="+mn-lt"/>
              </a:rPr>
              <a:t>(key</a:t>
            </a:r>
            <a:r>
              <a:rPr lang="zh-CN" altLang="en-US" sz="2400" b="1">
                <a:cs typeface="+mn-lt"/>
              </a:rPr>
              <a:t>，</a:t>
            </a:r>
            <a:r>
              <a:rPr lang="en-US" altLang="zh-CN" sz="2400" b="1">
                <a:cs typeface="+mn-lt"/>
              </a:rPr>
              <a:t>ver) → (val, loc 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Challenge 2 : AMT is not scalable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247640" y="2448560"/>
            <a:ext cx="2366645" cy="808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AMT</a:t>
            </a: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1385570" y="2105660"/>
          <a:ext cx="1642745" cy="186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ver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01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164840" y="2881630"/>
            <a:ext cx="1717675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4"/>
            </p:custDataLst>
          </p:nvPr>
        </p:nvCxnSpPr>
        <p:spPr>
          <a:xfrm flipV="1">
            <a:off x="7764780" y="2872740"/>
            <a:ext cx="1378585" cy="88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0565" y="2489835"/>
            <a:ext cx="142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Take as input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16545" y="2489835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Maintain</a:t>
            </a:r>
          </a:p>
        </p:txBody>
      </p:sp>
      <p:sp>
        <p:nvSpPr>
          <p:cNvPr id="58" name="圆角矩形 57"/>
          <p:cNvSpPr/>
          <p:nvPr>
            <p:custDataLst>
              <p:tags r:id="rId5"/>
            </p:custDataLst>
          </p:nvPr>
        </p:nvSpPr>
        <p:spPr>
          <a:xfrm>
            <a:off x="9487535" y="2606040"/>
            <a:ext cx="1760855" cy="54229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commitment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260475" y="4171315"/>
                <a:ext cx="3053080" cy="97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Input vector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2400"/>
                  <a:t> (for any </a:t>
                </a:r>
                <a:r>
                  <a:rPr lang="en-US" altLang="zh-CN" sz="3200" b="1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400"/>
                  <a:t>)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75" y="4171315"/>
                <a:ext cx="3053080" cy="9798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1260475" y="5353050"/>
            <a:ext cx="4421505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>
                <a:solidFill>
                  <a:srgbClr val="0070C0"/>
                </a:solidFill>
              </a:rPr>
              <a:t>1. Determined at the setup phase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2529840" y="5110480"/>
            <a:ext cx="11430" cy="299085"/>
          </a:xfrm>
          <a:prstGeom prst="straightConnector1">
            <a:avLst/>
          </a:prstGeom>
          <a:ln w="28575" cmpd="sng">
            <a:solidFill>
              <a:srgbClr val="0070C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6"/>
            </p:custDataLst>
          </p:nvPr>
        </p:nvCxnSpPr>
        <p:spPr>
          <a:xfrm flipH="1">
            <a:off x="6433185" y="3427095"/>
            <a:ext cx="2540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45480" y="4241165"/>
                <a:ext cx="3786505" cy="869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400" b="1">
                    <a:solidFill>
                      <a:srgbClr val="0070C0"/>
                    </a:solidFill>
                  </a:rPr>
                  <a:t>2. Precomputed parameters in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2400" b="1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5745480" y="4241165"/>
                <a:ext cx="3786505" cy="86931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>
            <p:custDataLst>
              <p:tags r:id="rId8"/>
            </p:custDataLst>
          </p:nvPr>
        </p:nvSpPr>
        <p:spPr>
          <a:xfrm>
            <a:off x="5745480" y="5330190"/>
            <a:ext cx="3786505" cy="1287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>
                <a:solidFill>
                  <a:srgbClr val="0070C0"/>
                </a:solidFill>
              </a:rPr>
              <a:t>3. Blockchain has 256-bit key space, but k = 256 is infeasible </a:t>
            </a: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2137410" y="1499870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Vecctor Index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773680" y="1858010"/>
            <a:ext cx="0" cy="23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1345" y="4333240"/>
            <a:ext cx="2268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32 bit for 256GB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Solution 2 : Use multi-level AMT 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4645" y="1964055"/>
            <a:ext cx="11655425" cy="3589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 l="47255" b="16850"/>
          <a:stretch>
            <a:fillRect/>
          </a:stretch>
        </p:blipFill>
        <p:spPr>
          <a:xfrm>
            <a:off x="7684135" y="7002145"/>
            <a:ext cx="2991485" cy="27051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254760" y="7002145"/>
            <a:ext cx="3333115" cy="2763520"/>
            <a:chOff x="1976" y="11027"/>
            <a:chExt cx="5249" cy="4352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/>
            <a:srcRect r="30815"/>
            <a:stretch>
              <a:fillRect/>
            </a:stretch>
          </p:blipFill>
          <p:spPr>
            <a:xfrm>
              <a:off x="1976" y="11027"/>
              <a:ext cx="5249" cy="43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61" y="11027"/>
              <a:ext cx="1864" cy="3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330" y="608330"/>
            <a:ext cx="10968990" cy="120586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Challenge 3 : Maintaining proof data incurs significant costs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3250" y="2202815"/>
            <a:ext cx="4521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Nodes not serving clients only need to maintain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commitment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O(1)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time</a:t>
            </a: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5706745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6470650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7179945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7926705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8706485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9464675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10196830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10"/>
            </p:custDataLst>
          </p:nvPr>
        </p:nvSpPr>
        <p:spPr>
          <a:xfrm>
            <a:off x="10966450" y="504634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1"/>
            </p:custDataLst>
          </p:nvPr>
        </p:nvSpPr>
        <p:spPr>
          <a:xfrm>
            <a:off x="6163945" y="4016375"/>
            <a:ext cx="426720" cy="42672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12"/>
            </p:custDataLst>
          </p:nvPr>
        </p:nvSpPr>
        <p:spPr>
          <a:xfrm>
            <a:off x="6943090" y="3110865"/>
            <a:ext cx="426720" cy="42672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13"/>
            </p:custDataLst>
          </p:nvPr>
        </p:nvSpPr>
        <p:spPr>
          <a:xfrm>
            <a:off x="9910445" y="3110865"/>
            <a:ext cx="426720" cy="42672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21" idx="0"/>
            <a:endCxn id="39" idx="3"/>
          </p:cNvCxnSpPr>
          <p:nvPr>
            <p:custDataLst>
              <p:tags r:id="rId14"/>
            </p:custDataLst>
          </p:nvPr>
        </p:nvCxnSpPr>
        <p:spPr>
          <a:xfrm flipV="1">
            <a:off x="5953760" y="4380865"/>
            <a:ext cx="272415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0"/>
            <a:endCxn id="39" idx="5"/>
          </p:cNvCxnSpPr>
          <p:nvPr>
            <p:custDataLst>
              <p:tags r:id="rId15"/>
            </p:custDataLst>
          </p:nvPr>
        </p:nvCxnSpPr>
        <p:spPr>
          <a:xfrm flipH="1" flipV="1">
            <a:off x="6528435" y="4380865"/>
            <a:ext cx="189230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16"/>
            </p:custDataLst>
          </p:nvPr>
        </p:nvSpPr>
        <p:spPr>
          <a:xfrm>
            <a:off x="7643495" y="4016375"/>
            <a:ext cx="426720" cy="42672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endCxn id="44" idx="3"/>
          </p:cNvCxnSpPr>
          <p:nvPr>
            <p:custDataLst>
              <p:tags r:id="rId17"/>
            </p:custDataLst>
          </p:nvPr>
        </p:nvCxnSpPr>
        <p:spPr>
          <a:xfrm flipV="1">
            <a:off x="7433310" y="4380865"/>
            <a:ext cx="272415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5"/>
          </p:cNvCxnSpPr>
          <p:nvPr>
            <p:custDataLst>
              <p:tags r:id="rId18"/>
            </p:custDataLst>
          </p:nvPr>
        </p:nvCxnSpPr>
        <p:spPr>
          <a:xfrm flipH="1" flipV="1">
            <a:off x="8007985" y="4380865"/>
            <a:ext cx="189230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19"/>
            </p:custDataLst>
          </p:nvPr>
        </p:nvSpPr>
        <p:spPr>
          <a:xfrm>
            <a:off x="9164320" y="4016375"/>
            <a:ext cx="426720" cy="42672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3"/>
          </p:cNvCxnSpPr>
          <p:nvPr>
            <p:custDataLst>
              <p:tags r:id="rId20"/>
            </p:custDataLst>
          </p:nvPr>
        </p:nvCxnSpPr>
        <p:spPr>
          <a:xfrm flipV="1">
            <a:off x="8954135" y="4380865"/>
            <a:ext cx="272415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7" idx="5"/>
          </p:cNvCxnSpPr>
          <p:nvPr>
            <p:custDataLst>
              <p:tags r:id="rId21"/>
            </p:custDataLst>
          </p:nvPr>
        </p:nvCxnSpPr>
        <p:spPr>
          <a:xfrm flipH="1" flipV="1">
            <a:off x="9528810" y="4380865"/>
            <a:ext cx="189230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22"/>
            </p:custDataLst>
          </p:nvPr>
        </p:nvSpPr>
        <p:spPr>
          <a:xfrm>
            <a:off x="10664825" y="4016375"/>
            <a:ext cx="426720" cy="42672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50" idx="3"/>
          </p:cNvCxnSpPr>
          <p:nvPr>
            <p:custDataLst>
              <p:tags r:id="rId23"/>
            </p:custDataLst>
          </p:nvPr>
        </p:nvCxnSpPr>
        <p:spPr>
          <a:xfrm flipV="1">
            <a:off x="10454640" y="4380865"/>
            <a:ext cx="272415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50" idx="5"/>
          </p:cNvCxnSpPr>
          <p:nvPr>
            <p:custDataLst>
              <p:tags r:id="rId24"/>
            </p:custDataLst>
          </p:nvPr>
        </p:nvCxnSpPr>
        <p:spPr>
          <a:xfrm flipH="1" flipV="1">
            <a:off x="11029315" y="4380865"/>
            <a:ext cx="189230" cy="665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9" idx="7"/>
            <a:endCxn id="40" idx="3"/>
          </p:cNvCxnSpPr>
          <p:nvPr>
            <p:custDataLst>
              <p:tags r:id="rId25"/>
            </p:custDataLst>
          </p:nvPr>
        </p:nvCxnSpPr>
        <p:spPr>
          <a:xfrm flipV="1">
            <a:off x="6528435" y="3475355"/>
            <a:ext cx="476885" cy="60325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40" idx="5"/>
          </p:cNvCxnSpPr>
          <p:nvPr>
            <p:custDataLst>
              <p:tags r:id="rId26"/>
            </p:custDataLst>
          </p:nvPr>
        </p:nvCxnSpPr>
        <p:spPr>
          <a:xfrm flipH="1" flipV="1">
            <a:off x="7307580" y="3475355"/>
            <a:ext cx="398145" cy="60325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7"/>
            <a:endCxn id="41" idx="3"/>
          </p:cNvCxnSpPr>
          <p:nvPr>
            <p:custDataLst>
              <p:tags r:id="rId27"/>
            </p:custDataLst>
          </p:nvPr>
        </p:nvCxnSpPr>
        <p:spPr>
          <a:xfrm flipV="1">
            <a:off x="9528810" y="3475355"/>
            <a:ext cx="443865" cy="60325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1"/>
            <a:endCxn id="41" idx="5"/>
          </p:cNvCxnSpPr>
          <p:nvPr>
            <p:custDataLst>
              <p:tags r:id="rId28"/>
            </p:custDataLst>
          </p:nvPr>
        </p:nvCxnSpPr>
        <p:spPr>
          <a:xfrm flipH="1" flipV="1">
            <a:off x="10274935" y="3475355"/>
            <a:ext cx="452120" cy="60325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>
            <p:custDataLst>
              <p:tags r:id="rId29"/>
            </p:custDataLst>
          </p:nvPr>
        </p:nvSpPr>
        <p:spPr>
          <a:xfrm>
            <a:off x="7981315" y="2369820"/>
            <a:ext cx="1310640" cy="3409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commitment</a:t>
            </a:r>
          </a:p>
        </p:txBody>
      </p:sp>
      <p:cxnSp>
        <p:nvCxnSpPr>
          <p:cNvPr id="61" name="直接箭头连接符 60"/>
          <p:cNvCxnSpPr>
            <a:stCxn id="40" idx="7"/>
            <a:endCxn id="54" idx="1"/>
          </p:cNvCxnSpPr>
          <p:nvPr>
            <p:custDataLst>
              <p:tags r:id="rId30"/>
            </p:custDataLst>
          </p:nvPr>
        </p:nvCxnSpPr>
        <p:spPr>
          <a:xfrm flipV="1">
            <a:off x="7307580" y="2540635"/>
            <a:ext cx="673735" cy="632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1" idx="1"/>
            <a:endCxn id="54" idx="3"/>
          </p:cNvCxnSpPr>
          <p:nvPr>
            <p:custDataLst>
              <p:tags r:id="rId31"/>
            </p:custDataLst>
          </p:nvPr>
        </p:nvCxnSpPr>
        <p:spPr>
          <a:xfrm flipH="1" flipV="1">
            <a:off x="9291955" y="2540635"/>
            <a:ext cx="680720" cy="632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32"/>
            </p:custDataLst>
          </p:nvPr>
        </p:nvSpPr>
        <p:spPr>
          <a:xfrm>
            <a:off x="603250" y="3298825"/>
            <a:ext cx="49803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Nodes serving clients maintain</a:t>
            </a:r>
            <a:r>
              <a:rPr lang="en-US" altLang="zh-CN" sz="20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 auxiliary information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of size O(nlogn)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for generating proof in </a:t>
            </a:r>
            <a:r>
              <a:rPr lang="en-US" altLang="zh-CN" sz="20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O(logn)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time</a:t>
            </a:r>
          </a:p>
        </p:txBody>
      </p:sp>
      <p:sp>
        <p:nvSpPr>
          <p:cNvPr id="3" name="等腰三角形 2"/>
          <p:cNvSpPr/>
          <p:nvPr>
            <p:custDataLst>
              <p:tags r:id="rId33"/>
            </p:custDataLst>
          </p:nvPr>
        </p:nvSpPr>
        <p:spPr>
          <a:xfrm>
            <a:off x="5717540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>
            <p:custDataLst>
              <p:tags r:id="rId34"/>
            </p:custDataLst>
          </p:nvPr>
        </p:nvSpPr>
        <p:spPr>
          <a:xfrm>
            <a:off x="6496685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>
            <p:custDataLst>
              <p:tags r:id="rId35"/>
            </p:custDataLst>
          </p:nvPr>
        </p:nvSpPr>
        <p:spPr>
          <a:xfrm>
            <a:off x="7184390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6"/>
            </p:custDataLst>
          </p:nvPr>
        </p:nvSpPr>
        <p:spPr>
          <a:xfrm>
            <a:off x="7963535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>
            <p:custDataLst>
              <p:tags r:id="rId37"/>
            </p:custDataLst>
          </p:nvPr>
        </p:nvSpPr>
        <p:spPr>
          <a:xfrm>
            <a:off x="8747125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38"/>
            </p:custDataLst>
          </p:nvPr>
        </p:nvSpPr>
        <p:spPr>
          <a:xfrm>
            <a:off x="9526270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39"/>
            </p:custDataLst>
          </p:nvPr>
        </p:nvSpPr>
        <p:spPr>
          <a:xfrm>
            <a:off x="10213975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>
            <p:custDataLst>
              <p:tags r:id="rId40"/>
            </p:custDataLst>
          </p:nvPr>
        </p:nvSpPr>
        <p:spPr>
          <a:xfrm>
            <a:off x="10993120" y="574357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84930" y="5804535"/>
            <a:ext cx="1553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Sub-AMT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Solution 3 : Proof Sharding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298575" y="5010150"/>
            <a:ext cx="9556750" cy="15417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49070" y="5120005"/>
            <a:ext cx="2192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Service Provider</a:t>
            </a:r>
          </a:p>
        </p:txBody>
      </p:sp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1247775" y="2950210"/>
          <a:ext cx="24542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4"/>
            </p:custDataLst>
          </p:nvPr>
        </p:nvGraphicFramePr>
        <p:xfrm>
          <a:off x="4221480" y="2950210"/>
          <a:ext cx="24542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等腰三角形 17"/>
          <p:cNvSpPr/>
          <p:nvPr>
            <p:custDataLst>
              <p:tags r:id="rId5"/>
            </p:custDataLst>
          </p:nvPr>
        </p:nvSpPr>
        <p:spPr>
          <a:xfrm>
            <a:off x="2238375" y="358203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26260" y="233108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Full node 1</a:t>
            </a: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4827905" y="233108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Full node 2</a:t>
            </a:r>
          </a:p>
        </p:txBody>
      </p:sp>
      <p:sp>
        <p:nvSpPr>
          <p:cNvPr id="29" name="等腰三角形 28"/>
          <p:cNvSpPr/>
          <p:nvPr>
            <p:custDataLst>
              <p:tags r:id="rId7"/>
            </p:custDataLst>
          </p:nvPr>
        </p:nvSpPr>
        <p:spPr>
          <a:xfrm>
            <a:off x="1765300" y="4274820"/>
            <a:ext cx="473075" cy="452755"/>
          </a:xfrm>
          <a:prstGeom prst="triangle">
            <a:avLst/>
          </a:prstGeom>
          <a:ln w="381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>
            <p:custDataLst>
              <p:tags r:id="rId8"/>
            </p:custDataLst>
          </p:nvPr>
        </p:nvSpPr>
        <p:spPr>
          <a:xfrm>
            <a:off x="2711450" y="428561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226310" y="4227830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32" name="等腰三角形 31"/>
          <p:cNvSpPr/>
          <p:nvPr>
            <p:custDataLst>
              <p:tags r:id="rId9"/>
            </p:custDataLst>
          </p:nvPr>
        </p:nvSpPr>
        <p:spPr>
          <a:xfrm>
            <a:off x="5219065" y="3585210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>
            <p:custDataLst>
              <p:tags r:id="rId10"/>
            </p:custDataLst>
          </p:nvPr>
        </p:nvSpPr>
        <p:spPr>
          <a:xfrm>
            <a:off x="4745990" y="4277995"/>
            <a:ext cx="473075" cy="452755"/>
          </a:xfrm>
          <a:prstGeom prst="triangl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>
            <p:custDataLst>
              <p:tags r:id="rId11"/>
            </p:custDataLst>
          </p:nvPr>
        </p:nvSpPr>
        <p:spPr>
          <a:xfrm>
            <a:off x="5692140" y="4288790"/>
            <a:ext cx="473075" cy="452755"/>
          </a:xfrm>
          <a:prstGeom prst="triangle">
            <a:avLst/>
          </a:prstGeom>
          <a:ln w="381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5207000" y="4231005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878330" y="1404620"/>
            <a:ext cx="433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Collaborate to offer proof generation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7395210" y="2256790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2504440" y="1833245"/>
            <a:ext cx="2540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5500370" y="1846580"/>
            <a:ext cx="2540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7643495" y="1846580"/>
            <a:ext cx="2540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6" name="图片 65" descr="服务器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30040" y="5691505"/>
            <a:ext cx="721360" cy="721360"/>
          </a:xfrm>
          <a:prstGeom prst="rect">
            <a:avLst/>
          </a:prstGeom>
        </p:spPr>
      </p:pic>
      <p:sp>
        <p:nvSpPr>
          <p:cNvPr id="69" name="圆角矩形 68"/>
          <p:cNvSpPr/>
          <p:nvPr/>
        </p:nvSpPr>
        <p:spPr>
          <a:xfrm>
            <a:off x="3764915" y="5170805"/>
            <a:ext cx="1424305" cy="398780"/>
          </a:xfrm>
          <a:prstGeom prst="roundRect">
            <a:avLst/>
          </a:prstGeom>
        </p:spPr>
        <p:style>
          <a:lnRef idx="3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C000"/>
                </a:solidFill>
              </a:rPr>
              <a:t>Proof Shard</a:t>
            </a:r>
          </a:p>
        </p:txBody>
      </p:sp>
      <p:pic>
        <p:nvPicPr>
          <p:cNvPr id="74" name="图片 73" descr="服务器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874385" y="5691505"/>
            <a:ext cx="721360" cy="721360"/>
          </a:xfrm>
          <a:prstGeom prst="rect">
            <a:avLst/>
          </a:prstGeom>
        </p:spPr>
      </p:pic>
      <p:sp>
        <p:nvSpPr>
          <p:cNvPr id="75" name="圆角矩形 74"/>
          <p:cNvSpPr/>
          <p:nvPr>
            <p:custDataLst>
              <p:tags r:id="rId14"/>
            </p:custDataLst>
          </p:nvPr>
        </p:nvSpPr>
        <p:spPr>
          <a:xfrm>
            <a:off x="5509260" y="5170805"/>
            <a:ext cx="1424305" cy="398780"/>
          </a:xfrm>
          <a:prstGeom prst="roundRect">
            <a:avLst/>
          </a:prstGeom>
        </p:spPr>
        <p:style>
          <a:lnRef idx="3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C000"/>
                </a:solidFill>
              </a:rPr>
              <a:t>Proof Shard</a:t>
            </a:r>
          </a:p>
        </p:txBody>
      </p:sp>
      <p:pic>
        <p:nvPicPr>
          <p:cNvPr id="76" name="图片 75" descr="服务器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624445" y="5691505"/>
            <a:ext cx="721360" cy="721360"/>
          </a:xfrm>
          <a:prstGeom prst="rect">
            <a:avLst/>
          </a:prstGeom>
        </p:spPr>
      </p:pic>
      <p:sp>
        <p:nvSpPr>
          <p:cNvPr id="77" name="圆角矩形 76"/>
          <p:cNvSpPr/>
          <p:nvPr>
            <p:custDataLst>
              <p:tags r:id="rId16"/>
            </p:custDataLst>
          </p:nvPr>
        </p:nvSpPr>
        <p:spPr>
          <a:xfrm>
            <a:off x="7259320" y="5170805"/>
            <a:ext cx="1424305" cy="398780"/>
          </a:xfrm>
          <a:prstGeom prst="roundRect">
            <a:avLst/>
          </a:prstGeom>
        </p:spPr>
        <p:style>
          <a:lnRef idx="3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C000"/>
                </a:solidFill>
              </a:rPr>
              <a:t>Proof Shard</a:t>
            </a:r>
          </a:p>
        </p:txBody>
      </p:sp>
      <p:pic>
        <p:nvPicPr>
          <p:cNvPr id="78" name="图片 77" descr="服务器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374505" y="5691505"/>
            <a:ext cx="721360" cy="721360"/>
          </a:xfrm>
          <a:prstGeom prst="rect">
            <a:avLst/>
          </a:prstGeom>
        </p:spPr>
      </p:pic>
      <p:sp>
        <p:nvSpPr>
          <p:cNvPr id="79" name="圆角矩形 78"/>
          <p:cNvSpPr/>
          <p:nvPr>
            <p:custDataLst>
              <p:tags r:id="rId18"/>
            </p:custDataLst>
          </p:nvPr>
        </p:nvSpPr>
        <p:spPr>
          <a:xfrm>
            <a:off x="9009380" y="5170805"/>
            <a:ext cx="1424305" cy="398780"/>
          </a:xfrm>
          <a:prstGeom prst="roundRect">
            <a:avLst/>
          </a:prstGeom>
        </p:spPr>
        <p:style>
          <a:lnRef idx="3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C000"/>
                </a:solidFill>
              </a:rPr>
              <a:t>Proof Shard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66800" y="1894205"/>
            <a:ext cx="2429510" cy="9467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Execution Task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1066800" y="3359785"/>
            <a:ext cx="2429510" cy="9467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5"/>
                </a:solidFill>
              </a:rPr>
              <a:t>Authenticated Data</a:t>
            </a:r>
          </a:p>
          <a:p>
            <a:pPr algn="ctr"/>
            <a:r>
              <a:rPr lang="en-US" altLang="zh-CN">
                <a:solidFill>
                  <a:schemeClr val="accent5"/>
                </a:solidFill>
              </a:rPr>
              <a:t>Structure</a:t>
            </a: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1066800" y="4858385"/>
            <a:ext cx="2429510" cy="946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5"/>
                </a:solidFill>
              </a:rPr>
              <a:t>Key-Value Database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64305" y="1894205"/>
            <a:ext cx="763905" cy="26543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1m</a:t>
            </a: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4940300" y="1894205"/>
            <a:ext cx="763905" cy="26543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10m</a:t>
            </a: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5916295" y="1894205"/>
            <a:ext cx="763905" cy="26543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100m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53555" y="1833245"/>
            <a:ext cx="468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cs typeface="+mn-lt"/>
              </a:rPr>
              <a:t>Random task on various ledger size(in million)</a:t>
            </a:r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>
          <a:xfrm>
            <a:off x="3964305" y="2286635"/>
            <a:ext cx="763905" cy="26543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fresh</a:t>
            </a:r>
          </a:p>
        </p:txBody>
      </p:sp>
      <p:sp>
        <p:nvSpPr>
          <p:cNvPr id="11" name="圆角矩形 10"/>
          <p:cNvSpPr/>
          <p:nvPr>
            <p:custDataLst>
              <p:tags r:id="rId8"/>
            </p:custDataLst>
          </p:nvPr>
        </p:nvSpPr>
        <p:spPr>
          <a:xfrm>
            <a:off x="3964305" y="2679065"/>
            <a:ext cx="763905" cy="26543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real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869180" y="2235835"/>
            <a:ext cx="468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cs typeface="+mn-lt"/>
              </a:rPr>
              <a:t>Randomly access new keys only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869180" y="2639695"/>
            <a:ext cx="468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cs typeface="+mn-lt"/>
              </a:rPr>
              <a:t>Real Ethereum trace</a:t>
            </a: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3964305" y="3357880"/>
            <a:ext cx="904240" cy="265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LVMT-r</a:t>
            </a:r>
          </a:p>
        </p:txBody>
      </p:sp>
      <p:sp>
        <p:nvSpPr>
          <p:cNvPr id="16" name="圆角矩形 15"/>
          <p:cNvSpPr/>
          <p:nvPr>
            <p:custDataLst>
              <p:tags r:id="rId12"/>
            </p:custDataLst>
          </p:nvPr>
        </p:nvSpPr>
        <p:spPr>
          <a:xfrm>
            <a:off x="3964940" y="3729990"/>
            <a:ext cx="904240" cy="265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LVMT#</a:t>
            </a:r>
          </a:p>
        </p:txBody>
      </p:sp>
      <p:sp>
        <p:nvSpPr>
          <p:cNvPr id="17" name="圆角矩形 16"/>
          <p:cNvSpPr/>
          <p:nvPr>
            <p:custDataLst>
              <p:tags r:id="rId13"/>
            </p:custDataLst>
          </p:nvPr>
        </p:nvSpPr>
        <p:spPr>
          <a:xfrm>
            <a:off x="3964940" y="4102100"/>
            <a:ext cx="904240" cy="265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MPT</a:t>
            </a:r>
          </a:p>
        </p:txBody>
      </p:sp>
      <p:sp>
        <p:nvSpPr>
          <p:cNvPr id="18" name="圆角矩形 17"/>
          <p:cNvSpPr/>
          <p:nvPr>
            <p:custDataLst>
              <p:tags r:id="rId14"/>
            </p:custDataLst>
          </p:nvPr>
        </p:nvSpPr>
        <p:spPr>
          <a:xfrm>
            <a:off x="4989195" y="4107180"/>
            <a:ext cx="904240" cy="265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RAIN</a:t>
            </a:r>
          </a:p>
        </p:txBody>
      </p:sp>
      <p:sp>
        <p:nvSpPr>
          <p:cNvPr id="19" name="圆角矩形 18"/>
          <p:cNvSpPr/>
          <p:nvPr>
            <p:custDataLst>
              <p:tags r:id="rId15"/>
            </p:custDataLst>
          </p:nvPr>
        </p:nvSpPr>
        <p:spPr>
          <a:xfrm>
            <a:off x="6042660" y="4107180"/>
            <a:ext cx="904240" cy="265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LMPTs</a:t>
            </a: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887595" y="3297555"/>
            <a:ext cx="468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cs typeface="+mn-lt"/>
              </a:rPr>
              <a:t>Only maintain commitment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  <a:cs typeface="+mn-lt"/>
              </a:rPr>
              <a:t>，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cs typeface="+mn-lt"/>
              </a:rPr>
              <a:t>no proof</a:t>
            </a: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4889500" y="3672840"/>
            <a:ext cx="468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cs typeface="+mn-lt"/>
              </a:rPr>
              <a:t>#: The fraction of proof shards</a:t>
            </a:r>
            <a:endParaRPr lang="zh-CN" altLang="en-US">
              <a:solidFill>
                <a:schemeClr val="accent5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7096125" y="4056380"/>
            <a:ext cx="468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cs typeface="+mn-lt"/>
              </a:rPr>
              <a:t>Baselines</a:t>
            </a:r>
          </a:p>
        </p:txBody>
      </p:sp>
      <p:sp>
        <p:nvSpPr>
          <p:cNvPr id="2" name="上下箭头 1"/>
          <p:cNvSpPr/>
          <p:nvPr/>
        </p:nvSpPr>
        <p:spPr>
          <a:xfrm>
            <a:off x="2129790" y="2867025"/>
            <a:ext cx="361950" cy="466725"/>
          </a:xfrm>
          <a:prstGeom prst="upDownArrow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下箭头 20"/>
          <p:cNvSpPr/>
          <p:nvPr>
            <p:custDataLst>
              <p:tags r:id="rId19"/>
            </p:custDataLst>
          </p:nvPr>
        </p:nvSpPr>
        <p:spPr>
          <a:xfrm>
            <a:off x="2129790" y="4348480"/>
            <a:ext cx="361950" cy="466725"/>
          </a:xfrm>
          <a:prstGeom prst="upDownArrow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80845" y="1181735"/>
            <a:ext cx="8856345" cy="5431790"/>
          </a:xfrm>
          <a:prstGeom prst="rect">
            <a:avLst/>
          </a:prstGeom>
        </p:spPr>
      </p:pic>
      <p:sp>
        <p:nvSpPr>
          <p:cNvPr id="6" name="左中括号 5"/>
          <p:cNvSpPr/>
          <p:nvPr/>
        </p:nvSpPr>
        <p:spPr>
          <a:xfrm>
            <a:off x="8765540" y="1923415"/>
            <a:ext cx="75565" cy="111125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>
            <a:off x="8316595" y="1923415"/>
            <a:ext cx="106680" cy="81407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59880" y="2737485"/>
            <a:ext cx="22929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  <a:cs typeface="+mn-lt"/>
              </a:rPr>
              <a:t>&gt;353% improvement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40475" y="1919605"/>
            <a:ext cx="2159000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  <a:cs typeface="+mn-lt"/>
              </a:rPr>
              <a:t>&gt;80% improvement</a:t>
            </a:r>
          </a:p>
        </p:txBody>
      </p:sp>
      <p:sp>
        <p:nvSpPr>
          <p:cNvPr id="10" name="左中括号 9"/>
          <p:cNvSpPr/>
          <p:nvPr/>
        </p:nvSpPr>
        <p:spPr>
          <a:xfrm>
            <a:off x="8416925" y="1919605"/>
            <a:ext cx="82550" cy="370840"/>
          </a:xfrm>
          <a:prstGeom prst="leftBracke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32930" y="1919605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cs typeface="+mn-lt"/>
              </a:rPr>
              <a:t>20% discount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10145" y="2473960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cs typeface="+mn-lt"/>
              </a:rPr>
              <a:t>40% discount</a:t>
            </a:r>
          </a:p>
        </p:txBody>
      </p:sp>
      <p:sp>
        <p:nvSpPr>
          <p:cNvPr id="15" name="左中括号 14"/>
          <p:cNvSpPr/>
          <p:nvPr/>
        </p:nvSpPr>
        <p:spPr>
          <a:xfrm>
            <a:off x="8760460" y="1923415"/>
            <a:ext cx="82550" cy="550545"/>
          </a:xfrm>
          <a:prstGeom prst="leftBracke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87105" y="3083560"/>
            <a:ext cx="2037080" cy="44259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78985" y="5278120"/>
            <a:ext cx="4181475" cy="65595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  <p:bldP spid="10" grpId="0" animBg="1"/>
      <p:bldP spid="10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l="2445" t="6226" r="3768" b="3153"/>
          <a:stretch>
            <a:fillRect/>
          </a:stretch>
        </p:blipFill>
        <p:spPr>
          <a:xfrm>
            <a:off x="1308735" y="1583690"/>
            <a:ext cx="9761855" cy="47732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74970" y="4323715"/>
            <a:ext cx="4331335" cy="5181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2865" y="1980565"/>
            <a:ext cx="1975485" cy="3543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47810" y="3350260"/>
            <a:ext cx="1152525" cy="143065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27760" y="1548765"/>
            <a:ext cx="9937115" cy="492252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2840355" y="4460875"/>
            <a:ext cx="402590" cy="55753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014470" y="4460875"/>
            <a:ext cx="744855" cy="55753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5530850" y="4384675"/>
            <a:ext cx="744855" cy="55753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7" grpId="0" bldLvl="0" animBg="1"/>
      <p:bldP spid="7" grpId="1" animBg="1"/>
      <p:bldP spid="8" grpId="0" bldLvl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41195" y="1232535"/>
            <a:ext cx="8496935" cy="542861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8681085" y="2615565"/>
            <a:ext cx="162433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9147175" y="3778250"/>
            <a:ext cx="880110" cy="3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9690100" y="4371975"/>
            <a:ext cx="654685" cy="13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789160" y="2635885"/>
            <a:ext cx="0" cy="112141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>
            <a:off x="10142855" y="2635885"/>
            <a:ext cx="0" cy="16920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40825" y="2820035"/>
            <a:ext cx="64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cs typeface="+mn-lt"/>
              </a:rPr>
              <a:t>1.7x</a:t>
            </a: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0112375" y="3522980"/>
            <a:ext cx="648335" cy="429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>
                <a:solidFill>
                  <a:srgbClr val="FF0000"/>
                </a:solidFill>
                <a:cs typeface="+mn-lt"/>
              </a:rPr>
              <a:t>2.7x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Evolution of blockchain performance</a:t>
            </a:r>
          </a:p>
        </p:txBody>
      </p:sp>
      <p:sp>
        <p:nvSpPr>
          <p:cNvPr id="13" name="五边形 12"/>
          <p:cNvSpPr/>
          <p:nvPr>
            <p:custDataLst>
              <p:tags r:id="rId3"/>
            </p:custDataLst>
          </p:nvPr>
        </p:nvSpPr>
        <p:spPr>
          <a:xfrm>
            <a:off x="734695" y="1630680"/>
            <a:ext cx="3789680" cy="490220"/>
          </a:xfrm>
          <a:prstGeom prst="homePlate">
            <a:avLst/>
          </a:prstGeom>
          <a:solidFill>
            <a:srgbClr val="22B6D8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+mn-lt"/>
              </a:rPr>
              <a:t>Early blockchain systems are slow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87780" y="2420620"/>
            <a:ext cx="1310640" cy="5181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11830" y="2495550"/>
            <a:ext cx="270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cs typeface="+mn-lt"/>
              </a:rPr>
              <a:t>&lt; 30 Transaction/Seconds</a:t>
            </a: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320790" y="2397760"/>
            <a:ext cx="617220" cy="55626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7237730" y="2510790"/>
            <a:ext cx="393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cs typeface="+mn-lt"/>
              </a:rPr>
              <a:t>Reaches 20000 Transaction/Seconds</a:t>
            </a:r>
          </a:p>
        </p:txBody>
      </p:sp>
      <p:sp>
        <p:nvSpPr>
          <p:cNvPr id="19" name="五边形 18"/>
          <p:cNvSpPr/>
          <p:nvPr>
            <p:custDataLst>
              <p:tags r:id="rId7"/>
            </p:custDataLst>
          </p:nvPr>
        </p:nvSpPr>
        <p:spPr>
          <a:xfrm>
            <a:off x="734695" y="3258820"/>
            <a:ext cx="3789680" cy="490220"/>
          </a:xfrm>
          <a:prstGeom prst="homePlate">
            <a:avLst/>
          </a:prstGeom>
          <a:solidFill>
            <a:srgbClr val="22B6D8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+mn-lt"/>
              </a:rPr>
              <a:t>Resolved bottlenecks</a:t>
            </a:r>
          </a:p>
        </p:txBody>
      </p:sp>
      <p:sp>
        <p:nvSpPr>
          <p:cNvPr id="21" name="五边形 20"/>
          <p:cNvSpPr/>
          <p:nvPr>
            <p:custDataLst>
              <p:tags r:id="rId8"/>
            </p:custDataLst>
          </p:nvPr>
        </p:nvSpPr>
        <p:spPr>
          <a:xfrm>
            <a:off x="734695" y="4889500"/>
            <a:ext cx="3789680" cy="490220"/>
          </a:xfrm>
          <a:prstGeom prst="homePlate">
            <a:avLst/>
          </a:prstGeom>
          <a:solidFill>
            <a:srgbClr val="22B6D8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+mn-lt"/>
              </a:rPr>
              <a:t>Next bottleneck</a:t>
            </a: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rcRect l="45317" t="7500" r="46842" b="6500"/>
          <a:stretch>
            <a:fillRect/>
          </a:stretch>
        </p:blipFill>
        <p:spPr>
          <a:xfrm>
            <a:off x="1847215" y="3906520"/>
            <a:ext cx="647700" cy="699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54095" y="5775325"/>
            <a:ext cx="6800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cs typeface="+mn-lt"/>
              </a:rPr>
              <a:t>81% </a:t>
            </a:r>
            <a:r>
              <a:rPr lang="en-US" altLang="zh-CN" sz="2000" b="1">
                <a:solidFill>
                  <a:schemeClr val="tx1"/>
                </a:solidFill>
                <a:cs typeface="+mn-lt"/>
              </a:rPr>
              <a:t>of trasaction execution time consumed on</a:t>
            </a:r>
            <a:r>
              <a:rPr lang="en-US" altLang="zh-CN" sz="2000" b="1">
                <a:solidFill>
                  <a:srgbClr val="FF0000"/>
                </a:solidFill>
                <a:cs typeface="+mn-lt"/>
              </a:rPr>
              <a:t> storage layer !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/>
          <a:srcRect l="91035" t="7500" b="4750"/>
          <a:stretch>
            <a:fillRect/>
          </a:stretch>
        </p:blipFill>
        <p:spPr>
          <a:xfrm>
            <a:off x="1123950" y="5593080"/>
            <a:ext cx="694055" cy="668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/>
          <a:srcRect l="2920" t="7500" r="89961" b="5250"/>
          <a:stretch>
            <a:fillRect/>
          </a:stretch>
        </p:blipFill>
        <p:spPr>
          <a:xfrm>
            <a:off x="2693035" y="5593080"/>
            <a:ext cx="551180" cy="66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54095" y="4076065"/>
            <a:ext cx="2453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+mn-lt"/>
              </a:rPr>
              <a:t>Consensus Protocal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38300" y="5724525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cs typeface="+mn-lt"/>
              </a:rPr>
              <a:t>Execution</a:t>
            </a:r>
          </a:p>
        </p:txBody>
      </p:sp>
      <p:cxnSp>
        <p:nvCxnSpPr>
          <p:cNvPr id="28" name="直接箭头连接符 27"/>
          <p:cNvCxnSpPr/>
          <p:nvPr>
            <p:custDataLst>
              <p:tags r:id="rId12"/>
            </p:custDataLst>
          </p:nvPr>
        </p:nvCxnSpPr>
        <p:spPr>
          <a:xfrm flipV="1">
            <a:off x="1680845" y="6073775"/>
            <a:ext cx="1080000" cy="76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Rethinking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13205" y="1833245"/>
            <a:ext cx="89725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cs typeface="+mn-lt"/>
              </a:rPr>
              <a:t>1. LVMT still need </a:t>
            </a:r>
            <a:r>
              <a:rPr lang="en-US" altLang="zh-CN" sz="2800" b="1">
                <a:solidFill>
                  <a:schemeClr val="accent3"/>
                </a:solidFill>
                <a:cs typeface="+mn-lt"/>
                <a:sym typeface="+mn-ea"/>
              </a:rPr>
              <a:t>auxiliary information</a:t>
            </a:r>
            <a:r>
              <a:rPr lang="en-US" altLang="zh-CN" sz="2800" b="1">
                <a:solidFill>
                  <a:srgbClr val="FF0000"/>
                </a:solidFill>
                <a:cs typeface="+mn-lt"/>
                <a:sym typeface="+mn-ea"/>
              </a:rPr>
              <a:t> </a:t>
            </a:r>
            <a:r>
              <a:rPr lang="en-US" altLang="zh-CN" sz="2800" b="1">
                <a:solidFill>
                  <a:schemeClr val="accent3"/>
                </a:solidFill>
                <a:cs typeface="+mn-lt"/>
                <a:sym typeface="+mn-ea"/>
              </a:rPr>
              <a:t>of size O(nlogn) </a:t>
            </a:r>
            <a:r>
              <a:rPr lang="en-US" altLang="zh-CN" sz="2800" b="1">
                <a:cs typeface="+mn-lt"/>
                <a:sym typeface="+mn-ea"/>
              </a:rPr>
              <a:t>for generating proof in </a:t>
            </a:r>
            <a:r>
              <a:rPr lang="en-US" altLang="zh-CN" sz="2800" b="1">
                <a:solidFill>
                  <a:schemeClr val="accent3"/>
                </a:solidFill>
                <a:cs typeface="+mn-lt"/>
                <a:sym typeface="+mn-ea"/>
              </a:rPr>
              <a:t>O(logn)</a:t>
            </a:r>
            <a:r>
              <a:rPr lang="en-US" altLang="zh-CN" sz="2800" b="1">
                <a:cs typeface="+mn-lt"/>
                <a:sym typeface="+mn-ea"/>
              </a:rPr>
              <a:t> time and LVMT relies too much on proof sharding</a:t>
            </a:r>
          </a:p>
          <a:p>
            <a:endParaRPr lang="en-US" altLang="zh-CN" sz="2800" b="1">
              <a:cs typeface="+mn-lt"/>
              <a:sym typeface="+mn-ea"/>
            </a:endParaRPr>
          </a:p>
          <a:p>
            <a:r>
              <a:rPr lang="en-US" altLang="zh-CN" sz="2800" b="1">
                <a:cs typeface="+mn-lt"/>
                <a:sym typeface="+mn-ea"/>
              </a:rPr>
              <a:t>2.  Optimizing Cache mechanism to reduce database access </a:t>
            </a:r>
            <a:endParaRPr lang="en-US" altLang="zh-CN" sz="2800" b="1">
              <a:cs typeface="+mn-lt"/>
            </a:endParaRPr>
          </a:p>
          <a:p>
            <a:endParaRPr lang="en-US" altLang="zh-CN" sz="2800" b="1"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245" y="1504950"/>
            <a:ext cx="7702550" cy="3848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AMT implementation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Arkworks -- a Rust library for elliptic curve operations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AMT -- parameters BN254 and  key=16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public parameters in KZG commitment -- Perpetual-Powers-of-Tau ceremony</a:t>
            </a: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MPT implementation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OpenEthereum client (Rust)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variant RainBlock</a:t>
            </a: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LVMT implementation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KM, VM, LM to store value, version, slot index</a:t>
            </a: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AMT key=16 makes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Architecture of the blockchain Storage 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 l="53198" t="-2451"/>
          <a:stretch>
            <a:fillRect/>
          </a:stretch>
        </p:blipFill>
        <p:spPr>
          <a:xfrm>
            <a:off x="1417320" y="1738630"/>
            <a:ext cx="613410" cy="5308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972810" y="1738630"/>
            <a:ext cx="4135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+mn-lt"/>
              </a:rPr>
              <a:t>Key    :  Account</a:t>
            </a:r>
          </a:p>
          <a:p>
            <a:r>
              <a:rPr lang="en-US" altLang="zh-CN" sz="2000" b="1">
                <a:cs typeface="+mn-lt"/>
              </a:rPr>
              <a:t>Value :  Balance </a:t>
            </a:r>
            <a:r>
              <a:rPr lang="zh-CN" altLang="en-US" sz="2000" b="1">
                <a:cs typeface="+mn-lt"/>
              </a:rPr>
              <a:t>、</a:t>
            </a:r>
            <a:r>
              <a:rPr lang="en-US" altLang="zh-CN" sz="2000" b="1">
                <a:cs typeface="+mn-lt"/>
              </a:rPr>
              <a:t>Nonce etc. 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214245" y="18091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cs typeface="+mn-lt"/>
                <a:sym typeface="+mn-ea"/>
              </a:rPr>
              <a:t>Account-based model</a:t>
            </a:r>
          </a:p>
        </p:txBody>
      </p:sp>
      <p:pic>
        <p:nvPicPr>
          <p:cNvPr id="70" name="图片 6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72590" y="2538730"/>
            <a:ext cx="5541010" cy="3844925"/>
          </a:xfrm>
          <a:prstGeom prst="rect">
            <a:avLst/>
          </a:prstGeom>
        </p:spPr>
      </p:pic>
      <p:sp>
        <p:nvSpPr>
          <p:cNvPr id="15" name="左中括号 14"/>
          <p:cNvSpPr/>
          <p:nvPr>
            <p:custDataLst>
              <p:tags r:id="rId5"/>
            </p:custDataLst>
          </p:nvPr>
        </p:nvSpPr>
        <p:spPr>
          <a:xfrm flipH="1">
            <a:off x="7595870" y="3184525"/>
            <a:ext cx="76200" cy="2553335"/>
          </a:xfrm>
          <a:prstGeom prst="leftBracke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83195" y="41090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cs typeface="+mn-lt"/>
              </a:rPr>
              <a:t>Authenticated Data Structure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Architecture of the blockchain execution layer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423795" y="2379980"/>
            <a:ext cx="1958340" cy="71628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+mn-lt"/>
              </a:rPr>
              <a:t>Ordered Transaction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4643755" y="2379980"/>
            <a:ext cx="1958340" cy="71628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+mn-lt"/>
              </a:rPr>
              <a:t>Stack-based Virtual Machine</a:t>
            </a: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6858635" y="2379980"/>
            <a:ext cx="1958340" cy="71628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+mn-lt"/>
              </a:rPr>
              <a:t>Cache</a:t>
            </a:r>
          </a:p>
        </p:txBody>
      </p:sp>
      <p:sp>
        <p:nvSpPr>
          <p:cNvPr id="6" name="圆柱形 5"/>
          <p:cNvSpPr/>
          <p:nvPr/>
        </p:nvSpPr>
        <p:spPr>
          <a:xfrm>
            <a:off x="5899785" y="3881755"/>
            <a:ext cx="3882390" cy="2578100"/>
          </a:xfrm>
          <a:prstGeom prst="can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cs typeface="+mn-lt"/>
            </a:endParaRPr>
          </a:p>
          <a:p>
            <a:pPr algn="ctr"/>
            <a:r>
              <a:rPr lang="en-US" altLang="zh-CN" b="1">
                <a:cs typeface="+mn-lt"/>
              </a:rPr>
              <a:t>Key-value Storage</a:t>
            </a:r>
          </a:p>
          <a:p>
            <a:pPr algn="ctr"/>
            <a:endParaRPr lang="en-US" altLang="zh-CN" b="1">
              <a:cs typeface="+mn-lt"/>
            </a:endParaRPr>
          </a:p>
          <a:p>
            <a:pPr algn="ctr"/>
            <a:endParaRPr lang="en-US" altLang="zh-CN" b="1">
              <a:cs typeface="+mn-lt"/>
            </a:endParaRPr>
          </a:p>
          <a:p>
            <a:pPr algn="ctr"/>
            <a:endParaRPr lang="en-US" altLang="zh-CN" b="1">
              <a:cs typeface="+mn-lt"/>
            </a:endParaRPr>
          </a:p>
          <a:p>
            <a:pPr algn="ctr"/>
            <a:endParaRPr lang="en-US" altLang="zh-CN" b="1">
              <a:cs typeface="+mn-lt"/>
            </a:endParaRPr>
          </a:p>
          <a:p>
            <a:pPr algn="ctr"/>
            <a:endParaRPr lang="en-US" altLang="zh-CN" b="1">
              <a:cs typeface="+mn-lt"/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6776720" y="5047615"/>
            <a:ext cx="2163445" cy="56388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  <a:cs typeface="+mn-lt"/>
              </a:rPr>
              <a:t>Authenticated</a:t>
            </a:r>
          </a:p>
          <a:p>
            <a:pPr algn="ctr"/>
            <a:r>
              <a:rPr lang="en-US" altLang="zh-CN" b="1">
                <a:cs typeface="+mn-lt"/>
              </a:rPr>
              <a:t>Data Structure</a:t>
            </a: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6776720" y="5696585"/>
            <a:ext cx="2163445" cy="551815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+mn-lt"/>
              </a:rPr>
              <a:t>Backend Key-value Database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00325" y="5066030"/>
            <a:ext cx="176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cs typeface="+mn-lt"/>
              </a:rPr>
              <a:t>1 read, 1 write</a:t>
            </a: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600325" y="5811520"/>
            <a:ext cx="176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cs typeface="+mn-lt"/>
              </a:rPr>
              <a:t>4 read, 8 write</a:t>
            </a:r>
          </a:p>
        </p:txBody>
      </p:sp>
      <p:cxnSp>
        <p:nvCxnSpPr>
          <p:cNvPr id="11" name="直接箭头连接符 10"/>
          <p:cNvCxnSpPr>
            <a:stCxn id="5" idx="2"/>
            <a:endCxn id="6" idx="1"/>
          </p:cNvCxnSpPr>
          <p:nvPr/>
        </p:nvCxnSpPr>
        <p:spPr>
          <a:xfrm>
            <a:off x="7837805" y="3096260"/>
            <a:ext cx="3175" cy="785495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9810" y="1650365"/>
            <a:ext cx="7585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cs typeface="+mn-lt"/>
              </a:rPr>
              <a:t>In a</a:t>
            </a:r>
            <a:r>
              <a:rPr lang="en-US" altLang="zh-CN" sz="2400" b="1">
                <a:solidFill>
                  <a:srgbClr val="FF0000"/>
                </a:solidFill>
                <a:cs typeface="+mn-lt"/>
              </a:rPr>
              <a:t> Permission-less</a:t>
            </a:r>
            <a:r>
              <a:rPr lang="en-US" altLang="zh-CN" sz="2400" b="1">
                <a:cs typeface="+mn-lt"/>
              </a:rPr>
              <a:t> &amp; </a:t>
            </a:r>
            <a:r>
              <a:rPr lang="en-US" altLang="zh-CN" sz="2400" b="1">
                <a:solidFill>
                  <a:srgbClr val="FF0000"/>
                </a:solidFill>
                <a:cs typeface="+mn-lt"/>
              </a:rPr>
              <a:t>Account-based</a:t>
            </a:r>
            <a:r>
              <a:rPr lang="en-US" altLang="zh-CN" sz="2400" b="1">
                <a:cs typeface="+mn-lt"/>
              </a:rPr>
              <a:t> Blockchain System</a:t>
            </a:r>
          </a:p>
        </p:txBody>
      </p:sp>
      <p:cxnSp>
        <p:nvCxnSpPr>
          <p:cNvPr id="47" name="直接箭头连接符 46"/>
          <p:cNvCxnSpPr/>
          <p:nvPr>
            <p:custDataLst>
              <p:tags r:id="rId8"/>
            </p:custDataLst>
          </p:nvPr>
        </p:nvCxnSpPr>
        <p:spPr>
          <a:xfrm>
            <a:off x="4159250" y="2731135"/>
            <a:ext cx="758190" cy="6985"/>
          </a:xfrm>
          <a:prstGeom prst="straightConnector1">
            <a:avLst/>
          </a:prstGeom>
          <a:ln w="28575" cmpd="sng">
            <a:solidFill>
              <a:srgbClr val="0070C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9"/>
            </p:custDataLst>
          </p:nvPr>
        </p:nvCxnSpPr>
        <p:spPr>
          <a:xfrm>
            <a:off x="6379845" y="2745105"/>
            <a:ext cx="760095" cy="3175"/>
          </a:xfrm>
          <a:prstGeom prst="straightConnector1">
            <a:avLst/>
          </a:prstGeom>
          <a:ln w="28575" cmpd="sng">
            <a:solidFill>
              <a:srgbClr val="0070C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5" idx="3"/>
          </p:cNvCxnSpPr>
          <p:nvPr>
            <p:custDataLst>
              <p:tags r:id="rId10"/>
            </p:custDataLst>
          </p:nvPr>
        </p:nvCxnSpPr>
        <p:spPr>
          <a:xfrm flipH="1" flipV="1">
            <a:off x="4566060" y="5205730"/>
            <a:ext cx="1993900" cy="889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2151380" y="4133215"/>
            <a:ext cx="2414905" cy="2144395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  <a:cs typeface="+mn-lt"/>
              </a:rPr>
              <a:t>Disk I/O Amplification</a:t>
            </a:r>
          </a:p>
          <a:p>
            <a:pPr algn="ctr"/>
            <a:endParaRPr lang="en-US" altLang="zh-CN" b="1">
              <a:solidFill>
                <a:srgbClr val="FF0000"/>
              </a:solidFill>
              <a:cs typeface="+mn-lt"/>
            </a:endParaRPr>
          </a:p>
          <a:p>
            <a:pPr algn="ctr"/>
            <a:endParaRPr lang="en-US" altLang="zh-CN" b="1">
              <a:solidFill>
                <a:srgbClr val="FF0000"/>
              </a:solidFill>
              <a:cs typeface="+mn-lt"/>
            </a:endParaRPr>
          </a:p>
          <a:p>
            <a:pPr algn="ctr"/>
            <a:endParaRPr lang="en-US" altLang="zh-CN" b="1">
              <a:solidFill>
                <a:srgbClr val="FF0000"/>
              </a:solidFill>
              <a:cs typeface="+mn-lt"/>
            </a:endParaRPr>
          </a:p>
          <a:p>
            <a:pPr algn="ctr"/>
            <a:endParaRPr lang="en-US" altLang="zh-CN" b="1">
              <a:solidFill>
                <a:srgbClr val="FF0000"/>
              </a:solidFill>
              <a:cs typeface="+mn-lt"/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12"/>
            </p:custDataLst>
          </p:nvPr>
        </p:nvCxnSpPr>
        <p:spPr>
          <a:xfrm rot="16200000" flipH="1">
            <a:off x="3142885" y="5651770"/>
            <a:ext cx="468000" cy="317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Authenticated Storage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0775" y="1758950"/>
            <a:ext cx="177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Server</a:t>
            </a:r>
          </a:p>
          <a:p>
            <a:pPr algn="ctr"/>
            <a:r>
              <a:rPr lang="en-US" altLang="zh-CN" sz="2400" b="1"/>
              <a:t>(full node)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391275" y="1758950"/>
            <a:ext cx="2265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Client</a:t>
            </a:r>
          </a:p>
          <a:p>
            <a:pPr algn="ctr"/>
            <a:r>
              <a:rPr lang="en-US" altLang="zh-CN" sz="2400" b="1"/>
              <a:t>(light node)</a:t>
            </a:r>
          </a:p>
        </p:txBody>
      </p:sp>
      <p:sp>
        <p:nvSpPr>
          <p:cNvPr id="18" name="圆柱形 17"/>
          <p:cNvSpPr/>
          <p:nvPr>
            <p:custDataLst>
              <p:tags r:id="rId4"/>
            </p:custDataLst>
          </p:nvPr>
        </p:nvSpPr>
        <p:spPr>
          <a:xfrm>
            <a:off x="1393190" y="3105785"/>
            <a:ext cx="1146175" cy="964565"/>
          </a:xfrm>
          <a:prstGeom prst="can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Key-value Storage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3434715" y="1998345"/>
            <a:ext cx="2743200" cy="76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96715" y="1614805"/>
            <a:ext cx="132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Query a key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434715" y="2392045"/>
            <a:ext cx="2743200" cy="76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09645" y="2494915"/>
            <a:ext cx="292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Answer the value with proof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01790" y="3722370"/>
            <a:ext cx="1908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Verify proof </a:t>
            </a:r>
          </a:p>
          <a:p>
            <a:r>
              <a:rPr lang="en-US" altLang="zh-CN"/>
              <a:t>with</a:t>
            </a:r>
            <a:r>
              <a:rPr lang="en-US" altLang="zh-CN">
                <a:solidFill>
                  <a:srgbClr val="EF566E"/>
                </a:solidFill>
              </a:rPr>
              <a:t> commitment</a:t>
            </a:r>
          </a:p>
        </p:txBody>
      </p:sp>
      <p:sp>
        <p:nvSpPr>
          <p:cNvPr id="34" name="矩形 33"/>
          <p:cNvSpPr/>
          <p:nvPr/>
        </p:nvSpPr>
        <p:spPr>
          <a:xfrm>
            <a:off x="4601210" y="4778375"/>
            <a:ext cx="327660" cy="2895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4601210" y="5332095"/>
            <a:ext cx="327660" cy="2895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4601210" y="5847715"/>
            <a:ext cx="327660" cy="2895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4" idx="2"/>
            <a:endCxn id="35" idx="0"/>
          </p:cNvCxnSpPr>
          <p:nvPr/>
        </p:nvCxnSpPr>
        <p:spPr>
          <a:xfrm>
            <a:off x="4765040" y="506793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2"/>
            <a:endCxn id="36" idx="0"/>
          </p:cNvCxnSpPr>
          <p:nvPr/>
        </p:nvCxnSpPr>
        <p:spPr>
          <a:xfrm>
            <a:off x="4765040" y="5621655"/>
            <a:ext cx="0" cy="22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563110" y="4133215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...</a:t>
            </a:r>
          </a:p>
        </p:txBody>
      </p:sp>
      <p:cxnSp>
        <p:nvCxnSpPr>
          <p:cNvPr id="40" name="直接箭头连接符 39"/>
          <p:cNvCxnSpPr>
            <a:stCxn id="39" idx="2"/>
            <a:endCxn id="34" idx="0"/>
          </p:cNvCxnSpPr>
          <p:nvPr/>
        </p:nvCxnSpPr>
        <p:spPr>
          <a:xfrm flipH="1">
            <a:off x="4765040" y="4590415"/>
            <a:ext cx="1905" cy="187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5480050" y="62369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...</a:t>
            </a:r>
          </a:p>
        </p:txBody>
      </p:sp>
      <p:cxnSp>
        <p:nvCxnSpPr>
          <p:cNvPr id="42" name="直接箭头连接符 41"/>
          <p:cNvCxnSpPr>
            <a:stCxn id="36" idx="2"/>
          </p:cNvCxnSpPr>
          <p:nvPr/>
        </p:nvCxnSpPr>
        <p:spPr>
          <a:xfrm>
            <a:off x="4765040" y="6137275"/>
            <a:ext cx="1905" cy="161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4" name="图片 43" descr="指纹红"/>
          <p:cNvPicPr>
            <a:picLocks noChangeAspect="1"/>
          </p:cNvPicPr>
          <p:nvPr/>
        </p:nvPicPr>
        <p:blipFill>
          <a:blip r:embed="rId21"/>
          <a:srcRect l="33067" t="20754" r="33067" b="23333"/>
          <a:stretch>
            <a:fillRect/>
          </a:stretch>
        </p:blipFill>
        <p:spPr>
          <a:xfrm>
            <a:off x="7092950" y="5332095"/>
            <a:ext cx="967740" cy="894715"/>
          </a:xfrm>
          <a:prstGeom prst="rect">
            <a:avLst/>
          </a:prstGeom>
        </p:spPr>
      </p:pic>
      <p:pic>
        <p:nvPicPr>
          <p:cNvPr id="45" name="图片 44" descr="指纹红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rcRect l="33067" t="20754" r="33067" b="23333"/>
          <a:stretch>
            <a:fillRect/>
          </a:stretch>
        </p:blipFill>
        <p:spPr>
          <a:xfrm>
            <a:off x="1469390" y="5332095"/>
            <a:ext cx="967740" cy="894715"/>
          </a:xfrm>
          <a:prstGeom prst="rect">
            <a:avLst/>
          </a:prstGeom>
        </p:spPr>
      </p:pic>
      <p:cxnSp>
        <p:nvCxnSpPr>
          <p:cNvPr id="46" name="直接箭头连接符 45"/>
          <p:cNvCxnSpPr/>
          <p:nvPr>
            <p:custDataLst>
              <p:tags r:id="rId9"/>
            </p:custDataLst>
          </p:nvPr>
        </p:nvCxnSpPr>
        <p:spPr>
          <a:xfrm>
            <a:off x="2487930" y="5981700"/>
            <a:ext cx="2071370" cy="139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10"/>
            </p:custDataLst>
          </p:nvPr>
        </p:nvCxnSpPr>
        <p:spPr>
          <a:xfrm>
            <a:off x="4969510" y="5991860"/>
            <a:ext cx="2071370" cy="139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79090" y="5593080"/>
            <a:ext cx="140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Put in block</a:t>
            </a:r>
          </a:p>
        </p:txBody>
      </p:sp>
      <p:sp>
        <p:nvSpPr>
          <p:cNvPr id="49" name="文本框 48"/>
          <p:cNvSpPr txBox="1"/>
          <p:nvPr>
            <p:custDataLst>
              <p:tags r:id="rId11"/>
            </p:custDataLst>
          </p:nvPr>
        </p:nvSpPr>
        <p:spPr>
          <a:xfrm>
            <a:off x="5136515" y="5593080"/>
            <a:ext cx="169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 from block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327150" y="4279265"/>
            <a:ext cx="142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Compute a </a:t>
            </a:r>
          </a:p>
          <a:p>
            <a:r>
              <a:rPr lang="en-US" altLang="zh-CN">
                <a:solidFill>
                  <a:srgbClr val="EF566E"/>
                </a:solidFill>
              </a:rPr>
              <a:t>commitment</a:t>
            </a:r>
          </a:p>
        </p:txBody>
      </p:sp>
      <p:cxnSp>
        <p:nvCxnSpPr>
          <p:cNvPr id="65" name="直接连接符 64"/>
          <p:cNvCxnSpPr/>
          <p:nvPr>
            <p:custDataLst>
              <p:tags r:id="rId12"/>
            </p:custDataLst>
          </p:nvPr>
        </p:nvCxnSpPr>
        <p:spPr>
          <a:xfrm flipV="1">
            <a:off x="8266430" y="4980305"/>
            <a:ext cx="1209675" cy="762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13"/>
            </p:custDataLst>
          </p:nvPr>
        </p:nvCxnSpPr>
        <p:spPr>
          <a:xfrm>
            <a:off x="8266430" y="4987925"/>
            <a:ext cx="1186815" cy="81534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14"/>
            </p:custDataLst>
          </p:nvPr>
        </p:nvSpPr>
        <p:spPr>
          <a:xfrm>
            <a:off x="9511665" y="4886960"/>
            <a:ext cx="1802765" cy="12020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15"/>
            </p:custDataLst>
          </p:nvPr>
        </p:nvSpPr>
        <p:spPr>
          <a:xfrm>
            <a:off x="9716135" y="4919345"/>
            <a:ext cx="148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block header</a:t>
            </a:r>
          </a:p>
        </p:txBody>
      </p:sp>
      <p:cxnSp>
        <p:nvCxnSpPr>
          <p:cNvPr id="69" name="直接连接符 68"/>
          <p:cNvCxnSpPr/>
          <p:nvPr>
            <p:custDataLst>
              <p:tags r:id="rId16"/>
            </p:custDataLst>
          </p:nvPr>
        </p:nvCxnSpPr>
        <p:spPr>
          <a:xfrm flipV="1">
            <a:off x="9521825" y="5323205"/>
            <a:ext cx="180000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>
            <p:custDataLst>
              <p:tags r:id="rId17"/>
            </p:custDataLst>
          </p:nvPr>
        </p:nvSpPr>
        <p:spPr>
          <a:xfrm>
            <a:off x="9725025" y="55568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block body</a:t>
            </a:r>
          </a:p>
        </p:txBody>
      </p:sp>
      <p:cxnSp>
        <p:nvCxnSpPr>
          <p:cNvPr id="2" name="直接箭头连接符 1"/>
          <p:cNvCxnSpPr/>
          <p:nvPr>
            <p:custDataLst>
              <p:tags r:id="rId18"/>
            </p:custDataLst>
          </p:nvPr>
        </p:nvCxnSpPr>
        <p:spPr>
          <a:xfrm>
            <a:off x="4969510" y="4973320"/>
            <a:ext cx="3176270" cy="18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Merkle Tree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018020" y="4129405"/>
            <a:ext cx="2489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Each node is the </a:t>
            </a:r>
          </a:p>
          <a:p>
            <a:r>
              <a:rPr lang="en-US" altLang="zh-CN" sz="1600"/>
              <a:t>hash value of its children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77240" y="1452245"/>
            <a:ext cx="5749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Variants : MPT, RainBlocks, LMPTs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10400" y="2744470"/>
            <a:ext cx="4476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Update commitment in O(logn)</a:t>
            </a:r>
          </a:p>
          <a:p>
            <a:r>
              <a:rPr lang="en-US" altLang="zh-CN" sz="2400"/>
              <a:t>Proof generation in O(logn)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276A16-A8E1-DDBC-34B0-F20D7BB9FF56}"/>
              </a:ext>
            </a:extLst>
          </p:cNvPr>
          <p:cNvGrpSpPr/>
          <p:nvPr/>
        </p:nvGrpSpPr>
        <p:grpSpPr>
          <a:xfrm>
            <a:off x="1203960" y="2053590"/>
            <a:ext cx="5753735" cy="4268470"/>
            <a:chOff x="1203960" y="2053590"/>
            <a:chExt cx="5753735" cy="4268470"/>
          </a:xfrm>
        </p:grpSpPr>
        <p:sp>
          <p:nvSpPr>
            <p:cNvPr id="2" name="矩形 1"/>
            <p:cNvSpPr/>
            <p:nvPr/>
          </p:nvSpPr>
          <p:spPr>
            <a:xfrm>
              <a:off x="1203960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1967865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2677160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3423920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4203700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>
              <a:off x="4961890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8"/>
              </p:custDataLst>
            </p:nvPr>
          </p:nvSpPr>
          <p:spPr>
            <a:xfrm>
              <a:off x="5694045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6463665" y="5159375"/>
              <a:ext cx="494030" cy="4552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11830" y="5861685"/>
              <a:ext cx="2179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4874CB"/>
                  </a:solidFill>
                </a:rPr>
                <a:t>Input vector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661160" y="4129405"/>
              <a:ext cx="426720" cy="426720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0"/>
              </p:custDataLst>
            </p:nvPr>
          </p:nvSpPr>
          <p:spPr>
            <a:xfrm>
              <a:off x="2440305" y="3223895"/>
              <a:ext cx="426720" cy="426720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>
              <p:custDataLst>
                <p:tags r:id="rId11"/>
              </p:custDataLst>
            </p:nvPr>
          </p:nvSpPr>
          <p:spPr>
            <a:xfrm>
              <a:off x="5407660" y="3223895"/>
              <a:ext cx="426720" cy="426720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2" idx="0"/>
              <a:endCxn id="14" idx="3"/>
            </p:cNvCxnSpPr>
            <p:nvPr/>
          </p:nvCxnSpPr>
          <p:spPr>
            <a:xfrm flipV="1">
              <a:off x="1450975" y="4493895"/>
              <a:ext cx="272415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3" idx="0"/>
              <a:endCxn id="14" idx="5"/>
            </p:cNvCxnSpPr>
            <p:nvPr/>
          </p:nvCxnSpPr>
          <p:spPr>
            <a:xfrm flipH="1" flipV="1">
              <a:off x="2025650" y="4493895"/>
              <a:ext cx="189230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>
              <p:custDataLst>
                <p:tags r:id="rId12"/>
              </p:custDataLst>
            </p:nvPr>
          </p:nvSpPr>
          <p:spPr>
            <a:xfrm>
              <a:off x="3140710" y="4129405"/>
              <a:ext cx="426720" cy="426720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endCxn id="23" idx="3"/>
            </p:cNvCxnSpPr>
            <p:nvPr>
              <p:custDataLst>
                <p:tags r:id="rId13"/>
              </p:custDataLst>
            </p:nvPr>
          </p:nvCxnSpPr>
          <p:spPr>
            <a:xfrm flipV="1">
              <a:off x="2930525" y="4493895"/>
              <a:ext cx="272415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3" idx="5"/>
            </p:cNvCxnSpPr>
            <p:nvPr>
              <p:custDataLst>
                <p:tags r:id="rId14"/>
              </p:custDataLst>
            </p:nvPr>
          </p:nvCxnSpPr>
          <p:spPr>
            <a:xfrm flipH="1" flipV="1">
              <a:off x="3505200" y="4493895"/>
              <a:ext cx="189230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>
              <p:custDataLst>
                <p:tags r:id="rId15"/>
              </p:custDataLst>
            </p:nvPr>
          </p:nvSpPr>
          <p:spPr>
            <a:xfrm>
              <a:off x="4661535" y="4129405"/>
              <a:ext cx="426720" cy="426720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endCxn id="29" idx="3"/>
            </p:cNvCxnSpPr>
            <p:nvPr>
              <p:custDataLst>
                <p:tags r:id="rId16"/>
              </p:custDataLst>
            </p:nvPr>
          </p:nvCxnSpPr>
          <p:spPr>
            <a:xfrm flipV="1">
              <a:off x="4451350" y="4493895"/>
              <a:ext cx="272415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9" idx="5"/>
            </p:cNvCxnSpPr>
            <p:nvPr>
              <p:custDataLst>
                <p:tags r:id="rId17"/>
              </p:custDataLst>
            </p:nvPr>
          </p:nvCxnSpPr>
          <p:spPr>
            <a:xfrm flipH="1" flipV="1">
              <a:off x="5026025" y="4493895"/>
              <a:ext cx="189230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>
              <p:custDataLst>
                <p:tags r:id="rId18"/>
              </p:custDataLst>
            </p:nvPr>
          </p:nvSpPr>
          <p:spPr>
            <a:xfrm>
              <a:off x="6162040" y="4129405"/>
              <a:ext cx="426720" cy="426720"/>
            </a:xfrm>
            <a:prstGeom prst="ellips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endCxn id="43" idx="3"/>
            </p:cNvCxnSpPr>
            <p:nvPr>
              <p:custDataLst>
                <p:tags r:id="rId19"/>
              </p:custDataLst>
            </p:nvPr>
          </p:nvCxnSpPr>
          <p:spPr>
            <a:xfrm flipV="1">
              <a:off x="5951855" y="4493895"/>
              <a:ext cx="272415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endCxn id="43" idx="5"/>
            </p:cNvCxnSpPr>
            <p:nvPr>
              <p:custDataLst>
                <p:tags r:id="rId20"/>
              </p:custDataLst>
            </p:nvPr>
          </p:nvCxnSpPr>
          <p:spPr>
            <a:xfrm flipH="1" flipV="1">
              <a:off x="6526530" y="4493895"/>
              <a:ext cx="189230" cy="66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4" idx="7"/>
              <a:endCxn id="19" idx="3"/>
            </p:cNvCxnSpPr>
            <p:nvPr/>
          </p:nvCxnSpPr>
          <p:spPr>
            <a:xfrm flipV="1">
              <a:off x="2025650" y="3588385"/>
              <a:ext cx="476885" cy="603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1"/>
              <a:endCxn id="19" idx="5"/>
            </p:cNvCxnSpPr>
            <p:nvPr/>
          </p:nvCxnSpPr>
          <p:spPr>
            <a:xfrm flipH="1" flipV="1">
              <a:off x="2804795" y="3588385"/>
              <a:ext cx="398145" cy="603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9" idx="7"/>
              <a:endCxn id="20" idx="3"/>
            </p:cNvCxnSpPr>
            <p:nvPr/>
          </p:nvCxnSpPr>
          <p:spPr>
            <a:xfrm flipV="1">
              <a:off x="5026025" y="3588385"/>
              <a:ext cx="443865" cy="603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3" idx="1"/>
              <a:endCxn id="20" idx="5"/>
            </p:cNvCxnSpPr>
            <p:nvPr/>
          </p:nvCxnSpPr>
          <p:spPr>
            <a:xfrm flipH="1" flipV="1">
              <a:off x="5772150" y="3588385"/>
              <a:ext cx="452120" cy="603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3478530" y="2482850"/>
              <a:ext cx="1310640" cy="34099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commitment</a:t>
              </a:r>
            </a:p>
          </p:txBody>
        </p:sp>
        <p:cxnSp>
          <p:nvCxnSpPr>
            <p:cNvPr id="61" name="直接箭头连接符 60"/>
            <p:cNvCxnSpPr>
              <a:stCxn id="19" idx="7"/>
              <a:endCxn id="58" idx="1"/>
            </p:cNvCxnSpPr>
            <p:nvPr/>
          </p:nvCxnSpPr>
          <p:spPr>
            <a:xfrm flipV="1">
              <a:off x="2804795" y="2653665"/>
              <a:ext cx="673735" cy="63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0" idx="1"/>
              <a:endCxn id="58" idx="3"/>
            </p:cNvCxnSpPr>
            <p:nvPr/>
          </p:nvCxnSpPr>
          <p:spPr>
            <a:xfrm flipH="1" flipV="1">
              <a:off x="4789170" y="2653665"/>
              <a:ext cx="680720" cy="63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603625" y="2053590"/>
              <a:ext cx="11258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root hash</a:t>
              </a: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4862195" y="2590800"/>
              <a:ext cx="792480" cy="2870200"/>
            </a:xfrm>
            <a:custGeom>
              <a:avLst/>
              <a:gdLst>
                <a:gd name="connisteX0" fmla="*/ 0 w 792611"/>
                <a:gd name="connsiteY0" fmla="*/ 0 h 2869956"/>
                <a:gd name="connisteX1" fmla="*/ 792480 w 792611"/>
                <a:gd name="connsiteY1" fmla="*/ 739140 h 2869956"/>
                <a:gd name="connisteX2" fmla="*/ 53340 w 792611"/>
                <a:gd name="connsiteY2" fmla="*/ 1798320 h 2869956"/>
                <a:gd name="connisteX3" fmla="*/ 335280 w 792611"/>
                <a:gd name="connsiteY3" fmla="*/ 2773680 h 2869956"/>
                <a:gd name="connisteX4" fmla="*/ 396240 w 792611"/>
                <a:gd name="connsiteY4" fmla="*/ 2788920 h 286995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792611" h="2869957">
                  <a:moveTo>
                    <a:pt x="0" y="0"/>
                  </a:moveTo>
                  <a:cubicBezTo>
                    <a:pt x="173355" y="126365"/>
                    <a:pt x="781685" y="379730"/>
                    <a:pt x="792480" y="739140"/>
                  </a:cubicBezTo>
                  <a:cubicBezTo>
                    <a:pt x="803275" y="1098550"/>
                    <a:pt x="144780" y="1391285"/>
                    <a:pt x="53340" y="1798320"/>
                  </a:cubicBezTo>
                  <a:cubicBezTo>
                    <a:pt x="-38100" y="2205355"/>
                    <a:pt x="266700" y="2575560"/>
                    <a:pt x="335280" y="2773680"/>
                  </a:cubicBezTo>
                  <a:cubicBezTo>
                    <a:pt x="403860" y="2971800"/>
                    <a:pt x="389890" y="2805430"/>
                    <a:pt x="396240" y="2788920"/>
                  </a:cubicBezTo>
                </a:path>
              </a:pathLst>
            </a:custGeom>
            <a:noFill/>
            <a:ln w="1270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83050" y="5048885"/>
              <a:ext cx="730885" cy="68834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93765" y="3999230"/>
              <a:ext cx="730885" cy="68834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87905" y="3103245"/>
              <a:ext cx="730885" cy="68834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10" grpId="0"/>
      <p:bldP spid="10" grpId="1"/>
      <p:bldP spid="77" grpId="1" animBg="1"/>
      <p:bldP spid="11" grpId="1" animBg="1"/>
      <p:bldP spid="15" grpId="1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AMT</a:t>
            </a:r>
          </a:p>
        </p:txBody>
      </p:sp>
      <p:sp>
        <p:nvSpPr>
          <p:cNvPr id="2" name="矩形 1"/>
          <p:cNvSpPr/>
          <p:nvPr/>
        </p:nvSpPr>
        <p:spPr>
          <a:xfrm>
            <a:off x="1706245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470150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179445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3926205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705985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5464175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6196330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6965950" y="4432935"/>
            <a:ext cx="494030" cy="455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8405" y="5135245"/>
            <a:ext cx="185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4874CB"/>
                </a:solidFill>
              </a:rPr>
              <a:t>Input vector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3888105" y="3098800"/>
            <a:ext cx="1310640" cy="3409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</a:rPr>
              <a:t>commitment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013200" y="266954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root hash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20090" y="1484630"/>
            <a:ext cx="5749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Variants for blockchain system: </a:t>
            </a:r>
            <a:r>
              <a:rPr lang="en-US" altLang="zh-CN" sz="2400">
                <a:solidFill>
                  <a:srgbClr val="FF0000"/>
                </a:solidFill>
              </a:rPr>
              <a:t>LVMT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296785" y="2743835"/>
            <a:ext cx="40551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Update commitment in O(1)</a:t>
            </a:r>
          </a:p>
          <a:p>
            <a:r>
              <a:rPr lang="en-US" altLang="zh-CN" sz="2400"/>
              <a:t>Proof generation in O(logn)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Challenges in using AMT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316990" y="1793240"/>
            <a:ext cx="92792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SzPct val="65000"/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/>
                </a:solidFill>
              </a:rPr>
              <a:t>1. Fast in complexity ≠ fast in practice</a:t>
            </a:r>
          </a:p>
          <a:p>
            <a:pPr lvl="1" indent="0">
              <a:buSzPct val="65000"/>
              <a:buFont typeface="Wingdings" panose="05000000000000000000" charset="0"/>
              <a:buNone/>
            </a:pPr>
            <a:r>
              <a:rPr lang="en-US" altLang="zh-CN" sz="2800">
                <a:solidFill>
                  <a:srgbClr val="FF0000"/>
                </a:solidFill>
              </a:rPr>
              <a:t>AMT has slow cryptographic operations</a:t>
            </a:r>
          </a:p>
          <a:p>
            <a:pPr lvl="1" indent="0">
              <a:buSzPct val="65000"/>
              <a:buFont typeface="Wingdings" panose="05000000000000000000" charset="0"/>
              <a:buNone/>
            </a:pPr>
            <a:endParaRPr lang="en-US" altLang="zh-CN" sz="2800">
              <a:solidFill>
                <a:srgbClr val="FF0000"/>
              </a:solidFill>
            </a:endParaRPr>
          </a:p>
          <a:p>
            <a:pPr indent="0">
              <a:buSzPct val="65000"/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/>
                </a:solidFill>
              </a:rPr>
              <a:t>2. A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MT is not scalable as MPT</a:t>
            </a:r>
          </a:p>
          <a:p>
            <a:pPr lvl="1" indent="0">
              <a:buSzPct val="65000"/>
              <a:buFont typeface="Wingdings" panose="05000000000000000000" charset="0"/>
              <a:buNone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Max capacity of AMT = Size of public parameters</a:t>
            </a:r>
          </a:p>
          <a:p>
            <a:pPr lvl="1" indent="0">
              <a:buSzPct val="65000"/>
              <a:buFont typeface="Wingdings" panose="05000000000000000000" charset="0"/>
              <a:buNone/>
            </a:pP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pPr indent="0">
              <a:buSzPct val="65000"/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3. Proof generation is Expensive</a:t>
            </a:r>
          </a:p>
          <a:p>
            <a:pPr lvl="1" indent="0">
              <a:buSzPct val="65000"/>
              <a:buFont typeface="Wingdings" panose="05000000000000000000" charset="0"/>
              <a:buNone/>
            </a:pPr>
            <a:r>
              <a:rPr lang="en-US" altLang="zh-CN" sz="2800">
                <a:solidFill>
                  <a:srgbClr val="FF0000"/>
                </a:solidFill>
              </a:rPr>
              <a:t>Maintaining data for generating proofs is also O(logn)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Challenge 1 : Costly cryptographic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92480" y="1764030"/>
                <a:ext cx="5093970" cy="7169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400"/>
                  <a:t>In AMT, each time a value changes as,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</m:oMath>
                  </m:oMathPara>
                </a14:m>
                <a:endParaRPr lang="en-US" altLang="zh-CN" sz="2400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1764030"/>
                <a:ext cx="5093970" cy="716915"/>
              </a:xfrm>
              <a:prstGeom prst="rect">
                <a:avLst/>
              </a:prstGeom>
              <a:blipFill rotWithShape="1">
                <a:blip r:embed="rId11"/>
                <a:stretch>
                  <a:fillRect b="-12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92480" y="2680335"/>
                <a:ext cx="5699760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The </a:t>
                </a:r>
                <a:r>
                  <a:rPr lang="en-US" altLang="zh-CN" sz="2400">
                    <a:solidFill>
                      <a:srgbClr val="7030A0"/>
                    </a:solidFill>
                  </a:rPr>
                  <a:t>commitment</a:t>
                </a:r>
                <a:r>
                  <a:rPr lang="en-US" altLang="zh-CN" sz="2400"/>
                  <a:t> adjusts accordingly,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+   </m:t>
                      </m:r>
                      <m:r>
                        <a:rPr lang="en-US" altLang="zh-CN" sz="2400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                ∙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2680335"/>
                <a:ext cx="5699760" cy="8299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59755" y="3778250"/>
                <a:ext cx="4064000" cy="203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</a:rPr>
                  <a:t>Precomputed Parameter (200 bytes)</a:t>
                </a:r>
              </a:p>
              <a:p>
                <a:endParaRPr lang="en-US" altLang="zh-CN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altLang="zh-CN">
                    <a:solidFill>
                      <a:schemeClr val="accent3">
                        <a:lumMod val="75000"/>
                      </a:schemeClr>
                    </a:solidFill>
                  </a:rPr>
                  <a:t>Elliptic Curve Multiplication (92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chemeClr val="accent3">
                        <a:lumMod val="75000"/>
                      </a:schemeClr>
                    </a:solidFill>
                  </a:rPr>
                  <a:t>)</a:t>
                </a:r>
              </a:p>
              <a:p>
                <a:endParaRPr lang="en-US" altLang="zh-CN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altLang="zh-CN">
                    <a:solidFill>
                      <a:srgbClr val="00B050"/>
                    </a:solidFill>
                  </a:rPr>
                  <a:t>Big Integer Substraction (&lt;0.01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rgbClr val="00B050"/>
                    </a:solidFill>
                  </a:rPr>
                  <a:t>)</a:t>
                </a:r>
              </a:p>
              <a:p>
                <a:endParaRPr lang="en-US" altLang="zh-CN">
                  <a:solidFill>
                    <a:schemeClr val="accent4"/>
                  </a:solidFill>
                </a:endParaRPr>
              </a:p>
              <a:p>
                <a:r>
                  <a:rPr lang="en-US" altLang="zh-CN">
                    <a:solidFill>
                      <a:schemeClr val="accent3">
                        <a:lumMod val="75000"/>
                      </a:schemeClr>
                    </a:solidFill>
                  </a:rPr>
                  <a:t>Ellip</a:t>
                </a:r>
                <a:r>
                  <a:rPr lang="en-US" altLang="zh-CN">
                    <a:solidFill>
                      <a:schemeClr val="accent3">
                        <a:lumMod val="75000"/>
                      </a:schemeClr>
                    </a:solidFill>
                    <a:sym typeface="+mn-ea"/>
                  </a:rPr>
                  <a:t>tic Curve Addition (0.34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olidFill>
                      <a:schemeClr val="accent3">
                        <a:lumMod val="75000"/>
                      </a:schemeClr>
                    </a:solidFill>
                    <a:sym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55" y="3778250"/>
                <a:ext cx="4064000" cy="20300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4973955" y="3522345"/>
            <a:ext cx="0" cy="4349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 flipH="1">
            <a:off x="4791075" y="3522345"/>
            <a:ext cx="5080" cy="99885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4"/>
            </p:custDataLst>
          </p:nvPr>
        </p:nvCxnSpPr>
        <p:spPr>
          <a:xfrm>
            <a:off x="4051935" y="3512185"/>
            <a:ext cx="0" cy="162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5"/>
            </p:custDataLst>
          </p:nvPr>
        </p:nvCxnSpPr>
        <p:spPr>
          <a:xfrm>
            <a:off x="3129915" y="3512185"/>
            <a:ext cx="7620" cy="208851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966335" y="3950335"/>
            <a:ext cx="56388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6"/>
            </p:custDataLst>
          </p:nvPr>
        </p:nvCxnSpPr>
        <p:spPr>
          <a:xfrm>
            <a:off x="4796155" y="4521200"/>
            <a:ext cx="7560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7"/>
            </p:custDataLst>
          </p:nvPr>
        </p:nvCxnSpPr>
        <p:spPr>
          <a:xfrm flipV="1">
            <a:off x="4053840" y="5102225"/>
            <a:ext cx="1512000" cy="31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8"/>
            </p:custDataLst>
          </p:nvPr>
        </p:nvCxnSpPr>
        <p:spPr>
          <a:xfrm>
            <a:off x="3117215" y="5599430"/>
            <a:ext cx="2436495" cy="12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96275" y="4300220"/>
            <a:ext cx="914400" cy="4419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018155" y="3054350"/>
                <a:ext cx="1938655" cy="387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55" y="3054350"/>
                <a:ext cx="1938655" cy="38735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3480435" y="3106420"/>
            <a:ext cx="1033145" cy="374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852545" y="3080385"/>
            <a:ext cx="398780" cy="10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>
                <a:solidFill>
                  <a:srgbClr val="00B050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5" grpId="0" bldLvl="0" animBg="1"/>
      <p:bldP spid="55" grpId="1" animBg="1"/>
      <p:bldP spid="52" grpId="0"/>
      <p:bldP spid="5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A3ZDEwMTFjNmIxNmIzYzRkNDBiMGZkZjE3MGFlY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146"/>
  <p:tag name="TABLE_ENDDRAG_RECT" val="99*131*129*14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0.xml><?xml version="1.0" encoding="utf-8"?>
<p:tagLst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3*50"/>
  <p:tag name="TABLE_ENDDRAG_RECT" val="138*184*193*5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3*50"/>
  <p:tag name="TABLE_ENDDRAG_RECT" val="138*184*193*50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6_8*a*1"/>
  <p:tag name="KSO_WM_TEMPLATE_CATEGORY" val="custom"/>
  <p:tag name="KSO_WM_TEMPLATE_INDEX" val="20230286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916</Words>
  <Application>Microsoft Office PowerPoint</Application>
  <PresentationFormat>宽屏</PresentationFormat>
  <Paragraphs>205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WPS</vt:lpstr>
      <vt:lpstr>PowerPoint 演示文稿</vt:lpstr>
      <vt:lpstr>Evolution of blockchain performance</vt:lpstr>
      <vt:lpstr>Architecture of the blockchain Storage </vt:lpstr>
      <vt:lpstr>Architecture of the blockchain execution layer</vt:lpstr>
      <vt:lpstr>Authenticated Storage</vt:lpstr>
      <vt:lpstr>Merkle Tree</vt:lpstr>
      <vt:lpstr>AMT</vt:lpstr>
      <vt:lpstr>Challenges in using AMT</vt:lpstr>
      <vt:lpstr>Challenge 1 : Costly cryptographic operations</vt:lpstr>
      <vt:lpstr>Solution 1 : Version-based database</vt:lpstr>
      <vt:lpstr>Challenge 2 : AMT is not scalable</vt:lpstr>
      <vt:lpstr>Solution 2 : Use multi-level AMT </vt:lpstr>
      <vt:lpstr>Challenge 3 : Maintaining proof data incurs significant costs</vt:lpstr>
      <vt:lpstr>Solution 3 : Proof Sharding </vt:lpstr>
      <vt:lpstr>Evaluation</vt:lpstr>
      <vt:lpstr>Evaluation</vt:lpstr>
      <vt:lpstr>Evaluation</vt:lpstr>
      <vt:lpstr>Evaluation</vt:lpstr>
      <vt:lpstr>Evaluation</vt:lpstr>
      <vt:lpstr>Rethinking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王子平</dc:creator>
  <cp:lastModifiedBy>子平 王</cp:lastModifiedBy>
  <cp:revision>31</cp:revision>
  <dcterms:created xsi:type="dcterms:W3CDTF">2023-10-08T11:07:00Z</dcterms:created>
  <dcterms:modified xsi:type="dcterms:W3CDTF">2023-11-20T06:33:58Z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FAA37C94965E432A9CFB43DE6614DF5E_12</vt:lpwstr>
  </property>
  <property fmtid="{D5CDD505-2E9C-101B-9397-08002B2CF9AE}" pid="3" name="KSOProductBuildVer">
    <vt:lpwstr>2052-12.1.0.15374</vt:lpwstr>
  </property>
</Properties>
</file>