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tags/tag6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334"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068" autoAdjust="0"/>
  </p:normalViewPr>
  <p:slideViewPr>
    <p:cSldViewPr snapToGrid="0">
      <p:cViewPr varScale="1">
        <p:scale>
          <a:sx n="97" d="100"/>
          <a:sy n="97" d="100"/>
        </p:scale>
        <p:origin x="4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0A4A7-CC4B-4DA9-B9BB-5112929B9D0E}" type="datetimeFigureOut">
              <a:rPr lang="zh-CN" altLang="en-US" smtClean="0"/>
              <a:t>2023/12/18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7579E-4C55-4384-AE85-08F938006E78}" type="slidenum">
              <a:rPr lang="zh-CN" altLang="en-US" smtClean="0"/>
              <a:t>‹#›</a:t>
            </a:fld>
            <a:endParaRPr lang="zh-CN" altLang="en-US"/>
          </a:p>
        </p:txBody>
      </p:sp>
    </p:spTree>
    <p:extLst>
      <p:ext uri="{BB962C8B-B14F-4D97-AF65-F5344CB8AC3E}">
        <p14:creationId xmlns:p14="http://schemas.microsoft.com/office/powerpoint/2010/main" val="2059195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a:t>
            </a:r>
            <a:r>
              <a:rPr lang="en-US" altLang="zh-CN" dirty="0"/>
              <a:t>VLDB 20</a:t>
            </a:r>
            <a:r>
              <a:rPr lang="zh-CN" altLang="en-US" dirty="0"/>
              <a:t>的一篇文章中对区块链吞吐量的看法，引出了</a:t>
            </a:r>
            <a:r>
              <a:rPr lang="en-US" altLang="zh-CN" dirty="0"/>
              <a:t>permissioned blockchain</a:t>
            </a:r>
            <a:r>
              <a:rPr lang="zh-CN" altLang="en-US" dirty="0"/>
              <a:t>也就是联盟链这一形式区块链出现的原因，公链中允许任何未知节点加入系统，故需要使用</a:t>
            </a:r>
            <a:r>
              <a:rPr lang="en-US" altLang="zh-CN" dirty="0" err="1"/>
              <a:t>PoW</a:t>
            </a:r>
            <a:r>
              <a:rPr lang="zh-CN" altLang="en-US" dirty="0"/>
              <a:t>这类共识算法更好地提供去中心化特性，并且公链主要应用在加密货币这一行业中，较低的吞吐量能够被一定程度接受</a:t>
            </a:r>
            <a:endParaRPr lang="en-US" altLang="zh-CN" dirty="0"/>
          </a:p>
          <a:p>
            <a:r>
              <a:rPr lang="zh-CN" altLang="en-US" dirty="0"/>
              <a:t>但是在其他应用场景下，并不需要允许任何未知节点加入系统，从而可以使用共识代价更低的</a:t>
            </a:r>
            <a:r>
              <a:rPr lang="en-US" altLang="zh-CN" dirty="0"/>
              <a:t>BFT</a:t>
            </a:r>
            <a:r>
              <a:rPr lang="zh-CN" altLang="en-US" dirty="0"/>
              <a:t>类共识算法，使得吞吐量得到提高，于是出现了</a:t>
            </a:r>
            <a:r>
              <a:rPr lang="en-US" altLang="zh-CN" dirty="0"/>
              <a:t>Permissioned</a:t>
            </a:r>
            <a:r>
              <a:rPr lang="zh-CN" altLang="en-US" dirty="0"/>
              <a:t>这类区块链</a:t>
            </a:r>
            <a:endParaRPr lang="en-US" altLang="zh-CN" dirty="0"/>
          </a:p>
          <a:p>
            <a:r>
              <a:rPr lang="en-US" altLang="zh-CN" dirty="0"/>
              <a:t>Hyperledger</a:t>
            </a:r>
            <a:r>
              <a:rPr lang="zh-CN" altLang="en-US" dirty="0"/>
              <a:t>和</a:t>
            </a:r>
            <a:r>
              <a:rPr lang="en-US" altLang="zh-CN" dirty="0"/>
              <a:t>CAPER</a:t>
            </a:r>
            <a:r>
              <a:rPr lang="zh-CN" altLang="en-US" dirty="0"/>
              <a:t>这两篇文章都是提出了一种</a:t>
            </a:r>
            <a:r>
              <a:rPr lang="en-US" altLang="zh-CN" dirty="0"/>
              <a:t>permissioned</a:t>
            </a:r>
            <a:r>
              <a:rPr lang="zh-CN" altLang="en-US" dirty="0"/>
              <a:t>区块链的设计，其吞吐量分别在</a:t>
            </a:r>
            <a:r>
              <a:rPr lang="en-US" altLang="zh-CN" dirty="0"/>
              <a:t>1k,10k</a:t>
            </a:r>
            <a:r>
              <a:rPr lang="zh-CN" altLang="en-US" dirty="0"/>
              <a:t>级左右</a:t>
            </a:r>
            <a:endParaRPr lang="en-US" altLang="zh-CN" dirty="0"/>
          </a:p>
          <a:p>
            <a:r>
              <a:rPr lang="zh-CN" altLang="en-US" dirty="0"/>
              <a:t>其余文章我主要调研了将区块链与数据库相关的文章</a:t>
            </a:r>
            <a:endParaRPr lang="en-US" altLang="zh-CN" dirty="0"/>
          </a:p>
          <a:p>
            <a:r>
              <a:rPr lang="en-US" altLang="zh-CN" dirty="0"/>
              <a:t>1.BlockchainDB </a:t>
            </a:r>
            <a:r>
              <a:rPr lang="zh-CN" altLang="en-US" dirty="0"/>
              <a:t>这篇文章的初衷是将区块链作为共享数据库使用，在区块链之上构建了提供完整数据库功能的数据库层，故在性能测试部分中其评估指标为</a:t>
            </a:r>
            <a:r>
              <a:rPr lang="en-US" altLang="zh-CN"/>
              <a:t>Ops</a:t>
            </a:r>
            <a:endParaRPr lang="en-US" altLang="zh-CN" dirty="0"/>
          </a:p>
          <a:p>
            <a:r>
              <a:rPr lang="en-US" altLang="zh-CN" dirty="0"/>
              <a:t>2.FalconDB </a:t>
            </a:r>
            <a:r>
              <a:rPr lang="zh-CN" altLang="en-US" dirty="0"/>
              <a:t>这篇文章从多方共同使用一个共享的数据库时彼此存在信任问题出发，利用区块链存储对数据库的操作相关信息，从而实现多方共享的可信数据库</a:t>
            </a:r>
            <a:endParaRPr lang="en-US" altLang="zh-CN" dirty="0"/>
          </a:p>
          <a:p>
            <a:r>
              <a:rPr lang="en-US" altLang="zh-CN" dirty="0"/>
              <a:t>3.vChain </a:t>
            </a:r>
            <a:r>
              <a:rPr lang="zh-CN" altLang="en-US" dirty="0"/>
              <a:t>核心是设计了</a:t>
            </a:r>
            <a:r>
              <a:rPr lang="en-US" altLang="zh-CN" dirty="0"/>
              <a:t>ADS</a:t>
            </a:r>
            <a:r>
              <a:rPr lang="zh-CN" altLang="en-US" dirty="0"/>
              <a:t>来提供查询验证功能，并且可以按时间戳以及交易记录信息进行查询</a:t>
            </a:r>
            <a:endParaRPr lang="en-US" altLang="zh-CN" dirty="0"/>
          </a:p>
          <a:p>
            <a:r>
              <a:rPr lang="en-US" altLang="zh-CN" dirty="0"/>
              <a:t>4.SlimChain </a:t>
            </a:r>
            <a:r>
              <a:rPr lang="zh-CN" altLang="en-US" dirty="0"/>
              <a:t>提出了一种区块链设计，传统缓解区块链单个节点存储负担较大的方式主要有两种，分片技术和轻节点技术，但是都有其各自的局限性，</a:t>
            </a:r>
            <a:r>
              <a:rPr lang="en-US" altLang="zh-CN" dirty="0"/>
              <a:t>Stateless blockchain</a:t>
            </a:r>
            <a:r>
              <a:rPr lang="zh-CN" altLang="en-US" dirty="0"/>
              <a:t>是一种新的方法，将账本状态和交易执行转移到链下，而链上只保留账本状态的摘要信息</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922550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2023/12/18</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1602457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2023/12/18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074470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2023/12/18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extLst>
      <p:ext uri="{BB962C8B-B14F-4D97-AF65-F5344CB8AC3E}">
        <p14:creationId xmlns:p14="http://schemas.microsoft.com/office/powerpoint/2010/main" val="1271146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2023/12/18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681423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2023/12/18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914126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2023/12/18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399299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2023/12/18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725345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2023/12/18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762548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2023/12/18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889680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2023/12/18</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extLst>
      <p:ext uri="{BB962C8B-B14F-4D97-AF65-F5344CB8AC3E}">
        <p14:creationId xmlns:p14="http://schemas.microsoft.com/office/powerpoint/2010/main" val="167499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2023/12/18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14166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2023/12/18</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extLst>
      <p:ext uri="{BB962C8B-B14F-4D97-AF65-F5344CB8AC3E}">
        <p14:creationId xmlns:p14="http://schemas.microsoft.com/office/powerpoint/2010/main" val="1973421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400" y="143944"/>
            <a:ext cx="10969200" cy="7056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black"/>
                </a:solidFill>
                <a:effectLst/>
                <a:uLnTx/>
                <a:uFillTx/>
                <a:latin typeface="Arial"/>
                <a:ea typeface="微软雅黑"/>
                <a:cs typeface="+mn-cs"/>
              </a:rPr>
              <a:t>区块链吞吐量调研</a:t>
            </a:r>
            <a:endParaRPr kumimoji="0" lang="en-US" altLang="zh-CN" sz="3600" b="1" i="0" u="none" strike="noStrike" kern="1200" cap="none" spc="0" normalizeH="0" baseline="0" noProof="0" dirty="0">
              <a:ln>
                <a:noFill/>
              </a:ln>
              <a:solidFill>
                <a:prstClr val="black"/>
              </a:solidFill>
              <a:effectLst/>
              <a:uLnTx/>
              <a:uFillTx/>
              <a:latin typeface="Arial"/>
              <a:ea typeface="微软雅黑"/>
              <a:cs typeface="+mn-cs"/>
            </a:endParaRPr>
          </a:p>
        </p:txBody>
      </p:sp>
      <p:graphicFrame>
        <p:nvGraphicFramePr>
          <p:cNvPr id="3" name="表格 2">
            <a:extLst>
              <a:ext uri="{FF2B5EF4-FFF2-40B4-BE49-F238E27FC236}">
                <a16:creationId xmlns:a16="http://schemas.microsoft.com/office/drawing/2014/main" id="{F71B23BE-A3CB-9E4C-6555-2B69760E9A68}"/>
              </a:ext>
            </a:extLst>
          </p:cNvPr>
          <p:cNvGraphicFramePr>
            <a:graphicFrameLocks noGrp="1"/>
          </p:cNvGraphicFramePr>
          <p:nvPr/>
        </p:nvGraphicFramePr>
        <p:xfrm>
          <a:off x="754566" y="1941038"/>
          <a:ext cx="10615961" cy="4759218"/>
        </p:xfrm>
        <a:graphic>
          <a:graphicData uri="http://schemas.openxmlformats.org/drawingml/2006/table">
            <a:tbl>
              <a:tblPr firstRow="1" bandRow="1">
                <a:tableStyleId>{5C22544A-7EE6-4342-B048-85BDC9FD1C3A}</a:tableStyleId>
              </a:tblPr>
              <a:tblGrid>
                <a:gridCol w="2544446">
                  <a:extLst>
                    <a:ext uri="{9D8B030D-6E8A-4147-A177-3AD203B41FA5}">
                      <a16:colId xmlns:a16="http://schemas.microsoft.com/office/drawing/2014/main" val="125447296"/>
                    </a:ext>
                  </a:extLst>
                </a:gridCol>
                <a:gridCol w="2994212">
                  <a:extLst>
                    <a:ext uri="{9D8B030D-6E8A-4147-A177-3AD203B41FA5}">
                      <a16:colId xmlns:a16="http://schemas.microsoft.com/office/drawing/2014/main" val="1376751626"/>
                    </a:ext>
                  </a:extLst>
                </a:gridCol>
                <a:gridCol w="2662090">
                  <a:extLst>
                    <a:ext uri="{9D8B030D-6E8A-4147-A177-3AD203B41FA5}">
                      <a16:colId xmlns:a16="http://schemas.microsoft.com/office/drawing/2014/main" val="2630490485"/>
                    </a:ext>
                  </a:extLst>
                </a:gridCol>
                <a:gridCol w="2415213">
                  <a:extLst>
                    <a:ext uri="{9D8B030D-6E8A-4147-A177-3AD203B41FA5}">
                      <a16:colId xmlns:a16="http://schemas.microsoft.com/office/drawing/2014/main" val="1485100551"/>
                    </a:ext>
                  </a:extLst>
                </a:gridCol>
              </a:tblGrid>
              <a:tr h="317858">
                <a:tc>
                  <a:txBody>
                    <a:bodyPr/>
                    <a:lstStyle/>
                    <a:p>
                      <a:r>
                        <a:rPr lang="en-US" altLang="zh-CN" sz="1400" baseline="0" dirty="0"/>
                        <a:t>Paper</a:t>
                      </a:r>
                      <a:endParaRPr lang="zh-CN" altLang="en-US" sz="1400" baseline="0" dirty="0"/>
                    </a:p>
                  </a:txBody>
                  <a:tcPr/>
                </a:tc>
                <a:tc>
                  <a:txBody>
                    <a:bodyPr/>
                    <a:lstStyle/>
                    <a:p>
                      <a:r>
                        <a:rPr lang="en-US" altLang="zh-CN" sz="1400" baseline="0" dirty="0"/>
                        <a:t>Throughput</a:t>
                      </a:r>
                      <a:endParaRPr lang="zh-CN" altLang="en-US" sz="1400" baseline="0" dirty="0"/>
                    </a:p>
                  </a:txBody>
                  <a:tcPr/>
                </a:tc>
                <a:tc>
                  <a:txBody>
                    <a:bodyPr/>
                    <a:lstStyle/>
                    <a:p>
                      <a:r>
                        <a:rPr lang="en-US" altLang="zh-CN" sz="1400" baseline="0" dirty="0"/>
                        <a:t>Evaluation Method</a:t>
                      </a:r>
                      <a:endParaRPr lang="zh-CN" altLang="en-US" sz="1400" baseline="0" dirty="0"/>
                    </a:p>
                  </a:txBody>
                  <a:tcPr/>
                </a:tc>
                <a:tc>
                  <a:txBody>
                    <a:bodyPr/>
                    <a:lstStyle/>
                    <a:p>
                      <a:r>
                        <a:rPr lang="zh-CN" altLang="en-US" sz="1400" baseline="0" dirty="0"/>
                        <a:t>实验所用区块链</a:t>
                      </a:r>
                    </a:p>
                  </a:txBody>
                  <a:tcPr/>
                </a:tc>
                <a:extLst>
                  <a:ext uri="{0D108BD9-81ED-4DB2-BD59-A6C34878D82A}">
                    <a16:rowId xmlns:a16="http://schemas.microsoft.com/office/drawing/2014/main" val="2941815940"/>
                  </a:ext>
                </a:extLst>
              </a:tr>
              <a:tr h="783760">
                <a:tc>
                  <a:txBody>
                    <a:bodyPr/>
                    <a:lstStyle/>
                    <a:p>
                      <a:r>
                        <a:rPr lang="en-US" altLang="zh-CN" sz="1400" baseline="0" dirty="0"/>
                        <a:t>[VLDB’19] </a:t>
                      </a:r>
                      <a:r>
                        <a:rPr lang="en-US" altLang="zh-CN" sz="1400" baseline="0" dirty="0" err="1"/>
                        <a:t>BlockchainDB</a:t>
                      </a:r>
                      <a:endParaRPr lang="zh-CN" altLang="en-US" sz="1400" baseline="0" dirty="0"/>
                    </a:p>
                  </a:txBody>
                  <a:tcPr/>
                </a:tc>
                <a:tc>
                  <a:txBody>
                    <a:bodyPr/>
                    <a:lstStyle/>
                    <a:p>
                      <a:r>
                        <a:rPr lang="en-US" altLang="zh-CN" sz="1400" baseline="0" dirty="0"/>
                        <a:t>350 Ops </a:t>
                      </a:r>
                      <a:r>
                        <a:rPr lang="zh-CN" altLang="en-US" sz="1400" baseline="0" dirty="0"/>
                        <a:t>（</a:t>
                      </a:r>
                      <a:r>
                        <a:rPr lang="en-US" altLang="zh-CN" sz="1400" baseline="0" dirty="0"/>
                        <a:t>write only</a:t>
                      </a:r>
                      <a:r>
                        <a:rPr lang="zh-CN" altLang="en-US" sz="1400" baseline="0" dirty="0"/>
                        <a:t>）</a:t>
                      </a:r>
                      <a:endParaRPr lang="en-US" altLang="zh-CN" sz="1400" baseline="0" dirty="0"/>
                    </a:p>
                    <a:p>
                      <a:r>
                        <a:rPr lang="en-US" altLang="zh-CN" sz="1400" baseline="0" dirty="0"/>
                        <a:t>(Operation per second)</a:t>
                      </a:r>
                      <a:endParaRPr lang="zh-CN" altLang="en-US" sz="1400"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a:t>[SoCC’10] Benchmarking cloud serving systems with YCSB</a:t>
                      </a:r>
                      <a:endParaRPr lang="zh-CN" altLang="en-US" sz="1400" baseline="0" dirty="0"/>
                    </a:p>
                  </a:txBody>
                  <a:tcPr/>
                </a:tc>
                <a:tc>
                  <a:txBody>
                    <a:bodyPr/>
                    <a:lstStyle/>
                    <a:p>
                      <a:r>
                        <a:rPr lang="en-US" altLang="zh-CN" sz="1400" baseline="0" dirty="0"/>
                        <a:t>Ethereum</a:t>
                      </a:r>
                      <a:r>
                        <a:rPr lang="zh-CN" altLang="en-US" sz="1400" baseline="0" dirty="0"/>
                        <a:t>（</a:t>
                      </a:r>
                      <a:r>
                        <a:rPr lang="en-US" altLang="zh-CN" sz="1400" baseline="0" dirty="0" err="1"/>
                        <a:t>PoS</a:t>
                      </a:r>
                      <a:r>
                        <a:rPr lang="zh-CN" altLang="en-US" sz="1400" baseline="0" dirty="0"/>
                        <a:t>）</a:t>
                      </a:r>
                    </a:p>
                  </a:txBody>
                  <a:tcPr/>
                </a:tc>
                <a:extLst>
                  <a:ext uri="{0D108BD9-81ED-4DB2-BD59-A6C34878D82A}">
                    <a16:rowId xmlns:a16="http://schemas.microsoft.com/office/drawing/2014/main" val="698306442"/>
                  </a:ext>
                </a:extLst>
              </a:tr>
              <a:tr h="317858">
                <a:tc>
                  <a:txBody>
                    <a:bodyPr/>
                    <a:lstStyle/>
                    <a:p>
                      <a:r>
                        <a:rPr lang="en-US" altLang="zh-CN" sz="1400" baseline="0" dirty="0"/>
                        <a:t>[SIGMOD’20] </a:t>
                      </a:r>
                      <a:r>
                        <a:rPr lang="en-US" altLang="zh-CN" sz="1400" baseline="0" dirty="0" err="1"/>
                        <a:t>FalconDB</a:t>
                      </a:r>
                      <a:endParaRPr lang="zh-CN" altLang="en-US" sz="1400" baseline="0" dirty="0"/>
                    </a:p>
                  </a:txBody>
                  <a:tcPr/>
                </a:tc>
                <a:tc>
                  <a:txBody>
                    <a:bodyPr/>
                    <a:lstStyle/>
                    <a:p>
                      <a:r>
                        <a:rPr lang="en-US" altLang="zh-CN" sz="1400" baseline="0" dirty="0"/>
                        <a:t>8k TPS (read-only)</a:t>
                      </a:r>
                    </a:p>
                    <a:p>
                      <a:r>
                        <a:rPr lang="en-US" altLang="zh-CN" sz="1400" baseline="0" dirty="0"/>
                        <a:t>4k TPS (95%read 5%write)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a:t>3k TPS (50%read 50%write)</a:t>
                      </a:r>
                      <a:endParaRPr lang="zh-CN" altLang="en-US" sz="1400"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a:t>[SoCC’10] Benchmarking cloud serving systems with YCSB</a:t>
                      </a:r>
                      <a:endParaRPr lang="zh-CN" altLang="en-US" sz="1400" baseline="0" dirty="0"/>
                    </a:p>
                  </a:txBody>
                  <a:tcPr/>
                </a:tc>
                <a:tc>
                  <a:txBody>
                    <a:bodyPr/>
                    <a:lstStyle/>
                    <a:p>
                      <a:r>
                        <a:rPr lang="en-US" altLang="zh-CN" sz="1400" baseline="0" dirty="0" err="1"/>
                        <a:t>Tendermint</a:t>
                      </a:r>
                      <a:r>
                        <a:rPr lang="en-US" altLang="zh-CN" sz="1400" baseline="0" dirty="0"/>
                        <a:t> (</a:t>
                      </a:r>
                      <a:r>
                        <a:rPr lang="en-US" altLang="zh-CN" sz="1400" baseline="0" dirty="0" err="1"/>
                        <a:t>PoS</a:t>
                      </a:r>
                      <a:r>
                        <a:rPr lang="en-US" altLang="zh-CN" sz="1400" baseline="0" dirty="0"/>
                        <a:t>)</a:t>
                      </a:r>
                      <a:r>
                        <a:rPr lang="zh-CN" altLang="en-US" sz="1400" baseline="0" dirty="0"/>
                        <a:t>、</a:t>
                      </a:r>
                      <a:r>
                        <a:rPr lang="en-US" altLang="zh-CN" sz="1400" baseline="0" dirty="0"/>
                        <a:t>MySQL</a:t>
                      </a:r>
                      <a:endParaRPr lang="zh-CN" altLang="en-US" sz="1400" baseline="0" dirty="0"/>
                    </a:p>
                  </a:txBody>
                  <a:tcPr/>
                </a:tc>
                <a:extLst>
                  <a:ext uri="{0D108BD9-81ED-4DB2-BD59-A6C34878D82A}">
                    <a16:rowId xmlns:a16="http://schemas.microsoft.com/office/drawing/2014/main" val="1003238530"/>
                  </a:ext>
                </a:extLst>
              </a:tr>
              <a:tr h="3178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a:t>[SIGMOD’19] </a:t>
                      </a:r>
                      <a:r>
                        <a:rPr lang="en-US" altLang="zh-CN" sz="1400" baseline="0" dirty="0" err="1"/>
                        <a:t>vChain</a:t>
                      </a:r>
                      <a:endParaRPr lang="zh-CN" altLang="en-US" sz="1400" baseline="0" dirty="0"/>
                    </a:p>
                  </a:txBody>
                  <a:tcPr/>
                </a:tc>
                <a:tc>
                  <a:txBody>
                    <a:bodyPr/>
                    <a:lstStyle/>
                    <a:p>
                      <a:r>
                        <a:rPr lang="zh-CN" altLang="en-US" sz="1400" baseline="0" dirty="0"/>
                        <a:t>无吞吐量测试数据，将数据集上链，测试了范围查询所消耗的时间，最优配置下不论查询跨越多少个区块，用户端所需时间在</a:t>
                      </a:r>
                      <a:r>
                        <a:rPr lang="en-US" altLang="zh-CN" sz="1400" baseline="0" dirty="0" err="1"/>
                        <a:t>ms</a:t>
                      </a:r>
                      <a:r>
                        <a:rPr lang="zh-CN" altLang="en-US" sz="1400" baseline="0" dirty="0"/>
                        <a:t>级</a:t>
                      </a:r>
                      <a:endParaRPr lang="en-US" altLang="zh-CN" sz="1400" baseline="0" dirty="0"/>
                    </a:p>
                  </a:txBody>
                  <a:tcPr/>
                </a:tc>
                <a:tc>
                  <a:txBody>
                    <a:bodyPr/>
                    <a:lstStyle/>
                    <a:p>
                      <a:r>
                        <a:rPr lang="zh-CN" altLang="en-US" sz="1400" baseline="0" dirty="0"/>
                        <a:t>测试</a:t>
                      </a:r>
                      <a:r>
                        <a:rPr lang="en-US" altLang="zh-CN" sz="1400" baseline="0" dirty="0"/>
                        <a:t>ADS</a:t>
                      </a:r>
                      <a:r>
                        <a:rPr lang="zh-CN" altLang="en-US" sz="1400" baseline="0" dirty="0"/>
                        <a:t>设计中几个部件对于用户端查询时间的影响</a:t>
                      </a:r>
                    </a:p>
                  </a:txBody>
                  <a:tcPr/>
                </a:tc>
                <a:tc>
                  <a:txBody>
                    <a:bodyPr/>
                    <a:lstStyle/>
                    <a:p>
                      <a:r>
                        <a:rPr lang="zh-CN" altLang="en-US" sz="1400" baseline="0" dirty="0"/>
                        <a:t>修改区块链本身</a:t>
                      </a:r>
                    </a:p>
                  </a:txBody>
                  <a:tcPr/>
                </a:tc>
                <a:extLst>
                  <a:ext uri="{0D108BD9-81ED-4DB2-BD59-A6C34878D82A}">
                    <a16:rowId xmlns:a16="http://schemas.microsoft.com/office/drawing/2014/main" val="1989305538"/>
                  </a:ext>
                </a:extLst>
              </a:tr>
              <a:tr h="317858">
                <a:tc>
                  <a:txBody>
                    <a:bodyPr/>
                    <a:lstStyle/>
                    <a:p>
                      <a:r>
                        <a:rPr lang="en-US" altLang="zh-CN" sz="1400" baseline="0" dirty="0"/>
                        <a:t>[VLDB’21] </a:t>
                      </a:r>
                      <a:r>
                        <a:rPr lang="en-US" altLang="zh-CN" sz="1400" baseline="0" dirty="0" err="1"/>
                        <a:t>SlimChain</a:t>
                      </a:r>
                      <a:endParaRPr lang="zh-CN" altLang="en-US" sz="1400" baseline="0" dirty="0"/>
                    </a:p>
                  </a:txBody>
                  <a:tcPr/>
                </a:tc>
                <a:tc>
                  <a:txBody>
                    <a:bodyPr/>
                    <a:lstStyle/>
                    <a:p>
                      <a:r>
                        <a:rPr lang="en-US" altLang="zh-CN" sz="1400" baseline="0" dirty="0"/>
                        <a:t>1284 TPS (Permissioned)</a:t>
                      </a:r>
                    </a:p>
                    <a:p>
                      <a:r>
                        <a:rPr lang="en-US" altLang="zh-CN" sz="1400" baseline="0" dirty="0"/>
                        <a:t>462 TPS (Permissionless)</a:t>
                      </a:r>
                      <a:endParaRPr lang="zh-CN" altLang="en-US" sz="1400"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a:t>[SIGMOD’17] BLOCKBENCH: A Framework for Analyzing Private Blockchains </a:t>
                      </a:r>
                      <a:endParaRPr lang="zh-CN" altLang="en-US" sz="1400"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aseline="0" dirty="0"/>
                        <a:t>修改区块链本身</a:t>
                      </a:r>
                    </a:p>
                  </a:txBody>
                  <a:tcPr/>
                </a:tc>
                <a:extLst>
                  <a:ext uri="{0D108BD9-81ED-4DB2-BD59-A6C34878D82A}">
                    <a16:rowId xmlns:a16="http://schemas.microsoft.com/office/drawing/2014/main" val="18377636"/>
                  </a:ext>
                </a:extLst>
              </a:tr>
              <a:tr h="317858">
                <a:tc>
                  <a:txBody>
                    <a:bodyPr/>
                    <a:lstStyle/>
                    <a:p>
                      <a:r>
                        <a:rPr lang="en-US" altLang="zh-CN" sz="1400" baseline="0" dirty="0"/>
                        <a:t>[VLDB’19] CAPER: A Cross-Application Permissioned Blockchain</a:t>
                      </a:r>
                      <a:endParaRPr lang="zh-CN" altLang="en-US" sz="1400" baseline="0" dirty="0"/>
                    </a:p>
                  </a:txBody>
                  <a:tcPr/>
                </a:tc>
                <a:tc>
                  <a:txBody>
                    <a:bodyPr/>
                    <a:lstStyle/>
                    <a:p>
                      <a:r>
                        <a:rPr lang="en-US" altLang="zh-CN" sz="1400" baseline="0" dirty="0"/>
                        <a:t>10k TPS</a:t>
                      </a:r>
                      <a:endParaRPr lang="zh-CN" altLang="en-US" sz="1400" baseline="0" dirty="0"/>
                    </a:p>
                  </a:txBody>
                  <a:tcPr/>
                </a:tc>
                <a:tc>
                  <a:txBody>
                    <a:bodyPr/>
                    <a:lstStyle/>
                    <a:p>
                      <a:endParaRPr lang="zh-CN" altLang="en-US" sz="1400" baseline="0"/>
                    </a:p>
                  </a:txBody>
                  <a:tcPr/>
                </a:tc>
                <a:tc>
                  <a:txBody>
                    <a:bodyPr/>
                    <a:lstStyle/>
                    <a:p>
                      <a:endParaRPr lang="zh-CN" altLang="en-US" sz="1400" baseline="0" dirty="0"/>
                    </a:p>
                  </a:txBody>
                  <a:tcPr/>
                </a:tc>
                <a:extLst>
                  <a:ext uri="{0D108BD9-81ED-4DB2-BD59-A6C34878D82A}">
                    <a16:rowId xmlns:a16="http://schemas.microsoft.com/office/drawing/2014/main" val="427525927"/>
                  </a:ext>
                </a:extLst>
              </a:tr>
              <a:tr h="317858">
                <a:tc>
                  <a:txBody>
                    <a:bodyPr/>
                    <a:lstStyle/>
                    <a:p>
                      <a:r>
                        <a:rPr lang="en-US" altLang="zh-CN" sz="1400" baseline="0" dirty="0"/>
                        <a:t>[EuroSys’18] Hyperledger Fabric</a:t>
                      </a:r>
                      <a:endParaRPr lang="zh-CN" altLang="en-US" sz="1400" baseline="0" dirty="0"/>
                    </a:p>
                  </a:txBody>
                  <a:tcPr/>
                </a:tc>
                <a:tc>
                  <a:txBody>
                    <a:bodyPr/>
                    <a:lstStyle/>
                    <a:p>
                      <a:r>
                        <a:rPr lang="en-US" altLang="zh-CN" sz="1400" baseline="0" dirty="0"/>
                        <a:t>2k~4k TPS</a:t>
                      </a:r>
                      <a:endParaRPr lang="zh-CN" altLang="en-US" sz="1400" baseline="0" dirty="0"/>
                    </a:p>
                  </a:txBody>
                  <a:tcPr/>
                </a:tc>
                <a:tc>
                  <a:txBody>
                    <a:bodyPr/>
                    <a:lstStyle/>
                    <a:p>
                      <a:endParaRPr lang="zh-CN" altLang="en-US" sz="1400" baseline="0" dirty="0"/>
                    </a:p>
                  </a:txBody>
                  <a:tcPr/>
                </a:tc>
                <a:tc>
                  <a:txBody>
                    <a:bodyPr/>
                    <a:lstStyle/>
                    <a:p>
                      <a:endParaRPr lang="zh-CN" altLang="en-US" sz="1400" baseline="0" dirty="0"/>
                    </a:p>
                  </a:txBody>
                  <a:tcPr/>
                </a:tc>
                <a:extLst>
                  <a:ext uri="{0D108BD9-81ED-4DB2-BD59-A6C34878D82A}">
                    <a16:rowId xmlns:a16="http://schemas.microsoft.com/office/drawing/2014/main" val="1013790004"/>
                  </a:ext>
                </a:extLst>
              </a:tr>
            </a:tbl>
          </a:graphicData>
        </a:graphic>
      </p:graphicFrame>
      <p:sp>
        <p:nvSpPr>
          <p:cNvPr id="4" name="文本框 3">
            <a:extLst>
              <a:ext uri="{FF2B5EF4-FFF2-40B4-BE49-F238E27FC236}">
                <a16:creationId xmlns:a16="http://schemas.microsoft.com/office/drawing/2014/main" id="{FA44EAFC-2327-AA0F-85BF-FDE93663B7A6}"/>
              </a:ext>
            </a:extLst>
          </p:cNvPr>
          <p:cNvSpPr txBox="1"/>
          <p:nvPr/>
        </p:nvSpPr>
        <p:spPr>
          <a:xfrm>
            <a:off x="664155" y="771487"/>
            <a:ext cx="10796784" cy="11695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Arial"/>
                <a:ea typeface="微软雅黑"/>
                <a:cs typeface="+mn-cs"/>
              </a:rPr>
              <a:t>[VLDB’ 2020] Building High Throughput Permissioned Blockchain Fabrics: Challenges and Opportunities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FF0000"/>
                </a:solidFill>
                <a:effectLst/>
                <a:uLnTx/>
                <a:uFillTx/>
                <a:latin typeface="Arial"/>
                <a:ea typeface="微软雅黑"/>
                <a:cs typeface="+mn-cs"/>
              </a:rPr>
              <a:t>吞吐量低的原因</a:t>
            </a: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：传统的分布式系统能达到</a:t>
            </a:r>
            <a:r>
              <a:rPr kumimoji="0" lang="en-US" altLang="zh-CN" sz="1400" b="0" i="0" u="none" strike="noStrike" kern="1200" cap="none" spc="0" normalizeH="0" baseline="0" noProof="0" dirty="0">
                <a:ln>
                  <a:noFill/>
                </a:ln>
                <a:solidFill>
                  <a:prstClr val="black"/>
                </a:solidFill>
                <a:effectLst/>
                <a:uLnTx/>
                <a:uFillTx/>
                <a:latin typeface="Arial"/>
                <a:ea typeface="微软雅黑"/>
                <a:cs typeface="+mn-cs"/>
              </a:rPr>
              <a:t>100K</a:t>
            </a: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的</a:t>
            </a:r>
            <a:r>
              <a:rPr kumimoji="0" lang="en-US" altLang="zh-CN" sz="1400" b="0" i="0" u="none" strike="noStrike" kern="1200" cap="none" spc="0" normalizeH="0" baseline="0" noProof="0" dirty="0">
                <a:ln>
                  <a:noFill/>
                </a:ln>
                <a:solidFill>
                  <a:prstClr val="black"/>
                </a:solidFill>
                <a:effectLst/>
                <a:uLnTx/>
                <a:uFillTx/>
                <a:latin typeface="Arial"/>
                <a:ea typeface="微软雅黑"/>
                <a:cs typeface="+mn-cs"/>
              </a:rPr>
              <a:t>TPS</a:t>
            </a: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，但是公链如</a:t>
            </a:r>
            <a:r>
              <a:rPr kumimoji="0" lang="en-US" altLang="zh-CN" sz="1400" b="0" i="0" u="none" strike="noStrike" kern="1200" cap="none" spc="0" normalizeH="0" baseline="0" noProof="0" dirty="0" err="1">
                <a:ln>
                  <a:noFill/>
                </a:ln>
                <a:solidFill>
                  <a:prstClr val="black"/>
                </a:solidFill>
                <a:effectLst/>
                <a:uLnTx/>
                <a:uFillTx/>
                <a:latin typeface="Arial"/>
                <a:ea typeface="微软雅黑"/>
                <a:cs typeface="+mn-cs"/>
              </a:rPr>
              <a:t>Bitcoin,Etheruem</a:t>
            </a: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是</a:t>
            </a:r>
            <a:r>
              <a:rPr kumimoji="0" lang="en-US" altLang="zh-CN" sz="1400" b="0" i="0" u="none" strike="noStrike" kern="1200" cap="none" spc="0" normalizeH="0" baseline="0" noProof="0" dirty="0">
                <a:ln>
                  <a:noFill/>
                </a:ln>
                <a:solidFill>
                  <a:prstClr val="black"/>
                </a:solidFill>
                <a:effectLst/>
                <a:uLnTx/>
                <a:uFillTx/>
                <a:latin typeface="Arial"/>
                <a:ea typeface="微软雅黑"/>
                <a:cs typeface="+mn-cs"/>
              </a:rPr>
              <a:t>permissionless</a:t>
            </a: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模式，允许任何节点加入系统，在这个前提下使用的</a:t>
            </a:r>
            <a:r>
              <a:rPr kumimoji="0" lang="en-US" altLang="zh-CN" sz="1400" b="0" i="0" u="none" strike="noStrike" kern="1200" cap="none" spc="0" normalizeH="0" baseline="0" noProof="0" dirty="0">
                <a:ln>
                  <a:noFill/>
                </a:ln>
                <a:solidFill>
                  <a:prstClr val="black"/>
                </a:solidFill>
                <a:effectLst/>
                <a:uLnTx/>
                <a:uFillTx/>
                <a:latin typeface="Arial"/>
                <a:ea typeface="微软雅黑"/>
                <a:cs typeface="+mn-cs"/>
              </a:rPr>
              <a:t>BFT</a:t>
            </a: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共识算法如</a:t>
            </a:r>
            <a:r>
              <a:rPr kumimoji="0" lang="en-US" altLang="zh-CN" sz="1400" b="0" i="0" u="none" strike="noStrike" kern="1200" cap="none" spc="0" normalizeH="0" baseline="0" noProof="0" dirty="0" err="1">
                <a:ln>
                  <a:noFill/>
                </a:ln>
                <a:solidFill>
                  <a:prstClr val="black"/>
                </a:solidFill>
                <a:effectLst/>
                <a:uLnTx/>
                <a:uFillTx/>
                <a:latin typeface="Arial"/>
                <a:ea typeface="微软雅黑"/>
                <a:cs typeface="+mn-cs"/>
              </a:rPr>
              <a:t>PoW</a:t>
            </a: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是导致</a:t>
            </a:r>
            <a:r>
              <a:rPr kumimoji="0" lang="en-US" altLang="zh-CN" sz="1400" b="0" i="0" u="none" strike="noStrike" kern="1200" cap="none" spc="0" normalizeH="0" baseline="0" noProof="0" dirty="0">
                <a:ln>
                  <a:noFill/>
                </a:ln>
                <a:solidFill>
                  <a:prstClr val="black"/>
                </a:solidFill>
                <a:effectLst/>
                <a:uLnTx/>
                <a:uFillTx/>
                <a:latin typeface="Arial"/>
                <a:ea typeface="微软雅黑"/>
                <a:cs typeface="+mn-cs"/>
              </a:rPr>
              <a:t>TPS</a:t>
            </a: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低的根本原因</a:t>
            </a:r>
            <a:endParaRPr kumimoji="0" lang="en-US" altLang="zh-CN" sz="1400" b="0" i="0" u="none" strike="noStrike" kern="1200" cap="none" spc="0" normalizeH="0" baseline="0" noProof="0" dirty="0">
              <a:ln>
                <a:noFill/>
              </a:ln>
              <a:solidFill>
                <a:prstClr val="black"/>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但是允许任何节点加入在某些应用场景下不是必要的，故出现了</a:t>
            </a:r>
            <a:r>
              <a:rPr kumimoji="0" lang="en-US" altLang="zh-CN" sz="1400" b="0" i="0" u="none" strike="noStrike" kern="1200" cap="none" spc="0" normalizeH="0" baseline="0" noProof="0" dirty="0">
                <a:ln>
                  <a:noFill/>
                </a:ln>
                <a:solidFill>
                  <a:prstClr val="black"/>
                </a:solidFill>
                <a:effectLst/>
                <a:uLnTx/>
                <a:uFillTx/>
                <a:latin typeface="Arial"/>
                <a:ea typeface="微软雅黑"/>
                <a:cs typeface="+mn-cs"/>
              </a:rPr>
              <a:t>permissioned</a:t>
            </a: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模式的</a:t>
            </a:r>
            <a:r>
              <a:rPr lang="zh-CN" altLang="en-US" sz="1400" dirty="0">
                <a:solidFill>
                  <a:prstClr val="black"/>
                </a:solidFill>
                <a:latin typeface="Arial"/>
                <a:ea typeface="微软雅黑"/>
              </a:rPr>
              <a:t>区块链</a:t>
            </a: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，使用开销更低的</a:t>
            </a:r>
            <a:r>
              <a:rPr kumimoji="0" lang="en-US" altLang="zh-CN" sz="1400" b="0" i="0" u="none" strike="noStrike" kern="1200" cap="none" spc="0" normalizeH="0" baseline="0" noProof="0" dirty="0">
                <a:ln>
                  <a:noFill/>
                </a:ln>
                <a:solidFill>
                  <a:prstClr val="black"/>
                </a:solidFill>
                <a:effectLst/>
                <a:uLnTx/>
                <a:uFillTx/>
                <a:latin typeface="Arial"/>
                <a:ea typeface="微软雅黑"/>
                <a:cs typeface="+mn-cs"/>
              </a:rPr>
              <a:t>BFT</a:t>
            </a: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类共识算法，从而使系统吞吐量向传统分布式系统靠齐</a:t>
            </a:r>
          </a:p>
        </p:txBody>
      </p:sp>
    </p:spTree>
    <p:custDataLst>
      <p:tags r:id="rId1"/>
    </p:custDataLst>
    <p:extLst>
      <p:ext uri="{BB962C8B-B14F-4D97-AF65-F5344CB8AC3E}">
        <p14:creationId xmlns:p14="http://schemas.microsoft.com/office/powerpoint/2010/main" val="22355917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641</Words>
  <Application>Microsoft Office PowerPoint</Application>
  <PresentationFormat>宽屏</PresentationFormat>
  <Paragraphs>41</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等线</vt:lpstr>
      <vt:lpstr>Arial</vt:lpstr>
      <vt:lpstr>Calibri</vt:lpstr>
      <vt:lpstr>Wingdings</vt:lpstr>
      <vt:lpstr>WPS</vt:lpstr>
      <vt:lpstr>区块链吞吐量调研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区块链吞吐量调研</dc:title>
  <dc:creator>子平 王</dc:creator>
  <cp:lastModifiedBy>子平 王</cp:lastModifiedBy>
  <cp:revision>1</cp:revision>
  <dcterms:created xsi:type="dcterms:W3CDTF">2023-12-18T12:29:30Z</dcterms:created>
  <dcterms:modified xsi:type="dcterms:W3CDTF">2023-12-18T12:32:39Z</dcterms:modified>
</cp:coreProperties>
</file>