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4400213" cy="21599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4AAD"/>
    <a:srgbClr val="7440A8"/>
    <a:srgbClr val="7545AA"/>
    <a:srgbClr val="733AA5"/>
    <a:srgbClr val="733CA6"/>
    <a:srgbClr val="7236A3"/>
    <a:srgbClr val="7954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59"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3534924"/>
            <a:ext cx="12240181" cy="7519835"/>
          </a:xfrm>
        </p:spPr>
        <p:txBody>
          <a:bodyPr anchor="b"/>
          <a:lstStyle>
            <a:lvl1pPr algn="ctr">
              <a:defRPr sz="9449"/>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11344752"/>
            <a:ext cx="10800160" cy="5214884"/>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300344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45924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1149975"/>
            <a:ext cx="3105046" cy="183045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1149975"/>
            <a:ext cx="9135135" cy="18304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58456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152883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5" y="5384888"/>
            <a:ext cx="12420184" cy="8984801"/>
          </a:xfrm>
        </p:spPr>
        <p:txBody>
          <a:bodyPr anchor="b"/>
          <a:lstStyle>
            <a:lvl1pPr>
              <a:defRPr sz="9449"/>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5" y="14454688"/>
            <a:ext cx="12420184" cy="4724895"/>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3326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5749874"/>
            <a:ext cx="6120091" cy="137047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290108" y="5749874"/>
            <a:ext cx="6120091" cy="137047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132970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1149979"/>
            <a:ext cx="12420184" cy="417491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2" y="5294885"/>
            <a:ext cx="6091964" cy="259494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4" name="Content Placeholder 3"/>
          <p:cNvSpPr>
            <a:spLocks noGrp="1"/>
          </p:cNvSpPr>
          <p:nvPr>
            <p:ph sz="half" idx="2"/>
          </p:nvPr>
        </p:nvSpPr>
        <p:spPr>
          <a:xfrm>
            <a:off x="991892" y="7889827"/>
            <a:ext cx="6091964" cy="116047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290109" y="5294885"/>
            <a:ext cx="6121966" cy="259494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zh-CN" altLang="en-US"/>
              <a:t>单击此处编辑母版文本样式</a:t>
            </a:r>
          </a:p>
        </p:txBody>
      </p:sp>
      <p:sp>
        <p:nvSpPr>
          <p:cNvPr id="6" name="Content Placeholder 5"/>
          <p:cNvSpPr>
            <a:spLocks noGrp="1"/>
          </p:cNvSpPr>
          <p:nvPr>
            <p:ph sz="quarter" idx="4"/>
          </p:nvPr>
        </p:nvSpPr>
        <p:spPr>
          <a:xfrm>
            <a:off x="7290109" y="7889827"/>
            <a:ext cx="6121966" cy="116047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182299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85411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158736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1439968"/>
            <a:ext cx="4644444" cy="5039889"/>
          </a:xfrm>
        </p:spPr>
        <p:txBody>
          <a:bodyPr anchor="b"/>
          <a:lstStyle>
            <a:lvl1pPr>
              <a:defRPr sz="5039"/>
            </a:lvl1pPr>
          </a:lstStyle>
          <a:p>
            <a:r>
              <a:rPr lang="zh-CN" altLang="en-US"/>
              <a:t>单击此处编辑母版标题样式</a:t>
            </a:r>
            <a:endParaRPr lang="en-US" dirty="0"/>
          </a:p>
        </p:txBody>
      </p:sp>
      <p:sp>
        <p:nvSpPr>
          <p:cNvPr id="3" name="Content Placeholder 2"/>
          <p:cNvSpPr>
            <a:spLocks noGrp="1"/>
          </p:cNvSpPr>
          <p:nvPr>
            <p:ph idx="1"/>
          </p:nvPr>
        </p:nvSpPr>
        <p:spPr>
          <a:xfrm>
            <a:off x="6121966" y="3109937"/>
            <a:ext cx="7290108" cy="1534966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91890" y="6479857"/>
            <a:ext cx="4644444" cy="12004738"/>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286481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0" y="1439968"/>
            <a:ext cx="4644444" cy="5039889"/>
          </a:xfrm>
        </p:spPr>
        <p:txBody>
          <a:bodyPr anchor="b"/>
          <a:lstStyle>
            <a:lvl1pPr>
              <a:defRPr sz="503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3109937"/>
            <a:ext cx="7290108" cy="1534966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zh-CN" altLang="en-US"/>
              <a:t>单击图标添加图片</a:t>
            </a:r>
            <a:endParaRPr lang="en-US" dirty="0"/>
          </a:p>
        </p:txBody>
      </p:sp>
      <p:sp>
        <p:nvSpPr>
          <p:cNvPr id="4" name="Text Placeholder 3"/>
          <p:cNvSpPr>
            <a:spLocks noGrp="1"/>
          </p:cNvSpPr>
          <p:nvPr>
            <p:ph type="body" sz="half" idx="2"/>
          </p:nvPr>
        </p:nvSpPr>
        <p:spPr>
          <a:xfrm>
            <a:off x="991890" y="6479857"/>
            <a:ext cx="4644444" cy="12004738"/>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E7BB0E-6144-46DF-8045-671B0D2CF7BF}" type="datetimeFigureOut">
              <a:rPr lang="zh-CN" altLang="en-US" smtClean="0"/>
              <a:t>2024/1/17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288687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1149979"/>
            <a:ext cx="12420184" cy="417491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90015" y="5749874"/>
            <a:ext cx="12420184" cy="137047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015" y="20019564"/>
            <a:ext cx="3240048" cy="1149975"/>
          </a:xfrm>
          <a:prstGeom prst="rect">
            <a:avLst/>
          </a:prstGeom>
        </p:spPr>
        <p:txBody>
          <a:bodyPr vert="horz" lIns="91440" tIns="45720" rIns="91440" bIns="45720" rtlCol="0" anchor="ctr"/>
          <a:lstStyle>
            <a:lvl1pPr algn="l">
              <a:defRPr sz="1890">
                <a:solidFill>
                  <a:schemeClr val="tx1">
                    <a:tint val="75000"/>
                  </a:schemeClr>
                </a:solidFill>
              </a:defRPr>
            </a:lvl1pPr>
          </a:lstStyle>
          <a:p>
            <a:fld id="{9AE7BB0E-6144-46DF-8045-671B0D2CF7BF}" type="datetimeFigureOut">
              <a:rPr lang="zh-CN" altLang="en-US" smtClean="0"/>
              <a:t>2024/1/17</a:t>
            </a:fld>
            <a:endParaRPr lang="zh-CN" altLang="en-US"/>
          </a:p>
        </p:txBody>
      </p:sp>
      <p:sp>
        <p:nvSpPr>
          <p:cNvPr id="5" name="Footer Placeholder 4"/>
          <p:cNvSpPr>
            <a:spLocks noGrp="1"/>
          </p:cNvSpPr>
          <p:nvPr>
            <p:ph type="ftr" sz="quarter" idx="3"/>
          </p:nvPr>
        </p:nvSpPr>
        <p:spPr>
          <a:xfrm>
            <a:off x="4770071" y="20019564"/>
            <a:ext cx="4860072" cy="1149975"/>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170150" y="20019564"/>
            <a:ext cx="3240048" cy="1149975"/>
          </a:xfrm>
          <a:prstGeom prst="rect">
            <a:avLst/>
          </a:prstGeom>
        </p:spPr>
        <p:txBody>
          <a:bodyPr vert="horz" lIns="91440" tIns="45720" rIns="91440" bIns="45720" rtlCol="0" anchor="ctr"/>
          <a:lstStyle>
            <a:lvl1pPr algn="r">
              <a:defRPr sz="1890">
                <a:solidFill>
                  <a:schemeClr val="tx1">
                    <a:tint val="75000"/>
                  </a:schemeClr>
                </a:solidFill>
              </a:defRPr>
            </a:lvl1pPr>
          </a:lstStyle>
          <a:p>
            <a:fld id="{87633C76-4C89-4279-AD9C-A47E56C19A72}" type="slidenum">
              <a:rPr lang="zh-CN" altLang="en-US" smtClean="0"/>
              <a:t>‹#›</a:t>
            </a:fld>
            <a:endParaRPr lang="zh-CN" altLang="en-US"/>
          </a:p>
        </p:txBody>
      </p:sp>
    </p:spTree>
    <p:extLst>
      <p:ext uri="{BB962C8B-B14F-4D97-AF65-F5344CB8AC3E}">
        <p14:creationId xmlns:p14="http://schemas.microsoft.com/office/powerpoint/2010/main" val="2368834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2.png"/><Relationship Id="rId3" Type="http://schemas.openxmlformats.org/officeDocument/2006/relationships/tags" Target="../tags/tag3.xml"/><Relationship Id="rId21" Type="http://schemas.openxmlformats.org/officeDocument/2006/relationships/image" Target="../media/image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7.png"/><Relationship Id="rId10" Type="http://schemas.openxmlformats.org/officeDocument/2006/relationships/tags" Target="../tags/tag10.xml"/><Relationship Id="rId19" Type="http://schemas.openxmlformats.org/officeDocument/2006/relationships/image" Target="../media/image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9000">
              <a:schemeClr val="accent1">
                <a:lumMod val="60000"/>
                <a:lumOff val="40000"/>
              </a:schemeClr>
            </a:gs>
            <a:gs pos="0">
              <a:srgbClr val="7030A0"/>
            </a:gs>
            <a:gs pos="100000">
              <a:schemeClr val="accent1">
                <a:lumMod val="60000"/>
                <a:lumOff val="40000"/>
              </a:schemeClr>
            </a:gs>
            <a:gs pos="71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12B12A2-8BAC-1536-7C2A-E7457BE5D29E}"/>
              </a:ext>
            </a:extLst>
          </p:cNvPr>
          <p:cNvGrpSpPr/>
          <p:nvPr/>
        </p:nvGrpSpPr>
        <p:grpSpPr>
          <a:xfrm>
            <a:off x="8487092" y="19956"/>
            <a:ext cx="6065521" cy="5913120"/>
            <a:chOff x="4038600" y="2259880"/>
            <a:chExt cx="2647060" cy="2669747"/>
          </a:xfrm>
          <a:solidFill>
            <a:srgbClr val="A6A6A6">
              <a:alpha val="20000"/>
            </a:srgbClr>
          </a:solidFill>
        </p:grpSpPr>
        <p:sp>
          <p:nvSpPr>
            <p:cNvPr id="7" name="Freeform 105">
              <a:extLst>
                <a:ext uri="{FF2B5EF4-FFF2-40B4-BE49-F238E27FC236}">
                  <a16:creationId xmlns:a16="http://schemas.microsoft.com/office/drawing/2014/main" id="{91F53C94-AEB7-F18B-1A52-4588238D3C46}"/>
                </a:ext>
              </a:extLst>
            </p:cNvPr>
            <p:cNvSpPr>
              <a:spLocks noEditPoints="1"/>
            </p:cNvSpPr>
            <p:nvPr userDrawn="1"/>
          </p:nvSpPr>
          <p:spPr bwMode="auto">
            <a:xfrm>
              <a:off x="4038600" y="2259880"/>
              <a:ext cx="2647060" cy="2669747"/>
            </a:xfrm>
            <a:custGeom>
              <a:avLst/>
              <a:gdLst>
                <a:gd name="T0" fmla="*/ 142 w 283"/>
                <a:gd name="T1" fmla="*/ 0 h 283"/>
                <a:gd name="T2" fmla="*/ 283 w 283"/>
                <a:gd name="T3" fmla="*/ 142 h 283"/>
                <a:gd name="T4" fmla="*/ 142 w 283"/>
                <a:gd name="T5" fmla="*/ 283 h 283"/>
                <a:gd name="T6" fmla="*/ 0 w 283"/>
                <a:gd name="T7" fmla="*/ 142 h 283"/>
                <a:gd name="T8" fmla="*/ 142 w 283"/>
                <a:gd name="T9" fmla="*/ 0 h 283"/>
                <a:gd name="T10" fmla="*/ 142 w 283"/>
                <a:gd name="T11" fmla="*/ 6 h 283"/>
                <a:gd name="T12" fmla="*/ 6 w 283"/>
                <a:gd name="T13" fmla="*/ 142 h 283"/>
                <a:gd name="T14" fmla="*/ 142 w 283"/>
                <a:gd name="T15" fmla="*/ 277 h 283"/>
                <a:gd name="T16" fmla="*/ 278 w 283"/>
                <a:gd name="T17" fmla="*/ 142 h 283"/>
                <a:gd name="T18" fmla="*/ 142 w 283"/>
                <a:gd name="T19"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283">
                  <a:moveTo>
                    <a:pt x="142" y="0"/>
                  </a:moveTo>
                  <a:cubicBezTo>
                    <a:pt x="220" y="0"/>
                    <a:pt x="283" y="64"/>
                    <a:pt x="283" y="142"/>
                  </a:cubicBezTo>
                  <a:cubicBezTo>
                    <a:pt x="283" y="219"/>
                    <a:pt x="220" y="283"/>
                    <a:pt x="142" y="283"/>
                  </a:cubicBezTo>
                  <a:cubicBezTo>
                    <a:pt x="64" y="283"/>
                    <a:pt x="0" y="219"/>
                    <a:pt x="0" y="142"/>
                  </a:cubicBezTo>
                  <a:cubicBezTo>
                    <a:pt x="0" y="64"/>
                    <a:pt x="64" y="0"/>
                    <a:pt x="142" y="0"/>
                  </a:cubicBezTo>
                  <a:moveTo>
                    <a:pt x="142" y="6"/>
                  </a:moveTo>
                  <a:cubicBezTo>
                    <a:pt x="67" y="6"/>
                    <a:pt x="6" y="67"/>
                    <a:pt x="6" y="142"/>
                  </a:cubicBezTo>
                  <a:cubicBezTo>
                    <a:pt x="6" y="216"/>
                    <a:pt x="67" y="277"/>
                    <a:pt x="142" y="277"/>
                  </a:cubicBezTo>
                  <a:cubicBezTo>
                    <a:pt x="217" y="277"/>
                    <a:pt x="278" y="216"/>
                    <a:pt x="278" y="142"/>
                  </a:cubicBezTo>
                  <a:cubicBezTo>
                    <a:pt x="278" y="67"/>
                    <a:pt x="217" y="6"/>
                    <a:pt x="14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dirty="0"/>
            </a:p>
          </p:txBody>
        </p:sp>
        <p:sp>
          <p:nvSpPr>
            <p:cNvPr id="8" name="Freeform 106">
              <a:extLst>
                <a:ext uri="{FF2B5EF4-FFF2-40B4-BE49-F238E27FC236}">
                  <a16:creationId xmlns:a16="http://schemas.microsoft.com/office/drawing/2014/main" id="{D7CB3A74-6C56-11C4-6DAC-F1CF9E478598}"/>
                </a:ext>
              </a:extLst>
            </p:cNvPr>
            <p:cNvSpPr>
              <a:spLocks/>
            </p:cNvSpPr>
            <p:nvPr userDrawn="1"/>
          </p:nvSpPr>
          <p:spPr bwMode="auto">
            <a:xfrm>
              <a:off x="4636079" y="2857359"/>
              <a:ext cx="1459664" cy="1308403"/>
            </a:xfrm>
            <a:custGeom>
              <a:avLst/>
              <a:gdLst>
                <a:gd name="T0" fmla="*/ 28 w 156"/>
                <a:gd name="T1" fmla="*/ 139 h 139"/>
                <a:gd name="T2" fmla="*/ 7 w 156"/>
                <a:gd name="T3" fmla="*/ 112 h 139"/>
                <a:gd name="T4" fmla="*/ 0 w 156"/>
                <a:gd name="T5" fmla="*/ 79 h 139"/>
                <a:gd name="T6" fmla="*/ 78 w 156"/>
                <a:gd name="T7" fmla="*/ 0 h 139"/>
                <a:gd name="T8" fmla="*/ 156 w 156"/>
                <a:gd name="T9" fmla="*/ 79 h 139"/>
                <a:gd name="T10" fmla="*/ 149 w 156"/>
                <a:gd name="T11" fmla="*/ 112 h 139"/>
                <a:gd name="T12" fmla="*/ 128 w 156"/>
                <a:gd name="T13" fmla="*/ 139 h 139"/>
                <a:gd name="T14" fmla="*/ 126 w 156"/>
                <a:gd name="T15" fmla="*/ 137 h 139"/>
                <a:gd name="T16" fmla="*/ 146 w 156"/>
                <a:gd name="T17" fmla="*/ 111 h 139"/>
                <a:gd name="T18" fmla="*/ 153 w 156"/>
                <a:gd name="T19" fmla="*/ 79 h 139"/>
                <a:gd name="T20" fmla="*/ 78 w 156"/>
                <a:gd name="T21" fmla="*/ 3 h 139"/>
                <a:gd name="T22" fmla="*/ 3 w 156"/>
                <a:gd name="T23" fmla="*/ 79 h 139"/>
                <a:gd name="T24" fmla="*/ 10 w 156"/>
                <a:gd name="T25" fmla="*/ 111 h 139"/>
                <a:gd name="T26" fmla="*/ 30 w 156"/>
                <a:gd name="T27" fmla="*/ 137 h 139"/>
                <a:gd name="T28" fmla="*/ 28 w 156"/>
                <a:gd name="T2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139">
                  <a:moveTo>
                    <a:pt x="28" y="139"/>
                  </a:moveTo>
                  <a:cubicBezTo>
                    <a:pt x="19" y="132"/>
                    <a:pt x="12" y="122"/>
                    <a:pt x="7" y="112"/>
                  </a:cubicBezTo>
                  <a:cubicBezTo>
                    <a:pt x="2" y="102"/>
                    <a:pt x="0" y="90"/>
                    <a:pt x="0" y="79"/>
                  </a:cubicBezTo>
                  <a:cubicBezTo>
                    <a:pt x="0" y="36"/>
                    <a:pt x="35" y="0"/>
                    <a:pt x="78" y="0"/>
                  </a:cubicBezTo>
                  <a:cubicBezTo>
                    <a:pt x="121" y="0"/>
                    <a:pt x="156" y="36"/>
                    <a:pt x="156" y="79"/>
                  </a:cubicBezTo>
                  <a:cubicBezTo>
                    <a:pt x="156" y="90"/>
                    <a:pt x="153" y="102"/>
                    <a:pt x="149" y="112"/>
                  </a:cubicBezTo>
                  <a:cubicBezTo>
                    <a:pt x="144" y="122"/>
                    <a:pt x="136" y="132"/>
                    <a:pt x="128" y="139"/>
                  </a:cubicBezTo>
                  <a:cubicBezTo>
                    <a:pt x="126" y="137"/>
                    <a:pt x="126" y="137"/>
                    <a:pt x="126" y="137"/>
                  </a:cubicBezTo>
                  <a:cubicBezTo>
                    <a:pt x="134" y="130"/>
                    <a:pt x="141" y="121"/>
                    <a:pt x="146" y="111"/>
                  </a:cubicBezTo>
                  <a:cubicBezTo>
                    <a:pt x="151" y="101"/>
                    <a:pt x="153" y="90"/>
                    <a:pt x="153" y="79"/>
                  </a:cubicBezTo>
                  <a:cubicBezTo>
                    <a:pt x="153" y="37"/>
                    <a:pt x="119" y="3"/>
                    <a:pt x="78" y="3"/>
                  </a:cubicBezTo>
                  <a:cubicBezTo>
                    <a:pt x="36" y="3"/>
                    <a:pt x="3" y="37"/>
                    <a:pt x="3" y="79"/>
                  </a:cubicBezTo>
                  <a:cubicBezTo>
                    <a:pt x="3" y="90"/>
                    <a:pt x="5" y="101"/>
                    <a:pt x="10" y="111"/>
                  </a:cubicBezTo>
                  <a:cubicBezTo>
                    <a:pt x="14" y="121"/>
                    <a:pt x="21" y="130"/>
                    <a:pt x="30" y="137"/>
                  </a:cubicBezTo>
                  <a:lnTo>
                    <a:pt x="28" y="1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9" name="Freeform 107">
              <a:extLst>
                <a:ext uri="{FF2B5EF4-FFF2-40B4-BE49-F238E27FC236}">
                  <a16:creationId xmlns:a16="http://schemas.microsoft.com/office/drawing/2014/main" id="{7C7332EA-B2A7-8CE5-210E-70950C117F2B}"/>
                </a:ext>
              </a:extLst>
            </p:cNvPr>
            <p:cNvSpPr>
              <a:spLocks/>
            </p:cNvSpPr>
            <p:nvPr userDrawn="1"/>
          </p:nvSpPr>
          <p:spPr bwMode="auto">
            <a:xfrm>
              <a:off x="4174734" y="3825426"/>
              <a:ext cx="302521" cy="219328"/>
            </a:xfrm>
            <a:custGeom>
              <a:avLst/>
              <a:gdLst>
                <a:gd name="T0" fmla="*/ 8 w 40"/>
                <a:gd name="T1" fmla="*/ 29 h 29"/>
                <a:gd name="T2" fmla="*/ 0 w 40"/>
                <a:gd name="T3" fmla="*/ 10 h 29"/>
                <a:gd name="T4" fmla="*/ 4 w 40"/>
                <a:gd name="T5" fmla="*/ 9 h 29"/>
                <a:gd name="T6" fmla="*/ 35 w 40"/>
                <a:gd name="T7" fmla="*/ 14 h 29"/>
                <a:gd name="T8" fmla="*/ 30 w 40"/>
                <a:gd name="T9" fmla="*/ 1 h 29"/>
                <a:gd name="T10" fmla="*/ 34 w 40"/>
                <a:gd name="T11" fmla="*/ 0 h 29"/>
                <a:gd name="T12" fmla="*/ 40 w 40"/>
                <a:gd name="T13" fmla="*/ 16 h 29"/>
                <a:gd name="T14" fmla="*/ 36 w 40"/>
                <a:gd name="T15" fmla="*/ 17 h 29"/>
                <a:gd name="T16" fmla="*/ 7 w 40"/>
                <a:gd name="T17" fmla="*/ 14 h 29"/>
                <a:gd name="T18" fmla="*/ 12 w 40"/>
                <a:gd name="T19" fmla="*/ 27 h 29"/>
                <a:gd name="T20" fmla="*/ 8 w 40"/>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9">
                  <a:moveTo>
                    <a:pt x="8" y="29"/>
                  </a:moveTo>
                  <a:lnTo>
                    <a:pt x="0" y="10"/>
                  </a:lnTo>
                  <a:lnTo>
                    <a:pt x="4" y="9"/>
                  </a:lnTo>
                  <a:lnTo>
                    <a:pt x="35" y="14"/>
                  </a:lnTo>
                  <a:lnTo>
                    <a:pt x="30" y="1"/>
                  </a:lnTo>
                  <a:lnTo>
                    <a:pt x="34" y="0"/>
                  </a:lnTo>
                  <a:lnTo>
                    <a:pt x="40" y="16"/>
                  </a:lnTo>
                  <a:lnTo>
                    <a:pt x="36" y="17"/>
                  </a:lnTo>
                  <a:lnTo>
                    <a:pt x="7" y="14"/>
                  </a:lnTo>
                  <a:lnTo>
                    <a:pt x="12" y="27"/>
                  </a:lnTo>
                  <a:lnTo>
                    <a:pt x="8"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0" name="Freeform 108">
              <a:extLst>
                <a:ext uri="{FF2B5EF4-FFF2-40B4-BE49-F238E27FC236}">
                  <a16:creationId xmlns:a16="http://schemas.microsoft.com/office/drawing/2014/main" id="{AABCFF7D-4B7B-38A5-2520-E3716685C75F}"/>
                </a:ext>
              </a:extLst>
            </p:cNvPr>
            <p:cNvSpPr>
              <a:spLocks/>
            </p:cNvSpPr>
            <p:nvPr userDrawn="1"/>
          </p:nvSpPr>
          <p:spPr bwMode="auto">
            <a:xfrm>
              <a:off x="4265491" y="3984249"/>
              <a:ext cx="287395" cy="234454"/>
            </a:xfrm>
            <a:custGeom>
              <a:avLst/>
              <a:gdLst>
                <a:gd name="T0" fmla="*/ 7 w 38"/>
                <a:gd name="T1" fmla="*/ 31 h 31"/>
                <a:gd name="T2" fmla="*/ 6 w 38"/>
                <a:gd name="T3" fmla="*/ 28 h 31"/>
                <a:gd name="T4" fmla="*/ 19 w 38"/>
                <a:gd name="T5" fmla="*/ 21 h 31"/>
                <a:gd name="T6" fmla="*/ 14 w 38"/>
                <a:gd name="T7" fmla="*/ 11 h 31"/>
                <a:gd name="T8" fmla="*/ 1 w 38"/>
                <a:gd name="T9" fmla="*/ 19 h 31"/>
                <a:gd name="T10" fmla="*/ 0 w 38"/>
                <a:gd name="T11" fmla="*/ 15 h 31"/>
                <a:gd name="T12" fmla="*/ 29 w 38"/>
                <a:gd name="T13" fmla="*/ 0 h 31"/>
                <a:gd name="T14" fmla="*/ 32 w 38"/>
                <a:gd name="T15" fmla="*/ 4 h 31"/>
                <a:gd name="T16" fmla="*/ 18 w 38"/>
                <a:gd name="T17" fmla="*/ 10 h 31"/>
                <a:gd name="T18" fmla="*/ 23 w 38"/>
                <a:gd name="T19" fmla="*/ 19 h 31"/>
                <a:gd name="T20" fmla="*/ 35 w 38"/>
                <a:gd name="T21" fmla="*/ 13 h 31"/>
                <a:gd name="T22" fmla="*/ 38 w 38"/>
                <a:gd name="T23" fmla="*/ 16 h 31"/>
                <a:gd name="T24" fmla="*/ 7 w 38"/>
                <a:gd name="T2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7" y="31"/>
                  </a:moveTo>
                  <a:lnTo>
                    <a:pt x="6" y="28"/>
                  </a:lnTo>
                  <a:lnTo>
                    <a:pt x="19" y="21"/>
                  </a:lnTo>
                  <a:lnTo>
                    <a:pt x="14" y="11"/>
                  </a:lnTo>
                  <a:lnTo>
                    <a:pt x="1" y="19"/>
                  </a:lnTo>
                  <a:lnTo>
                    <a:pt x="0" y="15"/>
                  </a:lnTo>
                  <a:lnTo>
                    <a:pt x="29" y="0"/>
                  </a:lnTo>
                  <a:lnTo>
                    <a:pt x="32" y="4"/>
                  </a:lnTo>
                  <a:lnTo>
                    <a:pt x="18" y="10"/>
                  </a:lnTo>
                  <a:lnTo>
                    <a:pt x="23" y="19"/>
                  </a:lnTo>
                  <a:lnTo>
                    <a:pt x="35" y="13"/>
                  </a:lnTo>
                  <a:lnTo>
                    <a:pt x="38" y="16"/>
                  </a:lnTo>
                  <a:lnTo>
                    <a:pt x="7"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1" name="Freeform 109">
              <a:extLst>
                <a:ext uri="{FF2B5EF4-FFF2-40B4-BE49-F238E27FC236}">
                  <a16:creationId xmlns:a16="http://schemas.microsoft.com/office/drawing/2014/main" id="{186E5317-00D7-CC2E-C1C8-139A2743AD71}"/>
                </a:ext>
              </a:extLst>
            </p:cNvPr>
            <p:cNvSpPr>
              <a:spLocks/>
            </p:cNvSpPr>
            <p:nvPr userDrawn="1"/>
          </p:nvSpPr>
          <p:spPr bwMode="auto">
            <a:xfrm>
              <a:off x="4348684" y="4120384"/>
              <a:ext cx="287395" cy="249580"/>
            </a:xfrm>
            <a:custGeom>
              <a:avLst/>
              <a:gdLst>
                <a:gd name="T0" fmla="*/ 11 w 38"/>
                <a:gd name="T1" fmla="*/ 33 h 33"/>
                <a:gd name="T2" fmla="*/ 0 w 38"/>
                <a:gd name="T3" fmla="*/ 18 h 33"/>
                <a:gd name="T4" fmla="*/ 28 w 38"/>
                <a:gd name="T5" fmla="*/ 0 h 33"/>
                <a:gd name="T6" fmla="*/ 38 w 38"/>
                <a:gd name="T7" fmla="*/ 15 h 33"/>
                <a:gd name="T8" fmla="*/ 36 w 38"/>
                <a:gd name="T9" fmla="*/ 17 h 33"/>
                <a:gd name="T10" fmla="*/ 27 w 38"/>
                <a:gd name="T11" fmla="*/ 6 h 33"/>
                <a:gd name="T12" fmla="*/ 18 w 38"/>
                <a:gd name="T13" fmla="*/ 11 h 33"/>
                <a:gd name="T14" fmla="*/ 26 w 38"/>
                <a:gd name="T15" fmla="*/ 21 h 33"/>
                <a:gd name="T16" fmla="*/ 23 w 38"/>
                <a:gd name="T17" fmla="*/ 23 h 33"/>
                <a:gd name="T18" fmla="*/ 16 w 38"/>
                <a:gd name="T19" fmla="*/ 13 h 33"/>
                <a:gd name="T20" fmla="*/ 6 w 38"/>
                <a:gd name="T21" fmla="*/ 20 h 33"/>
                <a:gd name="T22" fmla="*/ 13 w 38"/>
                <a:gd name="T23" fmla="*/ 31 h 33"/>
                <a:gd name="T24" fmla="*/ 11 w 3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3">
                  <a:moveTo>
                    <a:pt x="11" y="33"/>
                  </a:moveTo>
                  <a:lnTo>
                    <a:pt x="0" y="18"/>
                  </a:lnTo>
                  <a:lnTo>
                    <a:pt x="28" y="0"/>
                  </a:lnTo>
                  <a:lnTo>
                    <a:pt x="38" y="15"/>
                  </a:lnTo>
                  <a:lnTo>
                    <a:pt x="36" y="17"/>
                  </a:lnTo>
                  <a:lnTo>
                    <a:pt x="27" y="6"/>
                  </a:lnTo>
                  <a:lnTo>
                    <a:pt x="18" y="11"/>
                  </a:lnTo>
                  <a:lnTo>
                    <a:pt x="26" y="21"/>
                  </a:lnTo>
                  <a:lnTo>
                    <a:pt x="23" y="23"/>
                  </a:lnTo>
                  <a:lnTo>
                    <a:pt x="16" y="13"/>
                  </a:lnTo>
                  <a:lnTo>
                    <a:pt x="6" y="20"/>
                  </a:lnTo>
                  <a:lnTo>
                    <a:pt x="13" y="31"/>
                  </a:lnTo>
                  <a:lnTo>
                    <a:pt x="1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2" name="Freeform 110">
              <a:extLst>
                <a:ext uri="{FF2B5EF4-FFF2-40B4-BE49-F238E27FC236}">
                  <a16:creationId xmlns:a16="http://schemas.microsoft.com/office/drawing/2014/main" id="{31DBC3F9-5096-94EE-ED81-A1534537D72F}"/>
                </a:ext>
              </a:extLst>
            </p:cNvPr>
            <p:cNvSpPr>
              <a:spLocks/>
            </p:cNvSpPr>
            <p:nvPr userDrawn="1"/>
          </p:nvSpPr>
          <p:spPr bwMode="auto">
            <a:xfrm>
              <a:off x="4583138" y="4332148"/>
              <a:ext cx="181513" cy="219328"/>
            </a:xfrm>
            <a:custGeom>
              <a:avLst/>
              <a:gdLst>
                <a:gd name="T0" fmla="*/ 3 w 24"/>
                <a:gd name="T1" fmla="*/ 29 h 29"/>
                <a:gd name="T2" fmla="*/ 0 w 24"/>
                <a:gd name="T3" fmla="*/ 26 h 29"/>
                <a:gd name="T4" fmla="*/ 21 w 24"/>
                <a:gd name="T5" fmla="*/ 0 h 29"/>
                <a:gd name="T6" fmla="*/ 24 w 24"/>
                <a:gd name="T7" fmla="*/ 3 h 29"/>
                <a:gd name="T8" fmla="*/ 3 w 24"/>
                <a:gd name="T9" fmla="*/ 29 h 29"/>
              </a:gdLst>
              <a:ahLst/>
              <a:cxnLst>
                <a:cxn ang="0">
                  <a:pos x="T0" y="T1"/>
                </a:cxn>
                <a:cxn ang="0">
                  <a:pos x="T2" y="T3"/>
                </a:cxn>
                <a:cxn ang="0">
                  <a:pos x="T4" y="T5"/>
                </a:cxn>
                <a:cxn ang="0">
                  <a:pos x="T6" y="T7"/>
                </a:cxn>
                <a:cxn ang="0">
                  <a:pos x="T8" y="T9"/>
                </a:cxn>
              </a:cxnLst>
              <a:rect l="0" t="0" r="r" b="b"/>
              <a:pathLst>
                <a:path w="24" h="29">
                  <a:moveTo>
                    <a:pt x="3" y="29"/>
                  </a:moveTo>
                  <a:lnTo>
                    <a:pt x="0" y="26"/>
                  </a:lnTo>
                  <a:lnTo>
                    <a:pt x="21" y="0"/>
                  </a:lnTo>
                  <a:lnTo>
                    <a:pt x="24" y="3"/>
                  </a:lnTo>
                  <a:lnTo>
                    <a:pt x="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3" name="Freeform 111">
              <a:extLst>
                <a:ext uri="{FF2B5EF4-FFF2-40B4-BE49-F238E27FC236}">
                  <a16:creationId xmlns:a16="http://schemas.microsoft.com/office/drawing/2014/main" id="{14D72BA6-9519-46D5-3D3A-3889CC5B5375}"/>
                </a:ext>
              </a:extLst>
            </p:cNvPr>
            <p:cNvSpPr>
              <a:spLocks noEditPoints="1"/>
            </p:cNvSpPr>
            <p:nvPr userDrawn="1"/>
          </p:nvSpPr>
          <p:spPr bwMode="auto">
            <a:xfrm>
              <a:off x="4643642" y="4392652"/>
              <a:ext cx="219328" cy="264706"/>
            </a:xfrm>
            <a:custGeom>
              <a:avLst/>
              <a:gdLst>
                <a:gd name="T0" fmla="*/ 11 w 29"/>
                <a:gd name="T1" fmla="*/ 32 h 35"/>
                <a:gd name="T2" fmla="*/ 16 w 29"/>
                <a:gd name="T3" fmla="*/ 23 h 35"/>
                <a:gd name="T4" fmla="*/ 11 w 29"/>
                <a:gd name="T5" fmla="*/ 20 h 35"/>
                <a:gd name="T6" fmla="*/ 3 w 29"/>
                <a:gd name="T7" fmla="*/ 27 h 35"/>
                <a:gd name="T8" fmla="*/ 0 w 29"/>
                <a:gd name="T9" fmla="*/ 25 h 35"/>
                <a:gd name="T10" fmla="*/ 24 w 29"/>
                <a:gd name="T11" fmla="*/ 0 h 35"/>
                <a:gd name="T12" fmla="*/ 29 w 29"/>
                <a:gd name="T13" fmla="*/ 2 h 35"/>
                <a:gd name="T14" fmla="*/ 16 w 29"/>
                <a:gd name="T15" fmla="*/ 35 h 35"/>
                <a:gd name="T16" fmla="*/ 11 w 29"/>
                <a:gd name="T17" fmla="*/ 32 h 35"/>
                <a:gd name="T18" fmla="*/ 19 w 29"/>
                <a:gd name="T19" fmla="*/ 18 h 35"/>
                <a:gd name="T20" fmla="*/ 24 w 29"/>
                <a:gd name="T21" fmla="*/ 7 h 35"/>
                <a:gd name="T22" fmla="*/ 23 w 29"/>
                <a:gd name="T23" fmla="*/ 6 h 35"/>
                <a:gd name="T24" fmla="*/ 14 w 29"/>
                <a:gd name="T25" fmla="*/ 16 h 35"/>
                <a:gd name="T26" fmla="*/ 19 w 29"/>
                <a:gd name="T27"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5">
                  <a:moveTo>
                    <a:pt x="11" y="32"/>
                  </a:moveTo>
                  <a:lnTo>
                    <a:pt x="16" y="23"/>
                  </a:lnTo>
                  <a:lnTo>
                    <a:pt x="11" y="20"/>
                  </a:lnTo>
                  <a:lnTo>
                    <a:pt x="3" y="27"/>
                  </a:lnTo>
                  <a:lnTo>
                    <a:pt x="0" y="25"/>
                  </a:lnTo>
                  <a:lnTo>
                    <a:pt x="24" y="0"/>
                  </a:lnTo>
                  <a:lnTo>
                    <a:pt x="29" y="2"/>
                  </a:lnTo>
                  <a:lnTo>
                    <a:pt x="16" y="35"/>
                  </a:lnTo>
                  <a:lnTo>
                    <a:pt x="11" y="32"/>
                  </a:lnTo>
                  <a:close/>
                  <a:moveTo>
                    <a:pt x="19" y="18"/>
                  </a:moveTo>
                  <a:lnTo>
                    <a:pt x="24" y="7"/>
                  </a:lnTo>
                  <a:lnTo>
                    <a:pt x="23" y="6"/>
                  </a:lnTo>
                  <a:lnTo>
                    <a:pt x="14" y="16"/>
                  </a:lnTo>
                  <a:lnTo>
                    <a:pt x="19" y="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4" name="Freeform 112">
              <a:extLst>
                <a:ext uri="{FF2B5EF4-FFF2-40B4-BE49-F238E27FC236}">
                  <a16:creationId xmlns:a16="http://schemas.microsoft.com/office/drawing/2014/main" id="{59924C04-D0BF-BACE-5AB1-CC6FC4D09FCA}"/>
                </a:ext>
              </a:extLst>
            </p:cNvPr>
            <p:cNvSpPr>
              <a:spLocks/>
            </p:cNvSpPr>
            <p:nvPr/>
          </p:nvSpPr>
          <p:spPr bwMode="auto">
            <a:xfrm>
              <a:off x="4794903" y="4438031"/>
              <a:ext cx="242017" cy="294958"/>
            </a:xfrm>
            <a:custGeom>
              <a:avLst/>
              <a:gdLst>
                <a:gd name="T0" fmla="*/ 16 w 32"/>
                <a:gd name="T1" fmla="*/ 39 h 39"/>
                <a:gd name="T2" fmla="*/ 13 w 32"/>
                <a:gd name="T3" fmla="*/ 36 h 39"/>
                <a:gd name="T4" fmla="*/ 15 w 32"/>
                <a:gd name="T5" fmla="*/ 12 h 39"/>
                <a:gd name="T6" fmla="*/ 5 w 32"/>
                <a:gd name="T7" fmla="*/ 32 h 39"/>
                <a:gd name="T8" fmla="*/ 0 w 32"/>
                <a:gd name="T9" fmla="*/ 30 h 39"/>
                <a:gd name="T10" fmla="*/ 16 w 32"/>
                <a:gd name="T11" fmla="*/ 0 h 39"/>
                <a:gd name="T12" fmla="*/ 20 w 32"/>
                <a:gd name="T13" fmla="*/ 1 h 39"/>
                <a:gd name="T14" fmla="*/ 19 w 32"/>
                <a:gd name="T15" fmla="*/ 25 h 39"/>
                <a:gd name="T16" fmla="*/ 29 w 32"/>
                <a:gd name="T17" fmla="*/ 5 h 39"/>
                <a:gd name="T18" fmla="*/ 32 w 32"/>
                <a:gd name="T19" fmla="*/ 7 h 39"/>
                <a:gd name="T20" fmla="*/ 16 w 32"/>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39">
                  <a:moveTo>
                    <a:pt x="16" y="39"/>
                  </a:moveTo>
                  <a:lnTo>
                    <a:pt x="13" y="36"/>
                  </a:lnTo>
                  <a:lnTo>
                    <a:pt x="15" y="12"/>
                  </a:lnTo>
                  <a:lnTo>
                    <a:pt x="5" y="32"/>
                  </a:lnTo>
                  <a:lnTo>
                    <a:pt x="0" y="30"/>
                  </a:lnTo>
                  <a:lnTo>
                    <a:pt x="16" y="0"/>
                  </a:lnTo>
                  <a:lnTo>
                    <a:pt x="20" y="1"/>
                  </a:lnTo>
                  <a:lnTo>
                    <a:pt x="19" y="25"/>
                  </a:lnTo>
                  <a:lnTo>
                    <a:pt x="29" y="5"/>
                  </a:lnTo>
                  <a:lnTo>
                    <a:pt x="32" y="7"/>
                  </a:lnTo>
                  <a:lnTo>
                    <a:pt x="16" y="3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5" name="Freeform 113">
              <a:extLst>
                <a:ext uri="{FF2B5EF4-FFF2-40B4-BE49-F238E27FC236}">
                  <a16:creationId xmlns:a16="http://schemas.microsoft.com/office/drawing/2014/main" id="{1CA56612-7943-4075-70B2-AB23DAAF30E2}"/>
                </a:ext>
              </a:extLst>
            </p:cNvPr>
            <p:cNvSpPr>
              <a:spLocks/>
            </p:cNvSpPr>
            <p:nvPr userDrawn="1"/>
          </p:nvSpPr>
          <p:spPr bwMode="auto">
            <a:xfrm>
              <a:off x="4983978" y="4506098"/>
              <a:ext cx="173950" cy="272269"/>
            </a:xfrm>
            <a:custGeom>
              <a:avLst/>
              <a:gdLst>
                <a:gd name="T0" fmla="*/ 12 w 19"/>
                <a:gd name="T1" fmla="*/ 29 h 29"/>
                <a:gd name="T2" fmla="*/ 10 w 19"/>
                <a:gd name="T3" fmla="*/ 29 h 29"/>
                <a:gd name="T4" fmla="*/ 10 w 19"/>
                <a:gd name="T5" fmla="*/ 26 h 29"/>
                <a:gd name="T6" fmla="*/ 8 w 19"/>
                <a:gd name="T7" fmla="*/ 27 h 29"/>
                <a:gd name="T8" fmla="*/ 5 w 19"/>
                <a:gd name="T9" fmla="*/ 27 h 29"/>
                <a:gd name="T10" fmla="*/ 1 w 19"/>
                <a:gd name="T11" fmla="*/ 23 h 29"/>
                <a:gd name="T12" fmla="*/ 1 w 19"/>
                <a:gd name="T13" fmla="*/ 13 h 29"/>
                <a:gd name="T14" fmla="*/ 6 w 19"/>
                <a:gd name="T15" fmla="*/ 3 h 29"/>
                <a:gd name="T16" fmla="*/ 14 w 19"/>
                <a:gd name="T17" fmla="*/ 1 h 29"/>
                <a:gd name="T18" fmla="*/ 18 w 19"/>
                <a:gd name="T19" fmla="*/ 11 h 29"/>
                <a:gd name="T20" fmla="*/ 15 w 19"/>
                <a:gd name="T21" fmla="*/ 11 h 29"/>
                <a:gd name="T22" fmla="*/ 13 w 19"/>
                <a:gd name="T23" fmla="*/ 4 h 29"/>
                <a:gd name="T24" fmla="*/ 8 w 19"/>
                <a:gd name="T25" fmla="*/ 6 h 29"/>
                <a:gd name="T26" fmla="*/ 5 w 19"/>
                <a:gd name="T27" fmla="*/ 14 h 29"/>
                <a:gd name="T28" fmla="*/ 4 w 19"/>
                <a:gd name="T29" fmla="*/ 21 h 29"/>
                <a:gd name="T30" fmla="*/ 6 w 19"/>
                <a:gd name="T31" fmla="*/ 24 h 29"/>
                <a:gd name="T32" fmla="*/ 9 w 19"/>
                <a:gd name="T33" fmla="*/ 24 h 29"/>
                <a:gd name="T34" fmla="*/ 12 w 19"/>
                <a:gd name="T35" fmla="*/ 20 h 29"/>
                <a:gd name="T36" fmla="*/ 12 w 19"/>
                <a:gd name="T37" fmla="*/ 18 h 29"/>
                <a:gd name="T38" fmla="*/ 8 w 19"/>
                <a:gd name="T39" fmla="*/ 17 h 29"/>
                <a:gd name="T40" fmla="*/ 9 w 19"/>
                <a:gd name="T41" fmla="*/ 14 h 29"/>
                <a:gd name="T42" fmla="*/ 16 w 19"/>
                <a:gd name="T43" fmla="*/ 17 h 29"/>
                <a:gd name="T44" fmla="*/ 12 w 19"/>
                <a:gd name="T4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29">
                  <a:moveTo>
                    <a:pt x="12" y="29"/>
                  </a:moveTo>
                  <a:cubicBezTo>
                    <a:pt x="10" y="29"/>
                    <a:pt x="10" y="29"/>
                    <a:pt x="10" y="29"/>
                  </a:cubicBezTo>
                  <a:cubicBezTo>
                    <a:pt x="10" y="26"/>
                    <a:pt x="10" y="26"/>
                    <a:pt x="10" y="26"/>
                  </a:cubicBezTo>
                  <a:cubicBezTo>
                    <a:pt x="9" y="27"/>
                    <a:pt x="9" y="27"/>
                    <a:pt x="8" y="27"/>
                  </a:cubicBezTo>
                  <a:cubicBezTo>
                    <a:pt x="7" y="27"/>
                    <a:pt x="6" y="27"/>
                    <a:pt x="5" y="27"/>
                  </a:cubicBezTo>
                  <a:cubicBezTo>
                    <a:pt x="3" y="26"/>
                    <a:pt x="2" y="25"/>
                    <a:pt x="1" y="23"/>
                  </a:cubicBezTo>
                  <a:cubicBezTo>
                    <a:pt x="0" y="20"/>
                    <a:pt x="0" y="17"/>
                    <a:pt x="1" y="13"/>
                  </a:cubicBezTo>
                  <a:cubicBezTo>
                    <a:pt x="3" y="8"/>
                    <a:pt x="4" y="5"/>
                    <a:pt x="6" y="3"/>
                  </a:cubicBezTo>
                  <a:cubicBezTo>
                    <a:pt x="9" y="1"/>
                    <a:pt x="12" y="0"/>
                    <a:pt x="14" y="1"/>
                  </a:cubicBezTo>
                  <a:cubicBezTo>
                    <a:pt x="17" y="2"/>
                    <a:pt x="19" y="6"/>
                    <a:pt x="18" y="11"/>
                  </a:cubicBezTo>
                  <a:cubicBezTo>
                    <a:pt x="15" y="11"/>
                    <a:pt x="15" y="11"/>
                    <a:pt x="15" y="11"/>
                  </a:cubicBezTo>
                  <a:cubicBezTo>
                    <a:pt x="16" y="9"/>
                    <a:pt x="15" y="5"/>
                    <a:pt x="13" y="4"/>
                  </a:cubicBezTo>
                  <a:cubicBezTo>
                    <a:pt x="11" y="4"/>
                    <a:pt x="9" y="4"/>
                    <a:pt x="8" y="6"/>
                  </a:cubicBezTo>
                  <a:cubicBezTo>
                    <a:pt x="7" y="7"/>
                    <a:pt x="6" y="10"/>
                    <a:pt x="5" y="14"/>
                  </a:cubicBezTo>
                  <a:cubicBezTo>
                    <a:pt x="4" y="17"/>
                    <a:pt x="3" y="20"/>
                    <a:pt x="4" y="21"/>
                  </a:cubicBezTo>
                  <a:cubicBezTo>
                    <a:pt x="4" y="23"/>
                    <a:pt x="5" y="24"/>
                    <a:pt x="6" y="24"/>
                  </a:cubicBezTo>
                  <a:cubicBezTo>
                    <a:pt x="7" y="25"/>
                    <a:pt x="9" y="25"/>
                    <a:pt x="9" y="24"/>
                  </a:cubicBezTo>
                  <a:cubicBezTo>
                    <a:pt x="10" y="23"/>
                    <a:pt x="11" y="22"/>
                    <a:pt x="12" y="20"/>
                  </a:cubicBezTo>
                  <a:cubicBezTo>
                    <a:pt x="12" y="18"/>
                    <a:pt x="12" y="18"/>
                    <a:pt x="12" y="18"/>
                  </a:cubicBezTo>
                  <a:cubicBezTo>
                    <a:pt x="8" y="17"/>
                    <a:pt x="8" y="17"/>
                    <a:pt x="8" y="17"/>
                  </a:cubicBezTo>
                  <a:cubicBezTo>
                    <a:pt x="9" y="14"/>
                    <a:pt x="9" y="14"/>
                    <a:pt x="9" y="14"/>
                  </a:cubicBezTo>
                  <a:cubicBezTo>
                    <a:pt x="16" y="17"/>
                    <a:pt x="16" y="17"/>
                    <a:pt x="16" y="17"/>
                  </a:cubicBezTo>
                  <a:lnTo>
                    <a:pt x="12"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6" name="Freeform 114">
              <a:extLst>
                <a:ext uri="{FF2B5EF4-FFF2-40B4-BE49-F238E27FC236}">
                  <a16:creationId xmlns:a16="http://schemas.microsoft.com/office/drawing/2014/main" id="{1402C859-5F44-D21C-5869-84DBA7EF36A7}"/>
                </a:ext>
              </a:extLst>
            </p:cNvPr>
            <p:cNvSpPr>
              <a:spLocks/>
            </p:cNvSpPr>
            <p:nvPr userDrawn="1"/>
          </p:nvSpPr>
          <p:spPr bwMode="auto">
            <a:xfrm>
              <a:off x="5301626" y="4543913"/>
              <a:ext cx="143698" cy="249580"/>
            </a:xfrm>
            <a:custGeom>
              <a:avLst/>
              <a:gdLst>
                <a:gd name="T0" fmla="*/ 15 w 15"/>
                <a:gd name="T1" fmla="*/ 19 h 27"/>
                <a:gd name="T2" fmla="*/ 13 w 15"/>
                <a:gd name="T3" fmla="*/ 25 h 27"/>
                <a:gd name="T4" fmla="*/ 7 w 15"/>
                <a:gd name="T5" fmla="*/ 27 h 27"/>
                <a:gd name="T6" fmla="*/ 1 w 15"/>
                <a:gd name="T7" fmla="*/ 25 h 27"/>
                <a:gd name="T8" fmla="*/ 0 w 15"/>
                <a:gd name="T9" fmla="*/ 19 h 27"/>
                <a:gd name="T10" fmla="*/ 0 w 15"/>
                <a:gd name="T11" fmla="*/ 0 h 27"/>
                <a:gd name="T12" fmla="*/ 4 w 15"/>
                <a:gd name="T13" fmla="*/ 0 h 27"/>
                <a:gd name="T14" fmla="*/ 3 w 15"/>
                <a:gd name="T15" fmla="*/ 19 h 27"/>
                <a:gd name="T16" fmla="*/ 4 w 15"/>
                <a:gd name="T17" fmla="*/ 23 h 27"/>
                <a:gd name="T18" fmla="*/ 7 w 15"/>
                <a:gd name="T19" fmla="*/ 24 h 27"/>
                <a:gd name="T20" fmla="*/ 10 w 15"/>
                <a:gd name="T21" fmla="*/ 23 h 27"/>
                <a:gd name="T22" fmla="*/ 11 w 15"/>
                <a:gd name="T23" fmla="*/ 19 h 27"/>
                <a:gd name="T24" fmla="*/ 12 w 15"/>
                <a:gd name="T25" fmla="*/ 0 h 27"/>
                <a:gd name="T26" fmla="*/ 15 w 15"/>
                <a:gd name="T27" fmla="*/ 0 h 27"/>
                <a:gd name="T28" fmla="*/ 15 w 15"/>
                <a:gd name="T29"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7">
                  <a:moveTo>
                    <a:pt x="15" y="19"/>
                  </a:moveTo>
                  <a:cubicBezTo>
                    <a:pt x="15" y="22"/>
                    <a:pt x="14" y="24"/>
                    <a:pt x="13" y="25"/>
                  </a:cubicBezTo>
                  <a:cubicBezTo>
                    <a:pt x="11" y="27"/>
                    <a:pt x="10" y="27"/>
                    <a:pt x="7" y="27"/>
                  </a:cubicBezTo>
                  <a:cubicBezTo>
                    <a:pt x="4" y="27"/>
                    <a:pt x="2" y="26"/>
                    <a:pt x="1" y="25"/>
                  </a:cubicBezTo>
                  <a:cubicBezTo>
                    <a:pt x="0" y="23"/>
                    <a:pt x="0" y="21"/>
                    <a:pt x="0" y="19"/>
                  </a:cubicBezTo>
                  <a:cubicBezTo>
                    <a:pt x="0" y="0"/>
                    <a:pt x="0" y="0"/>
                    <a:pt x="0" y="0"/>
                  </a:cubicBezTo>
                  <a:cubicBezTo>
                    <a:pt x="4" y="0"/>
                    <a:pt x="4" y="0"/>
                    <a:pt x="4" y="0"/>
                  </a:cubicBezTo>
                  <a:cubicBezTo>
                    <a:pt x="3" y="19"/>
                    <a:pt x="3" y="19"/>
                    <a:pt x="3" y="19"/>
                  </a:cubicBezTo>
                  <a:cubicBezTo>
                    <a:pt x="3" y="21"/>
                    <a:pt x="3" y="22"/>
                    <a:pt x="4" y="23"/>
                  </a:cubicBezTo>
                  <a:cubicBezTo>
                    <a:pt x="5" y="24"/>
                    <a:pt x="6" y="24"/>
                    <a:pt x="7" y="24"/>
                  </a:cubicBezTo>
                  <a:cubicBezTo>
                    <a:pt x="8" y="24"/>
                    <a:pt x="9" y="24"/>
                    <a:pt x="10" y="23"/>
                  </a:cubicBezTo>
                  <a:cubicBezTo>
                    <a:pt x="11" y="22"/>
                    <a:pt x="11" y="21"/>
                    <a:pt x="11" y="19"/>
                  </a:cubicBezTo>
                  <a:cubicBezTo>
                    <a:pt x="12" y="0"/>
                    <a:pt x="12" y="0"/>
                    <a:pt x="12" y="0"/>
                  </a:cubicBezTo>
                  <a:cubicBezTo>
                    <a:pt x="15" y="0"/>
                    <a:pt x="15" y="0"/>
                    <a:pt x="15" y="0"/>
                  </a:cubicBezTo>
                  <a:lnTo>
                    <a:pt x="15"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7" name="Freeform 115">
              <a:extLst>
                <a:ext uri="{FF2B5EF4-FFF2-40B4-BE49-F238E27FC236}">
                  <a16:creationId xmlns:a16="http://schemas.microsoft.com/office/drawing/2014/main" id="{BB8EB24E-23AD-5427-D9E0-09D78ABB302D}"/>
                </a:ext>
              </a:extLst>
            </p:cNvPr>
            <p:cNvSpPr>
              <a:spLocks/>
            </p:cNvSpPr>
            <p:nvPr userDrawn="1"/>
          </p:nvSpPr>
          <p:spPr bwMode="auto">
            <a:xfrm>
              <a:off x="5460449" y="4521224"/>
              <a:ext cx="158824" cy="272269"/>
            </a:xfrm>
            <a:custGeom>
              <a:avLst/>
              <a:gdLst>
                <a:gd name="T0" fmla="*/ 21 w 21"/>
                <a:gd name="T1" fmla="*/ 33 h 36"/>
                <a:gd name="T2" fmla="*/ 17 w 21"/>
                <a:gd name="T3" fmla="*/ 34 h 36"/>
                <a:gd name="T4" fmla="*/ 5 w 21"/>
                <a:gd name="T5" fmla="*/ 11 h 36"/>
                <a:gd name="T6" fmla="*/ 8 w 21"/>
                <a:gd name="T7" fmla="*/ 35 h 36"/>
                <a:gd name="T8" fmla="*/ 3 w 21"/>
                <a:gd name="T9" fmla="*/ 36 h 36"/>
                <a:gd name="T10" fmla="*/ 0 w 21"/>
                <a:gd name="T11" fmla="*/ 3 h 36"/>
                <a:gd name="T12" fmla="*/ 5 w 21"/>
                <a:gd name="T13" fmla="*/ 1 h 36"/>
                <a:gd name="T14" fmla="*/ 15 w 21"/>
                <a:gd name="T15" fmla="*/ 18 h 36"/>
                <a:gd name="T16" fmla="*/ 12 w 21"/>
                <a:gd name="T17" fmla="*/ 0 h 36"/>
                <a:gd name="T18" fmla="*/ 16 w 21"/>
                <a:gd name="T19" fmla="*/ 0 h 36"/>
                <a:gd name="T20" fmla="*/ 21 w 21"/>
                <a:gd name="T21" fmla="*/ 3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6">
                  <a:moveTo>
                    <a:pt x="21" y="33"/>
                  </a:moveTo>
                  <a:lnTo>
                    <a:pt x="17" y="34"/>
                  </a:lnTo>
                  <a:lnTo>
                    <a:pt x="5" y="11"/>
                  </a:lnTo>
                  <a:lnTo>
                    <a:pt x="8" y="35"/>
                  </a:lnTo>
                  <a:lnTo>
                    <a:pt x="3" y="36"/>
                  </a:lnTo>
                  <a:lnTo>
                    <a:pt x="0" y="3"/>
                  </a:lnTo>
                  <a:lnTo>
                    <a:pt x="5" y="1"/>
                  </a:lnTo>
                  <a:lnTo>
                    <a:pt x="15" y="18"/>
                  </a:lnTo>
                  <a:lnTo>
                    <a:pt x="12" y="0"/>
                  </a:lnTo>
                  <a:lnTo>
                    <a:pt x="16" y="0"/>
                  </a:lnTo>
                  <a:lnTo>
                    <a:pt x="21" y="3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8" name="Freeform 116">
              <a:extLst>
                <a:ext uri="{FF2B5EF4-FFF2-40B4-BE49-F238E27FC236}">
                  <a16:creationId xmlns:a16="http://schemas.microsoft.com/office/drawing/2014/main" id="{EF52F287-5562-4B01-420C-C5D7FAE77763}"/>
                </a:ext>
              </a:extLst>
            </p:cNvPr>
            <p:cNvSpPr>
              <a:spLocks/>
            </p:cNvSpPr>
            <p:nvPr userDrawn="1"/>
          </p:nvSpPr>
          <p:spPr bwMode="auto">
            <a:xfrm>
              <a:off x="5611710" y="4506098"/>
              <a:ext cx="105882" cy="249580"/>
            </a:xfrm>
            <a:custGeom>
              <a:avLst/>
              <a:gdLst>
                <a:gd name="T0" fmla="*/ 14 w 14"/>
                <a:gd name="T1" fmla="*/ 31 h 33"/>
                <a:gd name="T2" fmla="*/ 9 w 14"/>
                <a:gd name="T3" fmla="*/ 33 h 33"/>
                <a:gd name="T4" fmla="*/ 0 w 14"/>
                <a:gd name="T5" fmla="*/ 1 h 33"/>
                <a:gd name="T6" fmla="*/ 4 w 14"/>
                <a:gd name="T7" fmla="*/ 0 h 33"/>
                <a:gd name="T8" fmla="*/ 14 w 14"/>
                <a:gd name="T9" fmla="*/ 31 h 33"/>
              </a:gdLst>
              <a:ahLst/>
              <a:cxnLst>
                <a:cxn ang="0">
                  <a:pos x="T0" y="T1"/>
                </a:cxn>
                <a:cxn ang="0">
                  <a:pos x="T2" y="T3"/>
                </a:cxn>
                <a:cxn ang="0">
                  <a:pos x="T4" y="T5"/>
                </a:cxn>
                <a:cxn ang="0">
                  <a:pos x="T6" y="T7"/>
                </a:cxn>
                <a:cxn ang="0">
                  <a:pos x="T8" y="T9"/>
                </a:cxn>
              </a:cxnLst>
              <a:rect l="0" t="0" r="r" b="b"/>
              <a:pathLst>
                <a:path w="14" h="33">
                  <a:moveTo>
                    <a:pt x="14" y="31"/>
                  </a:moveTo>
                  <a:lnTo>
                    <a:pt x="9" y="33"/>
                  </a:lnTo>
                  <a:lnTo>
                    <a:pt x="0" y="1"/>
                  </a:lnTo>
                  <a:lnTo>
                    <a:pt x="4" y="0"/>
                  </a:lnTo>
                  <a:lnTo>
                    <a:pt x="14" y="3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19" name="Freeform 117">
              <a:extLst>
                <a:ext uri="{FF2B5EF4-FFF2-40B4-BE49-F238E27FC236}">
                  <a16:creationId xmlns:a16="http://schemas.microsoft.com/office/drawing/2014/main" id="{85C81B7F-3493-ECBF-FF4F-D4C6BAC9D476}"/>
                </a:ext>
              </a:extLst>
            </p:cNvPr>
            <p:cNvSpPr>
              <a:spLocks/>
            </p:cNvSpPr>
            <p:nvPr userDrawn="1"/>
          </p:nvSpPr>
          <p:spPr bwMode="auto">
            <a:xfrm>
              <a:off x="5664651" y="4438031"/>
              <a:ext cx="173950" cy="279832"/>
            </a:xfrm>
            <a:custGeom>
              <a:avLst/>
              <a:gdLst>
                <a:gd name="T0" fmla="*/ 18 w 23"/>
                <a:gd name="T1" fmla="*/ 0 h 37"/>
                <a:gd name="T2" fmla="*/ 23 w 23"/>
                <a:gd name="T3" fmla="*/ 35 h 37"/>
                <a:gd name="T4" fmla="*/ 19 w 23"/>
                <a:gd name="T5" fmla="*/ 37 h 37"/>
                <a:gd name="T6" fmla="*/ 0 w 23"/>
                <a:gd name="T7" fmla="*/ 7 h 37"/>
                <a:gd name="T8" fmla="*/ 4 w 23"/>
                <a:gd name="T9" fmla="*/ 6 h 37"/>
                <a:gd name="T10" fmla="*/ 18 w 23"/>
                <a:gd name="T11" fmla="*/ 26 h 37"/>
                <a:gd name="T12" fmla="*/ 14 w 23"/>
                <a:gd name="T13" fmla="*/ 1 h 37"/>
                <a:gd name="T14" fmla="*/ 18 w 2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7">
                  <a:moveTo>
                    <a:pt x="18" y="0"/>
                  </a:moveTo>
                  <a:lnTo>
                    <a:pt x="23" y="35"/>
                  </a:lnTo>
                  <a:lnTo>
                    <a:pt x="19" y="37"/>
                  </a:lnTo>
                  <a:lnTo>
                    <a:pt x="0" y="7"/>
                  </a:lnTo>
                  <a:lnTo>
                    <a:pt x="4" y="6"/>
                  </a:lnTo>
                  <a:lnTo>
                    <a:pt x="18" y="26"/>
                  </a:lnTo>
                  <a:lnTo>
                    <a:pt x="14" y="1"/>
                  </a:lnTo>
                  <a:lnTo>
                    <a:pt x="1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0" name="Freeform 118">
              <a:extLst>
                <a:ext uri="{FF2B5EF4-FFF2-40B4-BE49-F238E27FC236}">
                  <a16:creationId xmlns:a16="http://schemas.microsoft.com/office/drawing/2014/main" id="{5DE75BA2-7AA6-0D93-D3FC-0E11B13388CD}"/>
                </a:ext>
              </a:extLst>
            </p:cNvPr>
            <p:cNvSpPr>
              <a:spLocks/>
            </p:cNvSpPr>
            <p:nvPr userDrawn="1"/>
          </p:nvSpPr>
          <p:spPr bwMode="auto">
            <a:xfrm>
              <a:off x="5808348" y="4369963"/>
              <a:ext cx="249580" cy="287395"/>
            </a:xfrm>
            <a:custGeom>
              <a:avLst/>
              <a:gdLst>
                <a:gd name="T0" fmla="*/ 33 w 33"/>
                <a:gd name="T1" fmla="*/ 29 h 38"/>
                <a:gd name="T2" fmla="*/ 17 w 33"/>
                <a:gd name="T3" fmla="*/ 38 h 38"/>
                <a:gd name="T4" fmla="*/ 0 w 33"/>
                <a:gd name="T5" fmla="*/ 8 h 38"/>
                <a:gd name="T6" fmla="*/ 15 w 33"/>
                <a:gd name="T7" fmla="*/ 0 h 38"/>
                <a:gd name="T8" fmla="*/ 17 w 33"/>
                <a:gd name="T9" fmla="*/ 3 h 38"/>
                <a:gd name="T10" fmla="*/ 6 w 33"/>
                <a:gd name="T11" fmla="*/ 9 h 38"/>
                <a:gd name="T12" fmla="*/ 11 w 33"/>
                <a:gd name="T13" fmla="*/ 19 h 38"/>
                <a:gd name="T14" fmla="*/ 22 w 33"/>
                <a:gd name="T15" fmla="*/ 13 h 38"/>
                <a:gd name="T16" fmla="*/ 23 w 33"/>
                <a:gd name="T17" fmla="*/ 16 h 38"/>
                <a:gd name="T18" fmla="*/ 14 w 33"/>
                <a:gd name="T19" fmla="*/ 21 h 38"/>
                <a:gd name="T20" fmla="*/ 20 w 33"/>
                <a:gd name="T21" fmla="*/ 33 h 38"/>
                <a:gd name="T22" fmla="*/ 31 w 33"/>
                <a:gd name="T23" fmla="*/ 25 h 38"/>
                <a:gd name="T24" fmla="*/ 33 w 33"/>
                <a:gd name="T2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38">
                  <a:moveTo>
                    <a:pt x="33" y="29"/>
                  </a:moveTo>
                  <a:lnTo>
                    <a:pt x="17" y="38"/>
                  </a:lnTo>
                  <a:lnTo>
                    <a:pt x="0" y="8"/>
                  </a:lnTo>
                  <a:lnTo>
                    <a:pt x="15" y="0"/>
                  </a:lnTo>
                  <a:lnTo>
                    <a:pt x="17" y="3"/>
                  </a:lnTo>
                  <a:lnTo>
                    <a:pt x="6" y="9"/>
                  </a:lnTo>
                  <a:lnTo>
                    <a:pt x="11" y="19"/>
                  </a:lnTo>
                  <a:lnTo>
                    <a:pt x="22" y="13"/>
                  </a:lnTo>
                  <a:lnTo>
                    <a:pt x="23" y="16"/>
                  </a:lnTo>
                  <a:lnTo>
                    <a:pt x="14" y="21"/>
                  </a:lnTo>
                  <a:lnTo>
                    <a:pt x="20" y="33"/>
                  </a:lnTo>
                  <a:lnTo>
                    <a:pt x="31" y="25"/>
                  </a:lnTo>
                  <a:lnTo>
                    <a:pt x="33" y="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1" name="Freeform 119">
              <a:extLst>
                <a:ext uri="{FF2B5EF4-FFF2-40B4-BE49-F238E27FC236}">
                  <a16:creationId xmlns:a16="http://schemas.microsoft.com/office/drawing/2014/main" id="{8AA32C84-3812-F690-102E-92BADB67EB55}"/>
                </a:ext>
              </a:extLst>
            </p:cNvPr>
            <p:cNvSpPr>
              <a:spLocks noEditPoints="1"/>
            </p:cNvSpPr>
            <p:nvPr userDrawn="1"/>
          </p:nvSpPr>
          <p:spPr bwMode="auto">
            <a:xfrm>
              <a:off x="5936920" y="4309459"/>
              <a:ext cx="257143" cy="257143"/>
            </a:xfrm>
            <a:custGeom>
              <a:avLst/>
              <a:gdLst>
                <a:gd name="T0" fmla="*/ 27 w 27"/>
                <a:gd name="T1" fmla="*/ 20 h 28"/>
                <a:gd name="T2" fmla="*/ 24 w 27"/>
                <a:gd name="T3" fmla="*/ 22 h 28"/>
                <a:gd name="T4" fmla="*/ 15 w 27"/>
                <a:gd name="T5" fmla="*/ 14 h 28"/>
                <a:gd name="T6" fmla="*/ 12 w 27"/>
                <a:gd name="T7" fmla="*/ 17 h 28"/>
                <a:gd name="T8" fmla="*/ 19 w 27"/>
                <a:gd name="T9" fmla="*/ 26 h 28"/>
                <a:gd name="T10" fmla="*/ 16 w 27"/>
                <a:gd name="T11" fmla="*/ 28 h 28"/>
                <a:gd name="T12" fmla="*/ 0 w 27"/>
                <a:gd name="T13" fmla="*/ 6 h 28"/>
                <a:gd name="T14" fmla="*/ 5 w 27"/>
                <a:gd name="T15" fmla="*/ 2 h 28"/>
                <a:gd name="T16" fmla="*/ 11 w 27"/>
                <a:gd name="T17" fmla="*/ 0 h 28"/>
                <a:gd name="T18" fmla="*/ 18 w 27"/>
                <a:gd name="T19" fmla="*/ 8 h 28"/>
                <a:gd name="T20" fmla="*/ 17 w 27"/>
                <a:gd name="T21" fmla="*/ 12 h 28"/>
                <a:gd name="T22" fmla="*/ 27 w 27"/>
                <a:gd name="T23" fmla="*/ 20 h 28"/>
                <a:gd name="T24" fmla="*/ 10 w 27"/>
                <a:gd name="T25" fmla="*/ 4 h 28"/>
                <a:gd name="T26" fmla="*/ 5 w 27"/>
                <a:gd name="T27" fmla="*/ 6 h 28"/>
                <a:gd name="T28" fmla="*/ 10 w 27"/>
                <a:gd name="T29" fmla="*/ 13 h 28"/>
                <a:gd name="T30" fmla="*/ 14 w 27"/>
                <a:gd name="T31" fmla="*/ 10 h 28"/>
                <a:gd name="T32" fmla="*/ 10 w 27"/>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8">
                  <a:moveTo>
                    <a:pt x="27" y="20"/>
                  </a:moveTo>
                  <a:cubicBezTo>
                    <a:pt x="24" y="22"/>
                    <a:pt x="24" y="22"/>
                    <a:pt x="24" y="22"/>
                  </a:cubicBezTo>
                  <a:cubicBezTo>
                    <a:pt x="15" y="14"/>
                    <a:pt x="15" y="14"/>
                    <a:pt x="15" y="14"/>
                  </a:cubicBezTo>
                  <a:cubicBezTo>
                    <a:pt x="12" y="17"/>
                    <a:pt x="12" y="17"/>
                    <a:pt x="12" y="17"/>
                  </a:cubicBezTo>
                  <a:cubicBezTo>
                    <a:pt x="19" y="26"/>
                    <a:pt x="19" y="26"/>
                    <a:pt x="19" y="26"/>
                  </a:cubicBezTo>
                  <a:cubicBezTo>
                    <a:pt x="16" y="28"/>
                    <a:pt x="16" y="28"/>
                    <a:pt x="16" y="28"/>
                  </a:cubicBezTo>
                  <a:cubicBezTo>
                    <a:pt x="0" y="6"/>
                    <a:pt x="0" y="6"/>
                    <a:pt x="0" y="6"/>
                  </a:cubicBezTo>
                  <a:cubicBezTo>
                    <a:pt x="5" y="2"/>
                    <a:pt x="5" y="2"/>
                    <a:pt x="5" y="2"/>
                  </a:cubicBezTo>
                  <a:cubicBezTo>
                    <a:pt x="7" y="1"/>
                    <a:pt x="9" y="0"/>
                    <a:pt x="11" y="0"/>
                  </a:cubicBezTo>
                  <a:cubicBezTo>
                    <a:pt x="16" y="1"/>
                    <a:pt x="18" y="4"/>
                    <a:pt x="18" y="8"/>
                  </a:cubicBezTo>
                  <a:cubicBezTo>
                    <a:pt x="18" y="9"/>
                    <a:pt x="18" y="11"/>
                    <a:pt x="17" y="12"/>
                  </a:cubicBezTo>
                  <a:lnTo>
                    <a:pt x="27" y="20"/>
                  </a:lnTo>
                  <a:close/>
                  <a:moveTo>
                    <a:pt x="10" y="4"/>
                  </a:moveTo>
                  <a:cubicBezTo>
                    <a:pt x="8" y="3"/>
                    <a:pt x="6" y="5"/>
                    <a:pt x="5" y="6"/>
                  </a:cubicBezTo>
                  <a:cubicBezTo>
                    <a:pt x="10" y="13"/>
                    <a:pt x="10" y="13"/>
                    <a:pt x="10" y="13"/>
                  </a:cubicBezTo>
                  <a:cubicBezTo>
                    <a:pt x="12" y="12"/>
                    <a:pt x="12" y="12"/>
                    <a:pt x="14" y="10"/>
                  </a:cubicBezTo>
                  <a:cubicBezTo>
                    <a:pt x="14" y="7"/>
                    <a:pt x="13" y="5"/>
                    <a:pt x="10" y="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2" name="Freeform 120">
              <a:extLst>
                <a:ext uri="{FF2B5EF4-FFF2-40B4-BE49-F238E27FC236}">
                  <a16:creationId xmlns:a16="http://schemas.microsoft.com/office/drawing/2014/main" id="{7CC73C8A-7426-4BC7-BF25-AD4106B6C428}"/>
                </a:ext>
              </a:extLst>
            </p:cNvPr>
            <p:cNvSpPr>
              <a:spLocks/>
            </p:cNvSpPr>
            <p:nvPr userDrawn="1"/>
          </p:nvSpPr>
          <p:spPr bwMode="auto">
            <a:xfrm>
              <a:off x="6073054" y="4196014"/>
              <a:ext cx="257143" cy="219328"/>
            </a:xfrm>
            <a:custGeom>
              <a:avLst/>
              <a:gdLst>
                <a:gd name="T0" fmla="*/ 22 w 28"/>
                <a:gd name="T1" fmla="*/ 10 h 24"/>
                <a:gd name="T2" fmla="*/ 19 w 28"/>
                <a:gd name="T3" fmla="*/ 24 h 24"/>
                <a:gd name="T4" fmla="*/ 14 w 28"/>
                <a:gd name="T5" fmla="*/ 23 h 24"/>
                <a:gd name="T6" fmla="*/ 15 w 28"/>
                <a:gd name="T7" fmla="*/ 20 h 24"/>
                <a:gd name="T8" fmla="*/ 18 w 28"/>
                <a:gd name="T9" fmla="*/ 21 h 24"/>
                <a:gd name="T10" fmla="*/ 20 w 28"/>
                <a:gd name="T11" fmla="*/ 13 h 24"/>
                <a:gd name="T12" fmla="*/ 17 w 28"/>
                <a:gd name="T13" fmla="*/ 12 h 24"/>
                <a:gd name="T14" fmla="*/ 8 w 28"/>
                <a:gd name="T15" fmla="*/ 15 h 24"/>
                <a:gd name="T16" fmla="*/ 0 w 28"/>
                <a:gd name="T17" fmla="*/ 9 h 24"/>
                <a:gd name="T18" fmla="*/ 2 w 28"/>
                <a:gd name="T19" fmla="*/ 4 h 24"/>
                <a:gd name="T20" fmla="*/ 11 w 28"/>
                <a:gd name="T21" fmla="*/ 2 h 24"/>
                <a:gd name="T22" fmla="*/ 10 w 28"/>
                <a:gd name="T23" fmla="*/ 5 h 24"/>
                <a:gd name="T24" fmla="*/ 4 w 28"/>
                <a:gd name="T25" fmla="*/ 6 h 24"/>
                <a:gd name="T26" fmla="*/ 3 w 28"/>
                <a:gd name="T27" fmla="*/ 9 h 24"/>
                <a:gd name="T28" fmla="*/ 7 w 28"/>
                <a:gd name="T29" fmla="*/ 12 h 24"/>
                <a:gd name="T30" fmla="*/ 17 w 28"/>
                <a:gd name="T31" fmla="*/ 9 h 24"/>
                <a:gd name="T32" fmla="*/ 22 w 28"/>
                <a:gd name="T3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4">
                  <a:moveTo>
                    <a:pt x="22" y="10"/>
                  </a:moveTo>
                  <a:cubicBezTo>
                    <a:pt x="28" y="13"/>
                    <a:pt x="26" y="23"/>
                    <a:pt x="19" y="24"/>
                  </a:cubicBezTo>
                  <a:cubicBezTo>
                    <a:pt x="17" y="24"/>
                    <a:pt x="15" y="24"/>
                    <a:pt x="14" y="23"/>
                  </a:cubicBezTo>
                  <a:cubicBezTo>
                    <a:pt x="15" y="20"/>
                    <a:pt x="15" y="20"/>
                    <a:pt x="15" y="20"/>
                  </a:cubicBezTo>
                  <a:cubicBezTo>
                    <a:pt x="16" y="21"/>
                    <a:pt x="17" y="21"/>
                    <a:pt x="18" y="21"/>
                  </a:cubicBezTo>
                  <a:cubicBezTo>
                    <a:pt x="23" y="20"/>
                    <a:pt x="23" y="15"/>
                    <a:pt x="20" y="13"/>
                  </a:cubicBezTo>
                  <a:cubicBezTo>
                    <a:pt x="19" y="12"/>
                    <a:pt x="18" y="12"/>
                    <a:pt x="17" y="12"/>
                  </a:cubicBezTo>
                  <a:cubicBezTo>
                    <a:pt x="13" y="13"/>
                    <a:pt x="11" y="15"/>
                    <a:pt x="8" y="15"/>
                  </a:cubicBezTo>
                  <a:cubicBezTo>
                    <a:pt x="4" y="15"/>
                    <a:pt x="1" y="13"/>
                    <a:pt x="0" y="9"/>
                  </a:cubicBezTo>
                  <a:cubicBezTo>
                    <a:pt x="0" y="7"/>
                    <a:pt x="1" y="5"/>
                    <a:pt x="2" y="4"/>
                  </a:cubicBezTo>
                  <a:cubicBezTo>
                    <a:pt x="4" y="0"/>
                    <a:pt x="8" y="0"/>
                    <a:pt x="11" y="2"/>
                  </a:cubicBezTo>
                  <a:cubicBezTo>
                    <a:pt x="10" y="5"/>
                    <a:pt x="10" y="5"/>
                    <a:pt x="10" y="5"/>
                  </a:cubicBezTo>
                  <a:cubicBezTo>
                    <a:pt x="8" y="4"/>
                    <a:pt x="5" y="4"/>
                    <a:pt x="4" y="6"/>
                  </a:cubicBezTo>
                  <a:cubicBezTo>
                    <a:pt x="3" y="7"/>
                    <a:pt x="3" y="8"/>
                    <a:pt x="3" y="9"/>
                  </a:cubicBezTo>
                  <a:cubicBezTo>
                    <a:pt x="4" y="11"/>
                    <a:pt x="5" y="12"/>
                    <a:pt x="7" y="12"/>
                  </a:cubicBezTo>
                  <a:cubicBezTo>
                    <a:pt x="11" y="11"/>
                    <a:pt x="13" y="8"/>
                    <a:pt x="17" y="9"/>
                  </a:cubicBezTo>
                  <a:cubicBezTo>
                    <a:pt x="18" y="9"/>
                    <a:pt x="20" y="9"/>
                    <a:pt x="22"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3" name="Freeform 121">
              <a:extLst>
                <a:ext uri="{FF2B5EF4-FFF2-40B4-BE49-F238E27FC236}">
                  <a16:creationId xmlns:a16="http://schemas.microsoft.com/office/drawing/2014/main" id="{02AADE9D-E805-C2F1-83F2-36B8131E7B87}"/>
                </a:ext>
              </a:extLst>
            </p:cNvPr>
            <p:cNvSpPr>
              <a:spLocks/>
            </p:cNvSpPr>
            <p:nvPr userDrawn="1"/>
          </p:nvSpPr>
          <p:spPr bwMode="auto">
            <a:xfrm>
              <a:off x="6156248" y="4120384"/>
              <a:ext cx="234454" cy="158823"/>
            </a:xfrm>
            <a:custGeom>
              <a:avLst/>
              <a:gdLst>
                <a:gd name="T0" fmla="*/ 31 w 31"/>
                <a:gd name="T1" fmla="*/ 17 h 21"/>
                <a:gd name="T2" fmla="*/ 28 w 31"/>
                <a:gd name="T3" fmla="*/ 21 h 21"/>
                <a:gd name="T4" fmla="*/ 0 w 31"/>
                <a:gd name="T5" fmla="*/ 2 h 21"/>
                <a:gd name="T6" fmla="*/ 2 w 31"/>
                <a:gd name="T7" fmla="*/ 0 h 21"/>
                <a:gd name="T8" fmla="*/ 31 w 31"/>
                <a:gd name="T9" fmla="*/ 17 h 21"/>
              </a:gdLst>
              <a:ahLst/>
              <a:cxnLst>
                <a:cxn ang="0">
                  <a:pos x="T0" y="T1"/>
                </a:cxn>
                <a:cxn ang="0">
                  <a:pos x="T2" y="T3"/>
                </a:cxn>
                <a:cxn ang="0">
                  <a:pos x="T4" y="T5"/>
                </a:cxn>
                <a:cxn ang="0">
                  <a:pos x="T6" y="T7"/>
                </a:cxn>
                <a:cxn ang="0">
                  <a:pos x="T8" y="T9"/>
                </a:cxn>
              </a:cxnLst>
              <a:rect l="0" t="0" r="r" b="b"/>
              <a:pathLst>
                <a:path w="31" h="21">
                  <a:moveTo>
                    <a:pt x="31" y="17"/>
                  </a:moveTo>
                  <a:lnTo>
                    <a:pt x="28" y="21"/>
                  </a:lnTo>
                  <a:lnTo>
                    <a:pt x="0" y="2"/>
                  </a:lnTo>
                  <a:lnTo>
                    <a:pt x="2" y="0"/>
                  </a:lnTo>
                  <a:lnTo>
                    <a:pt x="31" y="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4" name="Freeform 122">
              <a:extLst>
                <a:ext uri="{FF2B5EF4-FFF2-40B4-BE49-F238E27FC236}">
                  <a16:creationId xmlns:a16="http://schemas.microsoft.com/office/drawing/2014/main" id="{C4B37CC3-5DE4-12B5-58F6-AC32BCB9683D}"/>
                </a:ext>
              </a:extLst>
            </p:cNvPr>
            <p:cNvSpPr>
              <a:spLocks/>
            </p:cNvSpPr>
            <p:nvPr userDrawn="1"/>
          </p:nvSpPr>
          <p:spPr bwMode="auto">
            <a:xfrm>
              <a:off x="6194063" y="3953997"/>
              <a:ext cx="272269" cy="211765"/>
            </a:xfrm>
            <a:custGeom>
              <a:avLst/>
              <a:gdLst>
                <a:gd name="T0" fmla="*/ 11 w 36"/>
                <a:gd name="T1" fmla="*/ 3 h 28"/>
                <a:gd name="T2" fmla="*/ 8 w 36"/>
                <a:gd name="T3" fmla="*/ 9 h 28"/>
                <a:gd name="T4" fmla="*/ 36 w 36"/>
                <a:gd name="T5" fmla="*/ 25 h 28"/>
                <a:gd name="T6" fmla="*/ 33 w 36"/>
                <a:gd name="T7" fmla="*/ 28 h 28"/>
                <a:gd name="T8" fmla="*/ 6 w 36"/>
                <a:gd name="T9" fmla="*/ 13 h 28"/>
                <a:gd name="T10" fmla="*/ 3 w 36"/>
                <a:gd name="T11" fmla="*/ 18 h 28"/>
                <a:gd name="T12" fmla="*/ 0 w 36"/>
                <a:gd name="T13" fmla="*/ 17 h 28"/>
                <a:gd name="T14" fmla="*/ 7 w 36"/>
                <a:gd name="T15" fmla="*/ 0 h 28"/>
                <a:gd name="T16" fmla="*/ 11 w 36"/>
                <a:gd name="T17"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11" y="3"/>
                  </a:moveTo>
                  <a:lnTo>
                    <a:pt x="8" y="9"/>
                  </a:lnTo>
                  <a:lnTo>
                    <a:pt x="36" y="25"/>
                  </a:lnTo>
                  <a:lnTo>
                    <a:pt x="33" y="28"/>
                  </a:lnTo>
                  <a:lnTo>
                    <a:pt x="6" y="13"/>
                  </a:lnTo>
                  <a:lnTo>
                    <a:pt x="3" y="18"/>
                  </a:lnTo>
                  <a:lnTo>
                    <a:pt x="0" y="17"/>
                  </a:lnTo>
                  <a:lnTo>
                    <a:pt x="7" y="0"/>
                  </a:lnTo>
                  <a:lnTo>
                    <a:pt x="11"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5" name="Freeform 123">
              <a:extLst>
                <a:ext uri="{FF2B5EF4-FFF2-40B4-BE49-F238E27FC236}">
                  <a16:creationId xmlns:a16="http://schemas.microsoft.com/office/drawing/2014/main" id="{3CF80AA5-2512-7B31-DE81-6F432737A2B9}"/>
                </a:ext>
              </a:extLst>
            </p:cNvPr>
            <p:cNvSpPr>
              <a:spLocks/>
            </p:cNvSpPr>
            <p:nvPr userDrawn="1"/>
          </p:nvSpPr>
          <p:spPr bwMode="auto">
            <a:xfrm>
              <a:off x="6254567" y="3810300"/>
              <a:ext cx="272269" cy="173950"/>
            </a:xfrm>
            <a:custGeom>
              <a:avLst/>
              <a:gdLst>
                <a:gd name="T0" fmla="*/ 8 w 36"/>
                <a:gd name="T1" fmla="*/ 0 h 23"/>
                <a:gd name="T2" fmla="*/ 25 w 36"/>
                <a:gd name="T3" fmla="*/ 14 h 23"/>
                <a:gd name="T4" fmla="*/ 36 w 36"/>
                <a:gd name="T5" fmla="*/ 19 h 23"/>
                <a:gd name="T6" fmla="*/ 34 w 36"/>
                <a:gd name="T7" fmla="*/ 23 h 23"/>
                <a:gd name="T8" fmla="*/ 24 w 36"/>
                <a:gd name="T9" fmla="*/ 18 h 23"/>
                <a:gd name="T10" fmla="*/ 0 w 36"/>
                <a:gd name="T11" fmla="*/ 18 h 23"/>
                <a:gd name="T12" fmla="*/ 2 w 36"/>
                <a:gd name="T13" fmla="*/ 14 h 23"/>
                <a:gd name="T14" fmla="*/ 18 w 36"/>
                <a:gd name="T15" fmla="*/ 14 h 23"/>
                <a:gd name="T16" fmla="*/ 7 w 36"/>
                <a:gd name="T17" fmla="*/ 5 h 23"/>
                <a:gd name="T18" fmla="*/ 8 w 3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23">
                  <a:moveTo>
                    <a:pt x="8" y="0"/>
                  </a:moveTo>
                  <a:lnTo>
                    <a:pt x="25" y="14"/>
                  </a:lnTo>
                  <a:lnTo>
                    <a:pt x="36" y="19"/>
                  </a:lnTo>
                  <a:lnTo>
                    <a:pt x="34" y="23"/>
                  </a:lnTo>
                  <a:lnTo>
                    <a:pt x="24" y="18"/>
                  </a:lnTo>
                  <a:lnTo>
                    <a:pt x="0" y="18"/>
                  </a:lnTo>
                  <a:lnTo>
                    <a:pt x="2" y="14"/>
                  </a:lnTo>
                  <a:lnTo>
                    <a:pt x="18" y="14"/>
                  </a:lnTo>
                  <a:lnTo>
                    <a:pt x="7" y="5"/>
                  </a:lnTo>
                  <a:lnTo>
                    <a:pt x="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6" name="Freeform 124">
              <a:extLst>
                <a:ext uri="{FF2B5EF4-FFF2-40B4-BE49-F238E27FC236}">
                  <a16:creationId xmlns:a16="http://schemas.microsoft.com/office/drawing/2014/main" id="{77EB17EB-3A6B-B841-24AC-E03949C63C13}"/>
                </a:ext>
              </a:extLst>
            </p:cNvPr>
            <p:cNvSpPr>
              <a:spLocks/>
            </p:cNvSpPr>
            <p:nvPr userDrawn="1"/>
          </p:nvSpPr>
          <p:spPr bwMode="auto">
            <a:xfrm>
              <a:off x="4462130" y="4286770"/>
              <a:ext cx="257143" cy="189076"/>
            </a:xfrm>
            <a:custGeom>
              <a:avLst/>
              <a:gdLst>
                <a:gd name="T0" fmla="*/ 14 w 28"/>
                <a:gd name="T1" fmla="*/ 16 h 20"/>
                <a:gd name="T2" fmla="*/ 8 w 28"/>
                <a:gd name="T3" fmla="*/ 20 h 20"/>
                <a:gd name="T4" fmla="*/ 2 w 28"/>
                <a:gd name="T5" fmla="*/ 17 h 20"/>
                <a:gd name="T6" fmla="*/ 0 w 28"/>
                <a:gd name="T7" fmla="*/ 12 h 20"/>
                <a:gd name="T8" fmla="*/ 1 w 28"/>
                <a:gd name="T9" fmla="*/ 9 h 20"/>
                <a:gd name="T10" fmla="*/ 4 w 28"/>
                <a:gd name="T11" fmla="*/ 10 h 20"/>
                <a:gd name="T12" fmla="*/ 3 w 28"/>
                <a:gd name="T13" fmla="*/ 12 h 20"/>
                <a:gd name="T14" fmla="*/ 4 w 28"/>
                <a:gd name="T15" fmla="*/ 15 h 20"/>
                <a:gd name="T16" fmla="*/ 8 w 28"/>
                <a:gd name="T17" fmla="*/ 16 h 20"/>
                <a:gd name="T18" fmla="*/ 12 w 28"/>
                <a:gd name="T19" fmla="*/ 14 h 20"/>
                <a:gd name="T20" fmla="*/ 25 w 28"/>
                <a:gd name="T21" fmla="*/ 0 h 20"/>
                <a:gd name="T22" fmla="*/ 28 w 28"/>
                <a:gd name="T23" fmla="*/ 3 h 20"/>
                <a:gd name="T24" fmla="*/ 14 w 28"/>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0">
                  <a:moveTo>
                    <a:pt x="14" y="16"/>
                  </a:moveTo>
                  <a:cubicBezTo>
                    <a:pt x="12" y="18"/>
                    <a:pt x="10" y="20"/>
                    <a:pt x="8" y="20"/>
                  </a:cubicBezTo>
                  <a:cubicBezTo>
                    <a:pt x="6" y="20"/>
                    <a:pt x="4" y="19"/>
                    <a:pt x="2" y="17"/>
                  </a:cubicBezTo>
                  <a:cubicBezTo>
                    <a:pt x="1" y="16"/>
                    <a:pt x="0" y="14"/>
                    <a:pt x="0" y="12"/>
                  </a:cubicBezTo>
                  <a:cubicBezTo>
                    <a:pt x="0" y="11"/>
                    <a:pt x="0" y="10"/>
                    <a:pt x="1" y="9"/>
                  </a:cubicBezTo>
                  <a:cubicBezTo>
                    <a:pt x="4" y="10"/>
                    <a:pt x="4" y="10"/>
                    <a:pt x="4" y="10"/>
                  </a:cubicBezTo>
                  <a:cubicBezTo>
                    <a:pt x="3" y="11"/>
                    <a:pt x="3" y="11"/>
                    <a:pt x="3" y="12"/>
                  </a:cubicBezTo>
                  <a:cubicBezTo>
                    <a:pt x="3" y="13"/>
                    <a:pt x="4" y="14"/>
                    <a:pt x="4" y="15"/>
                  </a:cubicBezTo>
                  <a:cubicBezTo>
                    <a:pt x="5" y="16"/>
                    <a:pt x="6" y="16"/>
                    <a:pt x="8" y="16"/>
                  </a:cubicBezTo>
                  <a:cubicBezTo>
                    <a:pt x="9" y="16"/>
                    <a:pt x="10" y="15"/>
                    <a:pt x="12" y="14"/>
                  </a:cubicBezTo>
                  <a:cubicBezTo>
                    <a:pt x="25" y="0"/>
                    <a:pt x="25" y="0"/>
                    <a:pt x="25" y="0"/>
                  </a:cubicBezTo>
                  <a:cubicBezTo>
                    <a:pt x="28" y="3"/>
                    <a:pt x="28" y="3"/>
                    <a:pt x="28" y="3"/>
                  </a:cubicBezTo>
                  <a:lnTo>
                    <a:pt x="14"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7" name="Freeform 125">
              <a:extLst>
                <a:ext uri="{FF2B5EF4-FFF2-40B4-BE49-F238E27FC236}">
                  <a16:creationId xmlns:a16="http://schemas.microsoft.com/office/drawing/2014/main" id="{B939AFC6-3592-DD04-D460-0C880F14DA73}"/>
                </a:ext>
              </a:extLst>
            </p:cNvPr>
            <p:cNvSpPr>
              <a:spLocks noEditPoints="1"/>
            </p:cNvSpPr>
            <p:nvPr userDrawn="1"/>
          </p:nvSpPr>
          <p:spPr bwMode="auto">
            <a:xfrm>
              <a:off x="4938600" y="4203577"/>
              <a:ext cx="801681" cy="249580"/>
            </a:xfrm>
            <a:custGeom>
              <a:avLst/>
              <a:gdLst>
                <a:gd name="T0" fmla="*/ 0 w 86"/>
                <a:gd name="T1" fmla="*/ 15 h 27"/>
                <a:gd name="T2" fmla="*/ 4 w 86"/>
                <a:gd name="T3" fmla="*/ 15 h 27"/>
                <a:gd name="T4" fmla="*/ 6 w 86"/>
                <a:gd name="T5" fmla="*/ 3 h 27"/>
                <a:gd name="T6" fmla="*/ 10 w 86"/>
                <a:gd name="T7" fmla="*/ 3 h 27"/>
                <a:gd name="T8" fmla="*/ 14 w 86"/>
                <a:gd name="T9" fmla="*/ 4 h 27"/>
                <a:gd name="T10" fmla="*/ 10 w 86"/>
                <a:gd name="T11" fmla="*/ 19 h 27"/>
                <a:gd name="T12" fmla="*/ 37 w 86"/>
                <a:gd name="T13" fmla="*/ 14 h 27"/>
                <a:gd name="T14" fmla="*/ 33 w 86"/>
                <a:gd name="T15" fmla="*/ 11 h 27"/>
                <a:gd name="T16" fmla="*/ 28 w 86"/>
                <a:gd name="T17" fmla="*/ 13 h 27"/>
                <a:gd name="T18" fmla="*/ 30 w 86"/>
                <a:gd name="T19" fmla="*/ 16 h 27"/>
                <a:gd name="T20" fmla="*/ 34 w 86"/>
                <a:gd name="T21" fmla="*/ 17 h 27"/>
                <a:gd name="T22" fmla="*/ 37 w 86"/>
                <a:gd name="T23" fmla="*/ 14 h 27"/>
                <a:gd name="T24" fmla="*/ 36 w 86"/>
                <a:gd name="T25" fmla="*/ 21 h 27"/>
                <a:gd name="T26" fmla="*/ 32 w 86"/>
                <a:gd name="T27" fmla="*/ 19 h 27"/>
                <a:gd name="T28" fmla="*/ 27 w 86"/>
                <a:gd name="T29" fmla="*/ 19 h 27"/>
                <a:gd name="T30" fmla="*/ 27 w 86"/>
                <a:gd name="T31" fmla="*/ 24 h 27"/>
                <a:gd name="T32" fmla="*/ 34 w 86"/>
                <a:gd name="T33" fmla="*/ 25 h 27"/>
                <a:gd name="T34" fmla="*/ 30 w 86"/>
                <a:gd name="T35" fmla="*/ 27 h 27"/>
                <a:gd name="T36" fmla="*/ 24 w 86"/>
                <a:gd name="T37" fmla="*/ 25 h 27"/>
                <a:gd name="T38" fmla="*/ 23 w 86"/>
                <a:gd name="T39" fmla="*/ 21 h 27"/>
                <a:gd name="T40" fmla="*/ 28 w 86"/>
                <a:gd name="T41" fmla="*/ 17 h 27"/>
                <a:gd name="T42" fmla="*/ 25 w 86"/>
                <a:gd name="T43" fmla="*/ 15 h 27"/>
                <a:gd name="T44" fmla="*/ 28 w 86"/>
                <a:gd name="T45" fmla="*/ 10 h 27"/>
                <a:gd name="T46" fmla="*/ 39 w 86"/>
                <a:gd name="T47" fmla="*/ 11 h 27"/>
                <a:gd name="T48" fmla="*/ 39 w 86"/>
                <a:gd name="T49" fmla="*/ 17 h 27"/>
                <a:gd name="T50" fmla="*/ 36 w 86"/>
                <a:gd name="T51" fmla="*/ 18 h 27"/>
                <a:gd name="T52" fmla="*/ 39 w 86"/>
                <a:gd name="T53" fmla="*/ 23 h 27"/>
                <a:gd name="T54" fmla="*/ 30 w 86"/>
                <a:gd name="T55" fmla="*/ 27 h 27"/>
                <a:gd name="T56" fmla="*/ 62 w 86"/>
                <a:gd name="T57" fmla="*/ 14 h 27"/>
                <a:gd name="T58" fmla="*/ 59 w 86"/>
                <a:gd name="T59" fmla="*/ 11 h 27"/>
                <a:gd name="T60" fmla="*/ 54 w 86"/>
                <a:gd name="T61" fmla="*/ 12 h 27"/>
                <a:gd name="T62" fmla="*/ 53 w 86"/>
                <a:gd name="T63" fmla="*/ 17 h 27"/>
                <a:gd name="T64" fmla="*/ 56 w 86"/>
                <a:gd name="T65" fmla="*/ 19 h 27"/>
                <a:gd name="T66" fmla="*/ 60 w 86"/>
                <a:gd name="T67" fmla="*/ 18 h 27"/>
                <a:gd name="T68" fmla="*/ 63 w 86"/>
                <a:gd name="T69" fmla="*/ 17 h 27"/>
                <a:gd name="T70" fmla="*/ 50 w 86"/>
                <a:gd name="T71" fmla="*/ 15 h 27"/>
                <a:gd name="T72" fmla="*/ 52 w 86"/>
                <a:gd name="T73" fmla="*/ 11 h 27"/>
                <a:gd name="T74" fmla="*/ 58 w 86"/>
                <a:gd name="T75" fmla="*/ 9 h 27"/>
                <a:gd name="T76" fmla="*/ 63 w 86"/>
                <a:gd name="T77" fmla="*/ 11 h 27"/>
                <a:gd name="T78" fmla="*/ 66 w 86"/>
                <a:gd name="T79" fmla="*/ 17 h 27"/>
                <a:gd name="T80" fmla="*/ 63 w 86"/>
                <a:gd name="T81" fmla="*/ 24 h 27"/>
                <a:gd name="T82" fmla="*/ 55 w 86"/>
                <a:gd name="T83" fmla="*/ 27 h 27"/>
                <a:gd name="T84" fmla="*/ 52 w 86"/>
                <a:gd name="T85" fmla="*/ 27 h 27"/>
                <a:gd name="T86" fmla="*/ 52 w 86"/>
                <a:gd name="T87" fmla="*/ 25 h 27"/>
                <a:gd name="T88" fmla="*/ 55 w 86"/>
                <a:gd name="T89" fmla="*/ 25 h 27"/>
                <a:gd name="T90" fmla="*/ 62 w 86"/>
                <a:gd name="T91" fmla="*/ 19 h 27"/>
                <a:gd name="T92" fmla="*/ 57 w 86"/>
                <a:gd name="T93" fmla="*/ 21 h 27"/>
                <a:gd name="T94" fmla="*/ 52 w 86"/>
                <a:gd name="T95" fmla="*/ 20 h 27"/>
                <a:gd name="T96" fmla="*/ 50 w 86"/>
                <a:gd name="T97" fmla="*/ 15 h 27"/>
                <a:gd name="T98" fmla="*/ 86 w 86"/>
                <a:gd name="T99" fmla="*/ 18 h 27"/>
                <a:gd name="T100" fmla="*/ 83 w 86"/>
                <a:gd name="T101" fmla="*/ 3 h 27"/>
                <a:gd name="T102" fmla="*/ 72 w 86"/>
                <a:gd name="T103" fmla="*/ 6 h 27"/>
                <a:gd name="T104" fmla="*/ 86 w 86"/>
                <a:gd name="T10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27">
                  <a:moveTo>
                    <a:pt x="9" y="20"/>
                  </a:moveTo>
                  <a:cubicBezTo>
                    <a:pt x="0" y="15"/>
                    <a:pt x="0" y="15"/>
                    <a:pt x="0" y="15"/>
                  </a:cubicBezTo>
                  <a:cubicBezTo>
                    <a:pt x="0" y="13"/>
                    <a:pt x="0" y="13"/>
                    <a:pt x="0" y="13"/>
                  </a:cubicBezTo>
                  <a:cubicBezTo>
                    <a:pt x="4" y="15"/>
                    <a:pt x="4" y="15"/>
                    <a:pt x="4" y="15"/>
                  </a:cubicBezTo>
                  <a:cubicBezTo>
                    <a:pt x="10" y="5"/>
                    <a:pt x="10" y="5"/>
                    <a:pt x="10" y="5"/>
                  </a:cubicBezTo>
                  <a:cubicBezTo>
                    <a:pt x="6" y="3"/>
                    <a:pt x="6" y="3"/>
                    <a:pt x="6" y="3"/>
                  </a:cubicBezTo>
                  <a:cubicBezTo>
                    <a:pt x="7" y="2"/>
                    <a:pt x="7" y="2"/>
                    <a:pt x="7" y="2"/>
                  </a:cubicBezTo>
                  <a:cubicBezTo>
                    <a:pt x="8" y="3"/>
                    <a:pt x="9" y="3"/>
                    <a:pt x="10" y="3"/>
                  </a:cubicBezTo>
                  <a:cubicBezTo>
                    <a:pt x="11" y="3"/>
                    <a:pt x="11" y="3"/>
                    <a:pt x="12" y="2"/>
                  </a:cubicBezTo>
                  <a:cubicBezTo>
                    <a:pt x="14" y="4"/>
                    <a:pt x="14" y="4"/>
                    <a:pt x="14" y="4"/>
                  </a:cubicBezTo>
                  <a:cubicBezTo>
                    <a:pt x="6" y="17"/>
                    <a:pt x="6" y="17"/>
                    <a:pt x="6" y="17"/>
                  </a:cubicBezTo>
                  <a:cubicBezTo>
                    <a:pt x="10" y="19"/>
                    <a:pt x="10" y="19"/>
                    <a:pt x="10" y="19"/>
                  </a:cubicBezTo>
                  <a:lnTo>
                    <a:pt x="9" y="20"/>
                  </a:lnTo>
                  <a:close/>
                  <a:moveTo>
                    <a:pt x="37" y="14"/>
                  </a:moveTo>
                  <a:cubicBezTo>
                    <a:pt x="37" y="14"/>
                    <a:pt x="37" y="13"/>
                    <a:pt x="36" y="12"/>
                  </a:cubicBezTo>
                  <a:cubicBezTo>
                    <a:pt x="36" y="12"/>
                    <a:pt x="35" y="11"/>
                    <a:pt x="33" y="11"/>
                  </a:cubicBezTo>
                  <a:cubicBezTo>
                    <a:pt x="32" y="11"/>
                    <a:pt x="31" y="11"/>
                    <a:pt x="30" y="11"/>
                  </a:cubicBezTo>
                  <a:cubicBezTo>
                    <a:pt x="29" y="12"/>
                    <a:pt x="29" y="12"/>
                    <a:pt x="28" y="13"/>
                  </a:cubicBezTo>
                  <a:cubicBezTo>
                    <a:pt x="28" y="14"/>
                    <a:pt x="28" y="14"/>
                    <a:pt x="29" y="15"/>
                  </a:cubicBezTo>
                  <a:cubicBezTo>
                    <a:pt x="29" y="15"/>
                    <a:pt x="30" y="15"/>
                    <a:pt x="30" y="16"/>
                  </a:cubicBezTo>
                  <a:cubicBezTo>
                    <a:pt x="31" y="16"/>
                    <a:pt x="31" y="16"/>
                    <a:pt x="32" y="17"/>
                  </a:cubicBezTo>
                  <a:cubicBezTo>
                    <a:pt x="33" y="17"/>
                    <a:pt x="33" y="17"/>
                    <a:pt x="34" y="17"/>
                  </a:cubicBezTo>
                  <a:cubicBezTo>
                    <a:pt x="35" y="17"/>
                    <a:pt x="36" y="17"/>
                    <a:pt x="36" y="16"/>
                  </a:cubicBezTo>
                  <a:cubicBezTo>
                    <a:pt x="37" y="16"/>
                    <a:pt x="37" y="15"/>
                    <a:pt x="37" y="14"/>
                  </a:cubicBezTo>
                  <a:moveTo>
                    <a:pt x="36" y="23"/>
                  </a:moveTo>
                  <a:cubicBezTo>
                    <a:pt x="36" y="22"/>
                    <a:pt x="36" y="22"/>
                    <a:pt x="36" y="21"/>
                  </a:cubicBezTo>
                  <a:cubicBezTo>
                    <a:pt x="35" y="21"/>
                    <a:pt x="34" y="20"/>
                    <a:pt x="33" y="20"/>
                  </a:cubicBezTo>
                  <a:cubicBezTo>
                    <a:pt x="33" y="19"/>
                    <a:pt x="33" y="19"/>
                    <a:pt x="32" y="19"/>
                  </a:cubicBezTo>
                  <a:cubicBezTo>
                    <a:pt x="31" y="19"/>
                    <a:pt x="31" y="18"/>
                    <a:pt x="30" y="18"/>
                  </a:cubicBezTo>
                  <a:cubicBezTo>
                    <a:pt x="29" y="18"/>
                    <a:pt x="28" y="19"/>
                    <a:pt x="27" y="19"/>
                  </a:cubicBezTo>
                  <a:cubicBezTo>
                    <a:pt x="27" y="20"/>
                    <a:pt x="26" y="20"/>
                    <a:pt x="26" y="21"/>
                  </a:cubicBezTo>
                  <a:cubicBezTo>
                    <a:pt x="26" y="22"/>
                    <a:pt x="26" y="23"/>
                    <a:pt x="27" y="24"/>
                  </a:cubicBezTo>
                  <a:cubicBezTo>
                    <a:pt x="28" y="25"/>
                    <a:pt x="29" y="25"/>
                    <a:pt x="30" y="25"/>
                  </a:cubicBezTo>
                  <a:cubicBezTo>
                    <a:pt x="32" y="26"/>
                    <a:pt x="33" y="25"/>
                    <a:pt x="34" y="25"/>
                  </a:cubicBezTo>
                  <a:cubicBezTo>
                    <a:pt x="35" y="24"/>
                    <a:pt x="36" y="24"/>
                    <a:pt x="36" y="23"/>
                  </a:cubicBezTo>
                  <a:moveTo>
                    <a:pt x="30" y="27"/>
                  </a:moveTo>
                  <a:cubicBezTo>
                    <a:pt x="29" y="27"/>
                    <a:pt x="28" y="27"/>
                    <a:pt x="27" y="26"/>
                  </a:cubicBezTo>
                  <a:cubicBezTo>
                    <a:pt x="26" y="26"/>
                    <a:pt x="25" y="25"/>
                    <a:pt x="24" y="25"/>
                  </a:cubicBezTo>
                  <a:cubicBezTo>
                    <a:pt x="23" y="24"/>
                    <a:pt x="23" y="24"/>
                    <a:pt x="23" y="23"/>
                  </a:cubicBezTo>
                  <a:cubicBezTo>
                    <a:pt x="23" y="22"/>
                    <a:pt x="22" y="21"/>
                    <a:pt x="23" y="21"/>
                  </a:cubicBezTo>
                  <a:cubicBezTo>
                    <a:pt x="23" y="20"/>
                    <a:pt x="23" y="19"/>
                    <a:pt x="24" y="18"/>
                  </a:cubicBezTo>
                  <a:cubicBezTo>
                    <a:pt x="25" y="18"/>
                    <a:pt x="26" y="17"/>
                    <a:pt x="28" y="17"/>
                  </a:cubicBezTo>
                  <a:cubicBezTo>
                    <a:pt x="28" y="17"/>
                    <a:pt x="28" y="17"/>
                    <a:pt x="28" y="17"/>
                  </a:cubicBezTo>
                  <a:cubicBezTo>
                    <a:pt x="27" y="16"/>
                    <a:pt x="26" y="16"/>
                    <a:pt x="25" y="15"/>
                  </a:cubicBezTo>
                  <a:cubicBezTo>
                    <a:pt x="25" y="14"/>
                    <a:pt x="25" y="14"/>
                    <a:pt x="25" y="13"/>
                  </a:cubicBezTo>
                  <a:cubicBezTo>
                    <a:pt x="25" y="12"/>
                    <a:pt x="26" y="11"/>
                    <a:pt x="28" y="10"/>
                  </a:cubicBezTo>
                  <a:cubicBezTo>
                    <a:pt x="29" y="9"/>
                    <a:pt x="31" y="9"/>
                    <a:pt x="34" y="10"/>
                  </a:cubicBezTo>
                  <a:cubicBezTo>
                    <a:pt x="36" y="10"/>
                    <a:pt x="38" y="10"/>
                    <a:pt x="39" y="11"/>
                  </a:cubicBezTo>
                  <a:cubicBezTo>
                    <a:pt x="40" y="12"/>
                    <a:pt x="41" y="14"/>
                    <a:pt x="40" y="15"/>
                  </a:cubicBezTo>
                  <a:cubicBezTo>
                    <a:pt x="40" y="16"/>
                    <a:pt x="40" y="16"/>
                    <a:pt x="39" y="17"/>
                  </a:cubicBezTo>
                  <a:cubicBezTo>
                    <a:pt x="38" y="18"/>
                    <a:pt x="37" y="18"/>
                    <a:pt x="36" y="18"/>
                  </a:cubicBezTo>
                  <a:cubicBezTo>
                    <a:pt x="36" y="18"/>
                    <a:pt x="36" y="18"/>
                    <a:pt x="36" y="18"/>
                  </a:cubicBezTo>
                  <a:cubicBezTo>
                    <a:pt x="37" y="19"/>
                    <a:pt x="38" y="20"/>
                    <a:pt x="39" y="20"/>
                  </a:cubicBezTo>
                  <a:cubicBezTo>
                    <a:pt x="39" y="21"/>
                    <a:pt x="40" y="22"/>
                    <a:pt x="39" y="23"/>
                  </a:cubicBezTo>
                  <a:cubicBezTo>
                    <a:pt x="39" y="25"/>
                    <a:pt x="38" y="26"/>
                    <a:pt x="36" y="26"/>
                  </a:cubicBezTo>
                  <a:cubicBezTo>
                    <a:pt x="34" y="27"/>
                    <a:pt x="32" y="27"/>
                    <a:pt x="30" y="27"/>
                  </a:cubicBezTo>
                  <a:moveTo>
                    <a:pt x="63" y="17"/>
                  </a:moveTo>
                  <a:cubicBezTo>
                    <a:pt x="63" y="15"/>
                    <a:pt x="62" y="15"/>
                    <a:pt x="62" y="14"/>
                  </a:cubicBezTo>
                  <a:cubicBezTo>
                    <a:pt x="62" y="13"/>
                    <a:pt x="61" y="13"/>
                    <a:pt x="61" y="12"/>
                  </a:cubicBezTo>
                  <a:cubicBezTo>
                    <a:pt x="60" y="12"/>
                    <a:pt x="60" y="12"/>
                    <a:pt x="59" y="11"/>
                  </a:cubicBezTo>
                  <a:cubicBezTo>
                    <a:pt x="59" y="11"/>
                    <a:pt x="58" y="11"/>
                    <a:pt x="58" y="11"/>
                  </a:cubicBezTo>
                  <a:cubicBezTo>
                    <a:pt x="56" y="11"/>
                    <a:pt x="55" y="12"/>
                    <a:pt x="54" y="12"/>
                  </a:cubicBezTo>
                  <a:cubicBezTo>
                    <a:pt x="53" y="13"/>
                    <a:pt x="53" y="14"/>
                    <a:pt x="53" y="15"/>
                  </a:cubicBezTo>
                  <a:cubicBezTo>
                    <a:pt x="53" y="16"/>
                    <a:pt x="53" y="16"/>
                    <a:pt x="53" y="17"/>
                  </a:cubicBezTo>
                  <a:cubicBezTo>
                    <a:pt x="54" y="17"/>
                    <a:pt x="54" y="18"/>
                    <a:pt x="55" y="18"/>
                  </a:cubicBezTo>
                  <a:cubicBezTo>
                    <a:pt x="55" y="18"/>
                    <a:pt x="56" y="18"/>
                    <a:pt x="56" y="19"/>
                  </a:cubicBezTo>
                  <a:cubicBezTo>
                    <a:pt x="57" y="19"/>
                    <a:pt x="57" y="19"/>
                    <a:pt x="58" y="19"/>
                  </a:cubicBezTo>
                  <a:cubicBezTo>
                    <a:pt x="59" y="19"/>
                    <a:pt x="59" y="19"/>
                    <a:pt x="60" y="18"/>
                  </a:cubicBezTo>
                  <a:cubicBezTo>
                    <a:pt x="61" y="18"/>
                    <a:pt x="62" y="18"/>
                    <a:pt x="62" y="18"/>
                  </a:cubicBezTo>
                  <a:cubicBezTo>
                    <a:pt x="63" y="18"/>
                    <a:pt x="63" y="17"/>
                    <a:pt x="63" y="17"/>
                  </a:cubicBezTo>
                  <a:cubicBezTo>
                    <a:pt x="63" y="17"/>
                    <a:pt x="63" y="17"/>
                    <a:pt x="63" y="17"/>
                  </a:cubicBezTo>
                  <a:moveTo>
                    <a:pt x="50" y="15"/>
                  </a:moveTo>
                  <a:cubicBezTo>
                    <a:pt x="50" y="14"/>
                    <a:pt x="50" y="14"/>
                    <a:pt x="50" y="13"/>
                  </a:cubicBezTo>
                  <a:cubicBezTo>
                    <a:pt x="51" y="12"/>
                    <a:pt x="51" y="11"/>
                    <a:pt x="52" y="11"/>
                  </a:cubicBezTo>
                  <a:cubicBezTo>
                    <a:pt x="53" y="10"/>
                    <a:pt x="53" y="10"/>
                    <a:pt x="55" y="10"/>
                  </a:cubicBezTo>
                  <a:cubicBezTo>
                    <a:pt x="56" y="9"/>
                    <a:pt x="57" y="9"/>
                    <a:pt x="58" y="9"/>
                  </a:cubicBezTo>
                  <a:cubicBezTo>
                    <a:pt x="59" y="9"/>
                    <a:pt x="60" y="9"/>
                    <a:pt x="61" y="10"/>
                  </a:cubicBezTo>
                  <a:cubicBezTo>
                    <a:pt x="62" y="10"/>
                    <a:pt x="63" y="10"/>
                    <a:pt x="63" y="11"/>
                  </a:cubicBezTo>
                  <a:cubicBezTo>
                    <a:pt x="64" y="11"/>
                    <a:pt x="65" y="12"/>
                    <a:pt x="65" y="13"/>
                  </a:cubicBezTo>
                  <a:cubicBezTo>
                    <a:pt x="66" y="14"/>
                    <a:pt x="66" y="16"/>
                    <a:pt x="66" y="17"/>
                  </a:cubicBezTo>
                  <a:cubicBezTo>
                    <a:pt x="66" y="19"/>
                    <a:pt x="66" y="20"/>
                    <a:pt x="65" y="21"/>
                  </a:cubicBezTo>
                  <a:cubicBezTo>
                    <a:pt x="65" y="22"/>
                    <a:pt x="64" y="23"/>
                    <a:pt x="63" y="24"/>
                  </a:cubicBezTo>
                  <a:cubicBezTo>
                    <a:pt x="62" y="25"/>
                    <a:pt x="61" y="26"/>
                    <a:pt x="60" y="26"/>
                  </a:cubicBezTo>
                  <a:cubicBezTo>
                    <a:pt x="58" y="27"/>
                    <a:pt x="57" y="27"/>
                    <a:pt x="55" y="27"/>
                  </a:cubicBezTo>
                  <a:cubicBezTo>
                    <a:pt x="54" y="27"/>
                    <a:pt x="54" y="27"/>
                    <a:pt x="53" y="27"/>
                  </a:cubicBezTo>
                  <a:cubicBezTo>
                    <a:pt x="53" y="27"/>
                    <a:pt x="52" y="27"/>
                    <a:pt x="52" y="27"/>
                  </a:cubicBezTo>
                  <a:cubicBezTo>
                    <a:pt x="52" y="25"/>
                    <a:pt x="52" y="25"/>
                    <a:pt x="52" y="25"/>
                  </a:cubicBezTo>
                  <a:cubicBezTo>
                    <a:pt x="52" y="25"/>
                    <a:pt x="52" y="25"/>
                    <a:pt x="52" y="25"/>
                  </a:cubicBezTo>
                  <a:cubicBezTo>
                    <a:pt x="52" y="25"/>
                    <a:pt x="53" y="25"/>
                    <a:pt x="53" y="25"/>
                  </a:cubicBezTo>
                  <a:cubicBezTo>
                    <a:pt x="54" y="25"/>
                    <a:pt x="54" y="25"/>
                    <a:pt x="55" y="25"/>
                  </a:cubicBezTo>
                  <a:cubicBezTo>
                    <a:pt x="57" y="25"/>
                    <a:pt x="59" y="25"/>
                    <a:pt x="60" y="24"/>
                  </a:cubicBezTo>
                  <a:cubicBezTo>
                    <a:pt x="62" y="23"/>
                    <a:pt x="62" y="21"/>
                    <a:pt x="62" y="19"/>
                  </a:cubicBezTo>
                  <a:cubicBezTo>
                    <a:pt x="62" y="20"/>
                    <a:pt x="61" y="20"/>
                    <a:pt x="60" y="20"/>
                  </a:cubicBezTo>
                  <a:cubicBezTo>
                    <a:pt x="59" y="20"/>
                    <a:pt x="58" y="21"/>
                    <a:pt x="57" y="21"/>
                  </a:cubicBezTo>
                  <a:cubicBezTo>
                    <a:pt x="56" y="21"/>
                    <a:pt x="55" y="20"/>
                    <a:pt x="55" y="20"/>
                  </a:cubicBezTo>
                  <a:cubicBezTo>
                    <a:pt x="54" y="20"/>
                    <a:pt x="53" y="20"/>
                    <a:pt x="52" y="20"/>
                  </a:cubicBezTo>
                  <a:cubicBezTo>
                    <a:pt x="51" y="19"/>
                    <a:pt x="51" y="18"/>
                    <a:pt x="50" y="18"/>
                  </a:cubicBezTo>
                  <a:cubicBezTo>
                    <a:pt x="50" y="17"/>
                    <a:pt x="50" y="16"/>
                    <a:pt x="50" y="15"/>
                  </a:cubicBezTo>
                  <a:moveTo>
                    <a:pt x="86" y="1"/>
                  </a:moveTo>
                  <a:cubicBezTo>
                    <a:pt x="86" y="18"/>
                    <a:pt x="86" y="18"/>
                    <a:pt x="86" y="18"/>
                  </a:cubicBezTo>
                  <a:cubicBezTo>
                    <a:pt x="83" y="20"/>
                    <a:pt x="83" y="20"/>
                    <a:pt x="83" y="20"/>
                  </a:cubicBezTo>
                  <a:cubicBezTo>
                    <a:pt x="83" y="3"/>
                    <a:pt x="83" y="3"/>
                    <a:pt x="83" y="3"/>
                  </a:cubicBezTo>
                  <a:cubicBezTo>
                    <a:pt x="73" y="8"/>
                    <a:pt x="73" y="8"/>
                    <a:pt x="73" y="8"/>
                  </a:cubicBezTo>
                  <a:cubicBezTo>
                    <a:pt x="72" y="6"/>
                    <a:pt x="72" y="6"/>
                    <a:pt x="72" y="6"/>
                  </a:cubicBezTo>
                  <a:cubicBezTo>
                    <a:pt x="85" y="0"/>
                    <a:pt x="85" y="0"/>
                    <a:pt x="85" y="0"/>
                  </a:cubicBezTo>
                  <a:lnTo>
                    <a:pt x="86" y="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8" name="Freeform 126">
              <a:extLst>
                <a:ext uri="{FF2B5EF4-FFF2-40B4-BE49-F238E27FC236}">
                  <a16:creationId xmlns:a16="http://schemas.microsoft.com/office/drawing/2014/main" id="{4FB9799B-ECFC-13C3-763E-8DE06B443C6C}"/>
                </a:ext>
              </a:extLst>
            </p:cNvPr>
            <p:cNvSpPr>
              <a:spLocks/>
            </p:cNvSpPr>
            <p:nvPr userDrawn="1"/>
          </p:nvSpPr>
          <p:spPr bwMode="auto">
            <a:xfrm>
              <a:off x="5778096" y="2774166"/>
              <a:ext cx="105882" cy="105882"/>
            </a:xfrm>
            <a:custGeom>
              <a:avLst/>
              <a:gdLst>
                <a:gd name="T0" fmla="*/ 2 w 11"/>
                <a:gd name="T1" fmla="*/ 12 h 12"/>
                <a:gd name="T2" fmla="*/ 2 w 11"/>
                <a:gd name="T3" fmla="*/ 8 h 12"/>
                <a:gd name="T4" fmla="*/ 1 w 11"/>
                <a:gd name="T5" fmla="*/ 3 h 12"/>
                <a:gd name="T6" fmla="*/ 8 w 11"/>
                <a:gd name="T7" fmla="*/ 3 h 12"/>
                <a:gd name="T8" fmla="*/ 9 w 11"/>
                <a:gd name="T9" fmla="*/ 5 h 12"/>
                <a:gd name="T10" fmla="*/ 8 w 11"/>
                <a:gd name="T11" fmla="*/ 11 h 12"/>
                <a:gd name="T12" fmla="*/ 2 w 1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2"/>
                  </a:moveTo>
                  <a:cubicBezTo>
                    <a:pt x="0" y="11"/>
                    <a:pt x="1" y="10"/>
                    <a:pt x="2" y="8"/>
                  </a:cubicBezTo>
                  <a:cubicBezTo>
                    <a:pt x="2" y="7"/>
                    <a:pt x="1" y="5"/>
                    <a:pt x="1" y="3"/>
                  </a:cubicBezTo>
                  <a:cubicBezTo>
                    <a:pt x="2" y="0"/>
                    <a:pt x="6" y="2"/>
                    <a:pt x="8" y="3"/>
                  </a:cubicBezTo>
                  <a:cubicBezTo>
                    <a:pt x="8" y="3"/>
                    <a:pt x="9" y="4"/>
                    <a:pt x="9" y="5"/>
                  </a:cubicBezTo>
                  <a:cubicBezTo>
                    <a:pt x="10" y="7"/>
                    <a:pt x="11" y="10"/>
                    <a:pt x="8" y="11"/>
                  </a:cubicBezTo>
                  <a:cubicBezTo>
                    <a:pt x="6" y="12"/>
                    <a:pt x="4" y="12"/>
                    <a:pt x="2"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29" name="Freeform 127">
              <a:extLst>
                <a:ext uri="{FF2B5EF4-FFF2-40B4-BE49-F238E27FC236}">
                  <a16:creationId xmlns:a16="http://schemas.microsoft.com/office/drawing/2014/main" id="{A621CFAD-AC11-7CC9-E607-F57B14CD89C8}"/>
                </a:ext>
              </a:extLst>
            </p:cNvPr>
            <p:cNvSpPr>
              <a:spLocks/>
            </p:cNvSpPr>
            <p:nvPr userDrawn="1"/>
          </p:nvSpPr>
          <p:spPr bwMode="auto">
            <a:xfrm>
              <a:off x="5505827" y="2456519"/>
              <a:ext cx="385714" cy="340336"/>
            </a:xfrm>
            <a:custGeom>
              <a:avLst/>
              <a:gdLst>
                <a:gd name="T0" fmla="*/ 7 w 41"/>
                <a:gd name="T1" fmla="*/ 35 h 36"/>
                <a:gd name="T2" fmla="*/ 7 w 41"/>
                <a:gd name="T3" fmla="*/ 35 h 36"/>
                <a:gd name="T4" fmla="*/ 7 w 41"/>
                <a:gd name="T5" fmla="*/ 34 h 36"/>
                <a:gd name="T6" fmla="*/ 15 w 41"/>
                <a:gd name="T7" fmla="*/ 32 h 36"/>
                <a:gd name="T8" fmla="*/ 20 w 41"/>
                <a:gd name="T9" fmla="*/ 28 h 36"/>
                <a:gd name="T10" fmla="*/ 6 w 41"/>
                <a:gd name="T11" fmla="*/ 29 h 36"/>
                <a:gd name="T12" fmla="*/ 2 w 41"/>
                <a:gd name="T13" fmla="*/ 26 h 36"/>
                <a:gd name="T14" fmla="*/ 2 w 41"/>
                <a:gd name="T15" fmla="*/ 26 h 36"/>
                <a:gd name="T16" fmla="*/ 3 w 41"/>
                <a:gd name="T17" fmla="*/ 21 h 36"/>
                <a:gd name="T18" fmla="*/ 19 w 41"/>
                <a:gd name="T19" fmla="*/ 21 h 36"/>
                <a:gd name="T20" fmla="*/ 24 w 41"/>
                <a:gd name="T21" fmla="*/ 20 h 36"/>
                <a:gd name="T22" fmla="*/ 29 w 41"/>
                <a:gd name="T23" fmla="*/ 3 h 36"/>
                <a:gd name="T24" fmla="*/ 35 w 41"/>
                <a:gd name="T25" fmla="*/ 6 h 36"/>
                <a:gd name="T26" fmla="*/ 36 w 41"/>
                <a:gd name="T27" fmla="*/ 7 h 36"/>
                <a:gd name="T28" fmla="*/ 36 w 41"/>
                <a:gd name="T29" fmla="*/ 7 h 36"/>
                <a:gd name="T30" fmla="*/ 35 w 41"/>
                <a:gd name="T31" fmla="*/ 11 h 36"/>
                <a:gd name="T32" fmla="*/ 31 w 41"/>
                <a:gd name="T33" fmla="*/ 20 h 36"/>
                <a:gd name="T34" fmla="*/ 40 w 41"/>
                <a:gd name="T35" fmla="*/ 19 h 36"/>
                <a:gd name="T36" fmla="*/ 38 w 41"/>
                <a:gd name="T37" fmla="*/ 23 h 36"/>
                <a:gd name="T38" fmla="*/ 29 w 41"/>
                <a:gd name="T39" fmla="*/ 24 h 36"/>
                <a:gd name="T40" fmla="*/ 23 w 41"/>
                <a:gd name="T41" fmla="*/ 32 h 36"/>
                <a:gd name="T42" fmla="*/ 21 w 41"/>
                <a:gd name="T43" fmla="*/ 34 h 36"/>
                <a:gd name="T44" fmla="*/ 14 w 41"/>
                <a:gd name="T45" fmla="*/ 35 h 36"/>
                <a:gd name="T46" fmla="*/ 7 w 41"/>
                <a:gd name="T4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 h="36">
                  <a:moveTo>
                    <a:pt x="7" y="35"/>
                  </a:moveTo>
                  <a:cubicBezTo>
                    <a:pt x="7" y="35"/>
                    <a:pt x="7" y="35"/>
                    <a:pt x="7" y="35"/>
                  </a:cubicBezTo>
                  <a:cubicBezTo>
                    <a:pt x="7" y="35"/>
                    <a:pt x="7" y="35"/>
                    <a:pt x="7" y="34"/>
                  </a:cubicBezTo>
                  <a:cubicBezTo>
                    <a:pt x="8" y="34"/>
                    <a:pt x="15" y="32"/>
                    <a:pt x="15" y="32"/>
                  </a:cubicBezTo>
                  <a:cubicBezTo>
                    <a:pt x="17" y="31"/>
                    <a:pt x="19" y="30"/>
                    <a:pt x="20" y="28"/>
                  </a:cubicBezTo>
                  <a:cubicBezTo>
                    <a:pt x="15" y="28"/>
                    <a:pt x="11" y="30"/>
                    <a:pt x="6" y="29"/>
                  </a:cubicBezTo>
                  <a:cubicBezTo>
                    <a:pt x="4" y="28"/>
                    <a:pt x="3" y="27"/>
                    <a:pt x="2" y="26"/>
                  </a:cubicBezTo>
                  <a:cubicBezTo>
                    <a:pt x="2" y="26"/>
                    <a:pt x="2" y="26"/>
                    <a:pt x="2" y="26"/>
                  </a:cubicBezTo>
                  <a:cubicBezTo>
                    <a:pt x="0" y="24"/>
                    <a:pt x="0" y="22"/>
                    <a:pt x="3" y="21"/>
                  </a:cubicBezTo>
                  <a:cubicBezTo>
                    <a:pt x="7" y="23"/>
                    <a:pt x="15" y="22"/>
                    <a:pt x="19" y="21"/>
                  </a:cubicBezTo>
                  <a:cubicBezTo>
                    <a:pt x="20" y="21"/>
                    <a:pt x="23" y="21"/>
                    <a:pt x="24" y="20"/>
                  </a:cubicBezTo>
                  <a:cubicBezTo>
                    <a:pt x="26" y="15"/>
                    <a:pt x="27" y="9"/>
                    <a:pt x="29" y="3"/>
                  </a:cubicBezTo>
                  <a:cubicBezTo>
                    <a:pt x="31" y="0"/>
                    <a:pt x="33" y="3"/>
                    <a:pt x="35" y="6"/>
                  </a:cubicBezTo>
                  <a:cubicBezTo>
                    <a:pt x="35" y="6"/>
                    <a:pt x="36" y="6"/>
                    <a:pt x="36" y="7"/>
                  </a:cubicBezTo>
                  <a:cubicBezTo>
                    <a:pt x="36" y="7"/>
                    <a:pt x="36" y="7"/>
                    <a:pt x="36" y="7"/>
                  </a:cubicBezTo>
                  <a:cubicBezTo>
                    <a:pt x="37" y="9"/>
                    <a:pt x="37" y="10"/>
                    <a:pt x="35" y="11"/>
                  </a:cubicBezTo>
                  <a:cubicBezTo>
                    <a:pt x="33" y="14"/>
                    <a:pt x="32" y="17"/>
                    <a:pt x="31" y="20"/>
                  </a:cubicBezTo>
                  <a:cubicBezTo>
                    <a:pt x="34" y="20"/>
                    <a:pt x="37" y="18"/>
                    <a:pt x="40" y="19"/>
                  </a:cubicBezTo>
                  <a:cubicBezTo>
                    <a:pt x="41" y="21"/>
                    <a:pt x="40" y="22"/>
                    <a:pt x="38" y="23"/>
                  </a:cubicBezTo>
                  <a:cubicBezTo>
                    <a:pt x="36" y="23"/>
                    <a:pt x="33" y="24"/>
                    <a:pt x="29" y="24"/>
                  </a:cubicBezTo>
                  <a:cubicBezTo>
                    <a:pt x="28" y="27"/>
                    <a:pt x="26" y="30"/>
                    <a:pt x="23" y="32"/>
                  </a:cubicBezTo>
                  <a:cubicBezTo>
                    <a:pt x="23" y="33"/>
                    <a:pt x="21" y="34"/>
                    <a:pt x="21" y="34"/>
                  </a:cubicBezTo>
                  <a:cubicBezTo>
                    <a:pt x="19" y="34"/>
                    <a:pt x="17" y="35"/>
                    <a:pt x="14" y="35"/>
                  </a:cubicBezTo>
                  <a:cubicBezTo>
                    <a:pt x="8" y="36"/>
                    <a:pt x="8" y="35"/>
                    <a:pt x="7" y="3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0" name="Freeform 128">
              <a:extLst>
                <a:ext uri="{FF2B5EF4-FFF2-40B4-BE49-F238E27FC236}">
                  <a16:creationId xmlns:a16="http://schemas.microsoft.com/office/drawing/2014/main" id="{3DC69C7E-8470-76E0-8DD9-4C636E3DE95C}"/>
                </a:ext>
              </a:extLst>
            </p:cNvPr>
            <p:cNvSpPr>
              <a:spLocks/>
            </p:cNvSpPr>
            <p:nvPr userDrawn="1"/>
          </p:nvSpPr>
          <p:spPr bwMode="auto">
            <a:xfrm>
              <a:off x="4862970" y="2668283"/>
              <a:ext cx="151261" cy="310084"/>
            </a:xfrm>
            <a:custGeom>
              <a:avLst/>
              <a:gdLst>
                <a:gd name="T0" fmla="*/ 7 w 16"/>
                <a:gd name="T1" fmla="*/ 33 h 33"/>
                <a:gd name="T2" fmla="*/ 0 w 16"/>
                <a:gd name="T3" fmla="*/ 30 h 33"/>
                <a:gd name="T4" fmla="*/ 0 w 16"/>
                <a:gd name="T5" fmla="*/ 28 h 33"/>
                <a:gd name="T6" fmla="*/ 10 w 16"/>
                <a:gd name="T7" fmla="*/ 11 h 33"/>
                <a:gd name="T8" fmla="*/ 12 w 16"/>
                <a:gd name="T9" fmla="*/ 3 h 33"/>
                <a:gd name="T10" fmla="*/ 12 w 16"/>
                <a:gd name="T11" fmla="*/ 2 h 33"/>
                <a:gd name="T12" fmla="*/ 12 w 16"/>
                <a:gd name="T13" fmla="*/ 2 h 33"/>
                <a:gd name="T14" fmla="*/ 15 w 16"/>
                <a:gd name="T15" fmla="*/ 2 h 33"/>
                <a:gd name="T16" fmla="*/ 14 w 16"/>
                <a:gd name="T17" fmla="*/ 7 h 33"/>
                <a:gd name="T18" fmla="*/ 13 w 16"/>
                <a:gd name="T19" fmla="*/ 16 h 33"/>
                <a:gd name="T20" fmla="*/ 13 w 16"/>
                <a:gd name="T21" fmla="*/ 19 h 33"/>
                <a:gd name="T22" fmla="*/ 11 w 16"/>
                <a:gd name="T23" fmla="*/ 26 h 33"/>
                <a:gd name="T24" fmla="*/ 9 w 16"/>
                <a:gd name="T25" fmla="*/ 33 h 33"/>
                <a:gd name="T26" fmla="*/ 7 w 16"/>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3">
                  <a:moveTo>
                    <a:pt x="7" y="33"/>
                  </a:moveTo>
                  <a:cubicBezTo>
                    <a:pt x="5" y="33"/>
                    <a:pt x="2" y="31"/>
                    <a:pt x="0" y="30"/>
                  </a:cubicBezTo>
                  <a:cubicBezTo>
                    <a:pt x="0" y="30"/>
                    <a:pt x="0" y="29"/>
                    <a:pt x="0" y="28"/>
                  </a:cubicBezTo>
                  <a:cubicBezTo>
                    <a:pt x="4" y="23"/>
                    <a:pt x="7" y="17"/>
                    <a:pt x="10" y="11"/>
                  </a:cubicBezTo>
                  <a:cubicBezTo>
                    <a:pt x="11" y="8"/>
                    <a:pt x="11" y="5"/>
                    <a:pt x="12" y="3"/>
                  </a:cubicBezTo>
                  <a:cubicBezTo>
                    <a:pt x="12" y="3"/>
                    <a:pt x="12" y="3"/>
                    <a:pt x="12" y="2"/>
                  </a:cubicBezTo>
                  <a:cubicBezTo>
                    <a:pt x="12" y="2"/>
                    <a:pt x="12" y="2"/>
                    <a:pt x="12" y="2"/>
                  </a:cubicBezTo>
                  <a:cubicBezTo>
                    <a:pt x="13" y="1"/>
                    <a:pt x="14" y="0"/>
                    <a:pt x="15" y="2"/>
                  </a:cubicBezTo>
                  <a:cubicBezTo>
                    <a:pt x="16" y="3"/>
                    <a:pt x="14" y="5"/>
                    <a:pt x="14" y="7"/>
                  </a:cubicBezTo>
                  <a:cubicBezTo>
                    <a:pt x="14" y="10"/>
                    <a:pt x="14" y="13"/>
                    <a:pt x="13" y="16"/>
                  </a:cubicBezTo>
                  <a:cubicBezTo>
                    <a:pt x="13" y="16"/>
                    <a:pt x="13" y="16"/>
                    <a:pt x="13" y="19"/>
                  </a:cubicBezTo>
                  <a:cubicBezTo>
                    <a:pt x="12" y="21"/>
                    <a:pt x="11" y="24"/>
                    <a:pt x="11" y="26"/>
                  </a:cubicBezTo>
                  <a:cubicBezTo>
                    <a:pt x="10" y="28"/>
                    <a:pt x="10" y="31"/>
                    <a:pt x="9" y="33"/>
                  </a:cubicBezTo>
                  <a:cubicBezTo>
                    <a:pt x="8" y="33"/>
                    <a:pt x="8" y="33"/>
                    <a:pt x="7" y="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1" name="Freeform 129">
              <a:extLst>
                <a:ext uri="{FF2B5EF4-FFF2-40B4-BE49-F238E27FC236}">
                  <a16:creationId xmlns:a16="http://schemas.microsoft.com/office/drawing/2014/main" id="{5E9C90F3-1C50-A9F4-EC75-7F57CD29B383}"/>
                </a:ext>
              </a:extLst>
            </p:cNvPr>
            <p:cNvSpPr>
              <a:spLocks/>
            </p:cNvSpPr>
            <p:nvPr userDrawn="1"/>
          </p:nvSpPr>
          <p:spPr bwMode="auto">
            <a:xfrm>
              <a:off x="5067172" y="2592653"/>
              <a:ext cx="121008" cy="121008"/>
            </a:xfrm>
            <a:custGeom>
              <a:avLst/>
              <a:gdLst>
                <a:gd name="T0" fmla="*/ 8 w 13"/>
                <a:gd name="T1" fmla="*/ 12 h 13"/>
                <a:gd name="T2" fmla="*/ 1 w 13"/>
                <a:gd name="T3" fmla="*/ 10 h 13"/>
                <a:gd name="T4" fmla="*/ 1 w 13"/>
                <a:gd name="T5" fmla="*/ 8 h 13"/>
                <a:gd name="T6" fmla="*/ 2 w 13"/>
                <a:gd name="T7" fmla="*/ 7 h 13"/>
                <a:gd name="T8" fmla="*/ 5 w 13"/>
                <a:gd name="T9" fmla="*/ 6 h 13"/>
                <a:gd name="T10" fmla="*/ 12 w 13"/>
                <a:gd name="T11" fmla="*/ 1 h 13"/>
                <a:gd name="T12" fmla="*/ 8 w 13"/>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8" y="12"/>
                  </a:moveTo>
                  <a:cubicBezTo>
                    <a:pt x="5" y="13"/>
                    <a:pt x="3" y="12"/>
                    <a:pt x="1" y="10"/>
                  </a:cubicBezTo>
                  <a:cubicBezTo>
                    <a:pt x="0" y="10"/>
                    <a:pt x="1" y="9"/>
                    <a:pt x="1" y="8"/>
                  </a:cubicBezTo>
                  <a:cubicBezTo>
                    <a:pt x="1" y="8"/>
                    <a:pt x="1" y="8"/>
                    <a:pt x="2" y="7"/>
                  </a:cubicBezTo>
                  <a:cubicBezTo>
                    <a:pt x="3" y="7"/>
                    <a:pt x="3" y="7"/>
                    <a:pt x="5" y="6"/>
                  </a:cubicBezTo>
                  <a:cubicBezTo>
                    <a:pt x="6" y="5"/>
                    <a:pt x="10" y="0"/>
                    <a:pt x="12" y="1"/>
                  </a:cubicBezTo>
                  <a:cubicBezTo>
                    <a:pt x="13" y="4"/>
                    <a:pt x="11" y="10"/>
                    <a:pt x="8" y="12"/>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2" name="Freeform 130">
              <a:extLst>
                <a:ext uri="{FF2B5EF4-FFF2-40B4-BE49-F238E27FC236}">
                  <a16:creationId xmlns:a16="http://schemas.microsoft.com/office/drawing/2014/main" id="{BBA1D037-2B0B-5DC6-5453-BE2A58E3B862}"/>
                </a:ext>
              </a:extLst>
            </p:cNvPr>
            <p:cNvSpPr>
              <a:spLocks/>
            </p:cNvSpPr>
            <p:nvPr userDrawn="1"/>
          </p:nvSpPr>
          <p:spPr bwMode="auto">
            <a:xfrm>
              <a:off x="4855407" y="2638031"/>
              <a:ext cx="90756" cy="105882"/>
            </a:xfrm>
            <a:custGeom>
              <a:avLst/>
              <a:gdLst>
                <a:gd name="T0" fmla="*/ 5 w 10"/>
                <a:gd name="T1" fmla="*/ 11 h 11"/>
                <a:gd name="T2" fmla="*/ 1 w 10"/>
                <a:gd name="T3" fmla="*/ 4 h 11"/>
                <a:gd name="T4" fmla="*/ 6 w 10"/>
                <a:gd name="T5" fmla="*/ 1 h 11"/>
                <a:gd name="T6" fmla="*/ 10 w 10"/>
                <a:gd name="T7" fmla="*/ 6 h 11"/>
                <a:gd name="T8" fmla="*/ 5 w 10"/>
                <a:gd name="T9" fmla="*/ 11 h 11"/>
              </a:gdLst>
              <a:ahLst/>
              <a:cxnLst>
                <a:cxn ang="0">
                  <a:pos x="T0" y="T1"/>
                </a:cxn>
                <a:cxn ang="0">
                  <a:pos x="T2" y="T3"/>
                </a:cxn>
                <a:cxn ang="0">
                  <a:pos x="T4" y="T5"/>
                </a:cxn>
                <a:cxn ang="0">
                  <a:pos x="T6" y="T7"/>
                </a:cxn>
                <a:cxn ang="0">
                  <a:pos x="T8" y="T9"/>
                </a:cxn>
              </a:cxnLst>
              <a:rect l="0" t="0" r="r" b="b"/>
              <a:pathLst>
                <a:path w="10" h="11">
                  <a:moveTo>
                    <a:pt x="5" y="11"/>
                  </a:moveTo>
                  <a:cubicBezTo>
                    <a:pt x="3" y="10"/>
                    <a:pt x="1" y="5"/>
                    <a:pt x="1" y="4"/>
                  </a:cubicBezTo>
                  <a:cubicBezTo>
                    <a:pt x="0" y="1"/>
                    <a:pt x="3" y="0"/>
                    <a:pt x="6" y="1"/>
                  </a:cubicBezTo>
                  <a:cubicBezTo>
                    <a:pt x="9" y="2"/>
                    <a:pt x="10" y="3"/>
                    <a:pt x="10" y="6"/>
                  </a:cubicBezTo>
                  <a:cubicBezTo>
                    <a:pt x="8" y="9"/>
                    <a:pt x="7" y="9"/>
                    <a:pt x="5"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3" name="Freeform 131">
              <a:extLst>
                <a:ext uri="{FF2B5EF4-FFF2-40B4-BE49-F238E27FC236}">
                  <a16:creationId xmlns:a16="http://schemas.microsoft.com/office/drawing/2014/main" id="{7D2697C4-007E-298E-9A87-54D56AB879A4}"/>
                </a:ext>
              </a:extLst>
            </p:cNvPr>
            <p:cNvSpPr>
              <a:spLocks/>
            </p:cNvSpPr>
            <p:nvPr userDrawn="1"/>
          </p:nvSpPr>
          <p:spPr bwMode="auto">
            <a:xfrm>
              <a:off x="5029357" y="2471645"/>
              <a:ext cx="143698" cy="158823"/>
            </a:xfrm>
            <a:custGeom>
              <a:avLst/>
              <a:gdLst>
                <a:gd name="T0" fmla="*/ 8 w 15"/>
                <a:gd name="T1" fmla="*/ 17 h 17"/>
                <a:gd name="T2" fmla="*/ 7 w 15"/>
                <a:gd name="T3" fmla="*/ 12 h 17"/>
                <a:gd name="T4" fmla="*/ 5 w 15"/>
                <a:gd name="T5" fmla="*/ 13 h 17"/>
                <a:gd name="T6" fmla="*/ 0 w 15"/>
                <a:gd name="T7" fmla="*/ 9 h 17"/>
                <a:gd name="T8" fmla="*/ 2 w 15"/>
                <a:gd name="T9" fmla="*/ 7 h 17"/>
                <a:gd name="T10" fmla="*/ 7 w 15"/>
                <a:gd name="T11" fmla="*/ 2 h 17"/>
                <a:gd name="T12" fmla="*/ 14 w 15"/>
                <a:gd name="T13" fmla="*/ 4 h 17"/>
                <a:gd name="T14" fmla="*/ 13 w 15"/>
                <a:gd name="T15" fmla="*/ 11 h 17"/>
                <a:gd name="T16" fmla="*/ 9 w 15"/>
                <a:gd name="T17" fmla="*/ 16 h 17"/>
                <a:gd name="T18" fmla="*/ 8 w 15"/>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7">
                  <a:moveTo>
                    <a:pt x="8" y="17"/>
                  </a:moveTo>
                  <a:cubicBezTo>
                    <a:pt x="7" y="16"/>
                    <a:pt x="8" y="12"/>
                    <a:pt x="7" y="12"/>
                  </a:cubicBezTo>
                  <a:cubicBezTo>
                    <a:pt x="6" y="12"/>
                    <a:pt x="6" y="13"/>
                    <a:pt x="5" y="13"/>
                  </a:cubicBezTo>
                  <a:cubicBezTo>
                    <a:pt x="3" y="13"/>
                    <a:pt x="0" y="11"/>
                    <a:pt x="0" y="9"/>
                  </a:cubicBezTo>
                  <a:cubicBezTo>
                    <a:pt x="1" y="7"/>
                    <a:pt x="0" y="8"/>
                    <a:pt x="2" y="7"/>
                  </a:cubicBezTo>
                  <a:cubicBezTo>
                    <a:pt x="4" y="5"/>
                    <a:pt x="6" y="3"/>
                    <a:pt x="7" y="2"/>
                  </a:cubicBezTo>
                  <a:cubicBezTo>
                    <a:pt x="11" y="0"/>
                    <a:pt x="13" y="1"/>
                    <a:pt x="14" y="4"/>
                  </a:cubicBezTo>
                  <a:cubicBezTo>
                    <a:pt x="15" y="7"/>
                    <a:pt x="14" y="9"/>
                    <a:pt x="13" y="11"/>
                  </a:cubicBezTo>
                  <a:cubicBezTo>
                    <a:pt x="12" y="13"/>
                    <a:pt x="10" y="15"/>
                    <a:pt x="9" y="16"/>
                  </a:cubicBezTo>
                  <a:cubicBezTo>
                    <a:pt x="9" y="17"/>
                    <a:pt x="8" y="17"/>
                    <a:pt x="8" y="1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4" name="Freeform 132">
              <a:extLst>
                <a:ext uri="{FF2B5EF4-FFF2-40B4-BE49-F238E27FC236}">
                  <a16:creationId xmlns:a16="http://schemas.microsoft.com/office/drawing/2014/main" id="{B4F1A73E-6E8E-FF96-0641-EE71E15B09ED}"/>
                </a:ext>
              </a:extLst>
            </p:cNvPr>
            <p:cNvSpPr>
              <a:spLocks/>
            </p:cNvSpPr>
            <p:nvPr userDrawn="1"/>
          </p:nvSpPr>
          <p:spPr bwMode="auto">
            <a:xfrm>
              <a:off x="4855407" y="2509460"/>
              <a:ext cx="90756" cy="98319"/>
            </a:xfrm>
            <a:custGeom>
              <a:avLst/>
              <a:gdLst>
                <a:gd name="T0" fmla="*/ 4 w 10"/>
                <a:gd name="T1" fmla="*/ 11 h 11"/>
                <a:gd name="T2" fmla="*/ 3 w 10"/>
                <a:gd name="T3" fmla="*/ 9 h 11"/>
                <a:gd name="T4" fmla="*/ 1 w 10"/>
                <a:gd name="T5" fmla="*/ 6 h 11"/>
                <a:gd name="T6" fmla="*/ 1 w 10"/>
                <a:gd name="T7" fmla="*/ 0 h 11"/>
                <a:gd name="T8" fmla="*/ 10 w 10"/>
                <a:gd name="T9" fmla="*/ 5 h 11"/>
                <a:gd name="T10" fmla="*/ 4 w 10"/>
                <a:gd name="T11" fmla="*/ 11 h 11"/>
              </a:gdLst>
              <a:ahLst/>
              <a:cxnLst>
                <a:cxn ang="0">
                  <a:pos x="T0" y="T1"/>
                </a:cxn>
                <a:cxn ang="0">
                  <a:pos x="T2" y="T3"/>
                </a:cxn>
                <a:cxn ang="0">
                  <a:pos x="T4" y="T5"/>
                </a:cxn>
                <a:cxn ang="0">
                  <a:pos x="T6" y="T7"/>
                </a:cxn>
                <a:cxn ang="0">
                  <a:pos x="T8" y="T9"/>
                </a:cxn>
                <a:cxn ang="0">
                  <a:pos x="T10" y="T11"/>
                </a:cxn>
              </a:cxnLst>
              <a:rect l="0" t="0" r="r" b="b"/>
              <a:pathLst>
                <a:path w="10" h="11">
                  <a:moveTo>
                    <a:pt x="4" y="11"/>
                  </a:moveTo>
                  <a:cubicBezTo>
                    <a:pt x="3" y="11"/>
                    <a:pt x="3" y="10"/>
                    <a:pt x="3" y="9"/>
                  </a:cubicBezTo>
                  <a:cubicBezTo>
                    <a:pt x="3" y="8"/>
                    <a:pt x="2" y="7"/>
                    <a:pt x="1" y="6"/>
                  </a:cubicBezTo>
                  <a:cubicBezTo>
                    <a:pt x="0" y="3"/>
                    <a:pt x="0" y="2"/>
                    <a:pt x="1" y="0"/>
                  </a:cubicBezTo>
                  <a:cubicBezTo>
                    <a:pt x="3" y="0"/>
                    <a:pt x="10" y="1"/>
                    <a:pt x="10" y="5"/>
                  </a:cubicBezTo>
                  <a:cubicBezTo>
                    <a:pt x="9" y="7"/>
                    <a:pt x="6" y="10"/>
                    <a:pt x="4" y="11"/>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5" name="Freeform 133">
              <a:extLst>
                <a:ext uri="{FF2B5EF4-FFF2-40B4-BE49-F238E27FC236}">
                  <a16:creationId xmlns:a16="http://schemas.microsoft.com/office/drawing/2014/main" id="{CA72A7D2-13BE-6679-4D56-693559ADD3E9}"/>
                </a:ext>
              </a:extLst>
            </p:cNvPr>
            <p:cNvSpPr>
              <a:spLocks/>
            </p:cNvSpPr>
            <p:nvPr userDrawn="1"/>
          </p:nvSpPr>
          <p:spPr bwMode="auto">
            <a:xfrm>
              <a:off x="4356247" y="2880048"/>
              <a:ext cx="355462" cy="627731"/>
            </a:xfrm>
            <a:custGeom>
              <a:avLst/>
              <a:gdLst>
                <a:gd name="T0" fmla="*/ 22 w 38"/>
                <a:gd name="T1" fmla="*/ 64 h 66"/>
                <a:gd name="T2" fmla="*/ 13 w 38"/>
                <a:gd name="T3" fmla="*/ 61 h 66"/>
                <a:gd name="T4" fmla="*/ 13 w 38"/>
                <a:gd name="T5" fmla="*/ 59 h 66"/>
                <a:gd name="T6" fmla="*/ 13 w 38"/>
                <a:gd name="T7" fmla="*/ 59 h 66"/>
                <a:gd name="T8" fmla="*/ 8 w 38"/>
                <a:gd name="T9" fmla="*/ 46 h 66"/>
                <a:gd name="T10" fmla="*/ 7 w 38"/>
                <a:gd name="T11" fmla="*/ 42 h 66"/>
                <a:gd name="T12" fmla="*/ 10 w 38"/>
                <a:gd name="T13" fmla="*/ 44 h 66"/>
                <a:gd name="T14" fmla="*/ 11 w 38"/>
                <a:gd name="T15" fmla="*/ 42 h 66"/>
                <a:gd name="T16" fmla="*/ 11 w 38"/>
                <a:gd name="T17" fmla="*/ 33 h 66"/>
                <a:gd name="T18" fmla="*/ 8 w 38"/>
                <a:gd name="T19" fmla="*/ 31 h 66"/>
                <a:gd name="T20" fmla="*/ 4 w 38"/>
                <a:gd name="T21" fmla="*/ 34 h 66"/>
                <a:gd name="T22" fmla="*/ 4 w 38"/>
                <a:gd name="T23" fmla="*/ 27 h 66"/>
                <a:gd name="T24" fmla="*/ 0 w 38"/>
                <a:gd name="T25" fmla="*/ 23 h 66"/>
                <a:gd name="T26" fmla="*/ 6 w 38"/>
                <a:gd name="T27" fmla="*/ 21 h 66"/>
                <a:gd name="T28" fmla="*/ 10 w 38"/>
                <a:gd name="T29" fmla="*/ 23 h 66"/>
                <a:gd name="T30" fmla="*/ 11 w 38"/>
                <a:gd name="T31" fmla="*/ 25 h 66"/>
                <a:gd name="T32" fmla="*/ 12 w 38"/>
                <a:gd name="T33" fmla="*/ 24 h 66"/>
                <a:gd name="T34" fmla="*/ 12 w 38"/>
                <a:gd name="T35" fmla="*/ 17 h 66"/>
                <a:gd name="T36" fmla="*/ 7 w 38"/>
                <a:gd name="T37" fmla="*/ 10 h 66"/>
                <a:gd name="T38" fmla="*/ 12 w 38"/>
                <a:gd name="T39" fmla="*/ 6 h 66"/>
                <a:gd name="T40" fmla="*/ 13 w 38"/>
                <a:gd name="T41" fmla="*/ 1 h 66"/>
                <a:gd name="T42" fmla="*/ 14 w 38"/>
                <a:gd name="T43" fmla="*/ 0 h 66"/>
                <a:gd name="T44" fmla="*/ 16 w 38"/>
                <a:gd name="T45" fmla="*/ 1 h 66"/>
                <a:gd name="T46" fmla="*/ 18 w 38"/>
                <a:gd name="T47" fmla="*/ 12 h 66"/>
                <a:gd name="T48" fmla="*/ 17 w 38"/>
                <a:gd name="T49" fmla="*/ 8 h 66"/>
                <a:gd name="T50" fmla="*/ 22 w 38"/>
                <a:gd name="T51" fmla="*/ 3 h 66"/>
                <a:gd name="T52" fmla="*/ 25 w 38"/>
                <a:gd name="T53" fmla="*/ 7 h 66"/>
                <a:gd name="T54" fmla="*/ 26 w 38"/>
                <a:gd name="T55" fmla="*/ 8 h 66"/>
                <a:gd name="T56" fmla="*/ 35 w 38"/>
                <a:gd name="T57" fmla="*/ 15 h 66"/>
                <a:gd name="T58" fmla="*/ 37 w 38"/>
                <a:gd name="T59" fmla="*/ 19 h 66"/>
                <a:gd name="T60" fmla="*/ 37 w 38"/>
                <a:gd name="T61" fmla="*/ 20 h 66"/>
                <a:gd name="T62" fmla="*/ 37 w 38"/>
                <a:gd name="T63" fmla="*/ 20 h 66"/>
                <a:gd name="T64" fmla="*/ 36 w 38"/>
                <a:gd name="T65" fmla="*/ 24 h 66"/>
                <a:gd name="T66" fmla="*/ 23 w 38"/>
                <a:gd name="T67" fmla="*/ 15 h 66"/>
                <a:gd name="T68" fmla="*/ 23 w 38"/>
                <a:gd name="T69" fmla="*/ 15 h 66"/>
                <a:gd name="T70" fmla="*/ 27 w 38"/>
                <a:gd name="T71" fmla="*/ 25 h 66"/>
                <a:gd name="T72" fmla="*/ 22 w 38"/>
                <a:gd name="T73" fmla="*/ 27 h 66"/>
                <a:gd name="T74" fmla="*/ 22 w 38"/>
                <a:gd name="T75" fmla="*/ 25 h 66"/>
                <a:gd name="T76" fmla="*/ 15 w 38"/>
                <a:gd name="T77" fmla="*/ 19 h 66"/>
                <a:gd name="T78" fmla="*/ 16 w 38"/>
                <a:gd name="T79" fmla="*/ 27 h 66"/>
                <a:gd name="T80" fmla="*/ 17 w 38"/>
                <a:gd name="T81" fmla="*/ 31 h 66"/>
                <a:gd name="T82" fmla="*/ 21 w 38"/>
                <a:gd name="T83" fmla="*/ 35 h 66"/>
                <a:gd name="T84" fmla="*/ 22 w 38"/>
                <a:gd name="T85" fmla="*/ 38 h 66"/>
                <a:gd name="T86" fmla="*/ 22 w 38"/>
                <a:gd name="T87" fmla="*/ 39 h 66"/>
                <a:gd name="T88" fmla="*/ 22 w 38"/>
                <a:gd name="T89" fmla="*/ 44 h 66"/>
                <a:gd name="T90" fmla="*/ 21 w 38"/>
                <a:gd name="T91" fmla="*/ 44 h 66"/>
                <a:gd name="T92" fmla="*/ 17 w 38"/>
                <a:gd name="T93" fmla="*/ 38 h 66"/>
                <a:gd name="T94" fmla="*/ 16 w 38"/>
                <a:gd name="T95" fmla="*/ 44 h 66"/>
                <a:gd name="T96" fmla="*/ 13 w 38"/>
                <a:gd name="T97" fmla="*/ 46 h 66"/>
                <a:gd name="T98" fmla="*/ 13 w 38"/>
                <a:gd name="T99" fmla="*/ 46 h 66"/>
                <a:gd name="T100" fmla="*/ 12 w 38"/>
                <a:gd name="T101" fmla="*/ 47 h 66"/>
                <a:gd name="T102" fmla="*/ 14 w 38"/>
                <a:gd name="T103" fmla="*/ 50 h 66"/>
                <a:gd name="T104" fmla="*/ 23 w 38"/>
                <a:gd name="T105" fmla="*/ 62 h 66"/>
                <a:gd name="T106" fmla="*/ 22 w 38"/>
                <a:gd name="T10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66">
                  <a:moveTo>
                    <a:pt x="22" y="64"/>
                  </a:moveTo>
                  <a:cubicBezTo>
                    <a:pt x="19" y="66"/>
                    <a:pt x="12" y="65"/>
                    <a:pt x="13" y="61"/>
                  </a:cubicBezTo>
                  <a:cubicBezTo>
                    <a:pt x="13" y="60"/>
                    <a:pt x="13" y="59"/>
                    <a:pt x="13" y="59"/>
                  </a:cubicBezTo>
                  <a:cubicBezTo>
                    <a:pt x="13" y="59"/>
                    <a:pt x="13" y="59"/>
                    <a:pt x="13" y="59"/>
                  </a:cubicBezTo>
                  <a:cubicBezTo>
                    <a:pt x="12" y="54"/>
                    <a:pt x="9" y="50"/>
                    <a:pt x="8" y="46"/>
                  </a:cubicBezTo>
                  <a:cubicBezTo>
                    <a:pt x="7" y="45"/>
                    <a:pt x="7" y="44"/>
                    <a:pt x="7" y="42"/>
                  </a:cubicBezTo>
                  <a:cubicBezTo>
                    <a:pt x="8" y="42"/>
                    <a:pt x="9" y="43"/>
                    <a:pt x="10" y="44"/>
                  </a:cubicBezTo>
                  <a:cubicBezTo>
                    <a:pt x="11" y="44"/>
                    <a:pt x="11" y="43"/>
                    <a:pt x="11" y="42"/>
                  </a:cubicBezTo>
                  <a:cubicBezTo>
                    <a:pt x="11" y="39"/>
                    <a:pt x="11" y="36"/>
                    <a:pt x="11" y="33"/>
                  </a:cubicBezTo>
                  <a:cubicBezTo>
                    <a:pt x="10" y="32"/>
                    <a:pt x="9" y="31"/>
                    <a:pt x="8" y="31"/>
                  </a:cubicBezTo>
                  <a:cubicBezTo>
                    <a:pt x="8" y="32"/>
                    <a:pt x="6" y="37"/>
                    <a:pt x="4" y="34"/>
                  </a:cubicBezTo>
                  <a:cubicBezTo>
                    <a:pt x="5" y="32"/>
                    <a:pt x="5" y="29"/>
                    <a:pt x="4" y="27"/>
                  </a:cubicBezTo>
                  <a:cubicBezTo>
                    <a:pt x="2" y="25"/>
                    <a:pt x="0" y="24"/>
                    <a:pt x="0" y="23"/>
                  </a:cubicBezTo>
                  <a:cubicBezTo>
                    <a:pt x="0" y="20"/>
                    <a:pt x="4" y="20"/>
                    <a:pt x="6" y="21"/>
                  </a:cubicBezTo>
                  <a:cubicBezTo>
                    <a:pt x="8" y="21"/>
                    <a:pt x="8" y="17"/>
                    <a:pt x="10" y="23"/>
                  </a:cubicBezTo>
                  <a:cubicBezTo>
                    <a:pt x="10" y="24"/>
                    <a:pt x="11" y="24"/>
                    <a:pt x="11" y="25"/>
                  </a:cubicBezTo>
                  <a:cubicBezTo>
                    <a:pt x="12" y="25"/>
                    <a:pt x="12" y="24"/>
                    <a:pt x="12" y="24"/>
                  </a:cubicBezTo>
                  <a:cubicBezTo>
                    <a:pt x="12" y="22"/>
                    <a:pt x="12" y="19"/>
                    <a:pt x="12" y="17"/>
                  </a:cubicBezTo>
                  <a:cubicBezTo>
                    <a:pt x="10" y="15"/>
                    <a:pt x="8" y="13"/>
                    <a:pt x="7" y="10"/>
                  </a:cubicBezTo>
                  <a:cubicBezTo>
                    <a:pt x="7" y="8"/>
                    <a:pt x="10" y="6"/>
                    <a:pt x="12" y="6"/>
                  </a:cubicBezTo>
                  <a:cubicBezTo>
                    <a:pt x="13" y="4"/>
                    <a:pt x="13" y="3"/>
                    <a:pt x="13" y="1"/>
                  </a:cubicBezTo>
                  <a:cubicBezTo>
                    <a:pt x="13" y="1"/>
                    <a:pt x="13" y="1"/>
                    <a:pt x="14" y="0"/>
                  </a:cubicBezTo>
                  <a:cubicBezTo>
                    <a:pt x="15" y="0"/>
                    <a:pt x="15" y="0"/>
                    <a:pt x="16" y="1"/>
                  </a:cubicBezTo>
                  <a:cubicBezTo>
                    <a:pt x="18" y="3"/>
                    <a:pt x="14" y="11"/>
                    <a:pt x="18" y="12"/>
                  </a:cubicBezTo>
                  <a:cubicBezTo>
                    <a:pt x="19" y="11"/>
                    <a:pt x="18" y="9"/>
                    <a:pt x="17" y="8"/>
                  </a:cubicBezTo>
                  <a:cubicBezTo>
                    <a:pt x="17" y="6"/>
                    <a:pt x="20" y="4"/>
                    <a:pt x="22" y="3"/>
                  </a:cubicBezTo>
                  <a:cubicBezTo>
                    <a:pt x="26" y="3"/>
                    <a:pt x="25" y="4"/>
                    <a:pt x="25" y="7"/>
                  </a:cubicBezTo>
                  <a:cubicBezTo>
                    <a:pt x="26" y="7"/>
                    <a:pt x="26" y="8"/>
                    <a:pt x="26" y="8"/>
                  </a:cubicBezTo>
                  <a:cubicBezTo>
                    <a:pt x="30" y="11"/>
                    <a:pt x="30" y="11"/>
                    <a:pt x="35" y="15"/>
                  </a:cubicBezTo>
                  <a:cubicBezTo>
                    <a:pt x="36" y="16"/>
                    <a:pt x="37" y="17"/>
                    <a:pt x="37" y="19"/>
                  </a:cubicBezTo>
                  <a:cubicBezTo>
                    <a:pt x="37" y="19"/>
                    <a:pt x="37" y="19"/>
                    <a:pt x="37" y="20"/>
                  </a:cubicBezTo>
                  <a:cubicBezTo>
                    <a:pt x="37" y="20"/>
                    <a:pt x="37" y="20"/>
                    <a:pt x="37" y="20"/>
                  </a:cubicBezTo>
                  <a:cubicBezTo>
                    <a:pt x="38" y="21"/>
                    <a:pt x="38" y="24"/>
                    <a:pt x="36" y="24"/>
                  </a:cubicBezTo>
                  <a:cubicBezTo>
                    <a:pt x="32" y="21"/>
                    <a:pt x="27" y="18"/>
                    <a:pt x="23" y="15"/>
                  </a:cubicBezTo>
                  <a:cubicBezTo>
                    <a:pt x="23" y="15"/>
                    <a:pt x="23" y="15"/>
                    <a:pt x="23" y="15"/>
                  </a:cubicBezTo>
                  <a:cubicBezTo>
                    <a:pt x="25" y="17"/>
                    <a:pt x="27" y="22"/>
                    <a:pt x="27" y="25"/>
                  </a:cubicBezTo>
                  <a:cubicBezTo>
                    <a:pt x="26" y="26"/>
                    <a:pt x="24" y="27"/>
                    <a:pt x="22" y="27"/>
                  </a:cubicBezTo>
                  <a:cubicBezTo>
                    <a:pt x="22" y="26"/>
                    <a:pt x="22" y="26"/>
                    <a:pt x="22" y="25"/>
                  </a:cubicBezTo>
                  <a:cubicBezTo>
                    <a:pt x="21" y="23"/>
                    <a:pt x="17" y="21"/>
                    <a:pt x="15" y="19"/>
                  </a:cubicBezTo>
                  <a:cubicBezTo>
                    <a:pt x="14" y="21"/>
                    <a:pt x="16" y="25"/>
                    <a:pt x="16" y="27"/>
                  </a:cubicBezTo>
                  <a:cubicBezTo>
                    <a:pt x="16" y="28"/>
                    <a:pt x="16" y="30"/>
                    <a:pt x="17" y="31"/>
                  </a:cubicBezTo>
                  <a:cubicBezTo>
                    <a:pt x="18" y="32"/>
                    <a:pt x="19" y="34"/>
                    <a:pt x="21" y="35"/>
                  </a:cubicBezTo>
                  <a:cubicBezTo>
                    <a:pt x="21" y="36"/>
                    <a:pt x="22" y="37"/>
                    <a:pt x="22" y="38"/>
                  </a:cubicBezTo>
                  <a:cubicBezTo>
                    <a:pt x="22" y="38"/>
                    <a:pt x="22" y="38"/>
                    <a:pt x="22" y="39"/>
                  </a:cubicBezTo>
                  <a:cubicBezTo>
                    <a:pt x="23" y="40"/>
                    <a:pt x="24" y="44"/>
                    <a:pt x="22" y="44"/>
                  </a:cubicBezTo>
                  <a:cubicBezTo>
                    <a:pt x="21" y="44"/>
                    <a:pt x="21" y="44"/>
                    <a:pt x="21" y="44"/>
                  </a:cubicBezTo>
                  <a:cubicBezTo>
                    <a:pt x="20" y="41"/>
                    <a:pt x="18" y="39"/>
                    <a:pt x="17" y="38"/>
                  </a:cubicBezTo>
                  <a:cubicBezTo>
                    <a:pt x="16" y="40"/>
                    <a:pt x="17" y="42"/>
                    <a:pt x="16" y="44"/>
                  </a:cubicBezTo>
                  <a:cubicBezTo>
                    <a:pt x="15" y="45"/>
                    <a:pt x="14" y="46"/>
                    <a:pt x="13" y="46"/>
                  </a:cubicBezTo>
                  <a:cubicBezTo>
                    <a:pt x="13" y="46"/>
                    <a:pt x="13" y="46"/>
                    <a:pt x="13" y="46"/>
                  </a:cubicBezTo>
                  <a:cubicBezTo>
                    <a:pt x="12" y="46"/>
                    <a:pt x="12" y="46"/>
                    <a:pt x="12" y="47"/>
                  </a:cubicBezTo>
                  <a:cubicBezTo>
                    <a:pt x="12" y="48"/>
                    <a:pt x="13" y="49"/>
                    <a:pt x="14" y="50"/>
                  </a:cubicBezTo>
                  <a:cubicBezTo>
                    <a:pt x="16" y="54"/>
                    <a:pt x="19" y="58"/>
                    <a:pt x="23" y="62"/>
                  </a:cubicBezTo>
                  <a:cubicBezTo>
                    <a:pt x="23" y="63"/>
                    <a:pt x="23" y="63"/>
                    <a:pt x="22" y="6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6" name="Freeform 134">
              <a:extLst>
                <a:ext uri="{FF2B5EF4-FFF2-40B4-BE49-F238E27FC236}">
                  <a16:creationId xmlns:a16="http://schemas.microsoft.com/office/drawing/2014/main" id="{553BE062-F4F8-B168-FB8C-4992B193F0D6}"/>
                </a:ext>
              </a:extLst>
            </p:cNvPr>
            <p:cNvSpPr>
              <a:spLocks/>
            </p:cNvSpPr>
            <p:nvPr userDrawn="1"/>
          </p:nvSpPr>
          <p:spPr bwMode="auto">
            <a:xfrm>
              <a:off x="4303306" y="3235510"/>
              <a:ext cx="98319" cy="83193"/>
            </a:xfrm>
            <a:custGeom>
              <a:avLst/>
              <a:gdLst>
                <a:gd name="T0" fmla="*/ 9 w 11"/>
                <a:gd name="T1" fmla="*/ 9 h 9"/>
                <a:gd name="T2" fmla="*/ 7 w 11"/>
                <a:gd name="T3" fmla="*/ 7 h 9"/>
                <a:gd name="T4" fmla="*/ 0 w 11"/>
                <a:gd name="T5" fmla="*/ 2 h 9"/>
                <a:gd name="T6" fmla="*/ 0 w 11"/>
                <a:gd name="T7" fmla="*/ 1 h 9"/>
                <a:gd name="T8" fmla="*/ 7 w 11"/>
                <a:gd name="T9" fmla="*/ 0 h 9"/>
                <a:gd name="T10" fmla="*/ 9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9" y="9"/>
                  </a:moveTo>
                  <a:cubicBezTo>
                    <a:pt x="8" y="9"/>
                    <a:pt x="7" y="8"/>
                    <a:pt x="7" y="7"/>
                  </a:cubicBezTo>
                  <a:cubicBezTo>
                    <a:pt x="3" y="6"/>
                    <a:pt x="1" y="5"/>
                    <a:pt x="0" y="2"/>
                  </a:cubicBezTo>
                  <a:cubicBezTo>
                    <a:pt x="0" y="2"/>
                    <a:pt x="0" y="2"/>
                    <a:pt x="0" y="1"/>
                  </a:cubicBezTo>
                  <a:cubicBezTo>
                    <a:pt x="2" y="1"/>
                    <a:pt x="5" y="0"/>
                    <a:pt x="7" y="0"/>
                  </a:cubicBezTo>
                  <a:cubicBezTo>
                    <a:pt x="11" y="1"/>
                    <a:pt x="10" y="6"/>
                    <a:pt x="9" y="9"/>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7" name="Freeform 135">
              <a:extLst>
                <a:ext uri="{FF2B5EF4-FFF2-40B4-BE49-F238E27FC236}">
                  <a16:creationId xmlns:a16="http://schemas.microsoft.com/office/drawing/2014/main" id="{C23698E6-AEC3-EC2E-DD79-D4A52DBD9355}"/>
                </a:ext>
              </a:extLst>
            </p:cNvPr>
            <p:cNvSpPr>
              <a:spLocks/>
            </p:cNvSpPr>
            <p:nvPr userDrawn="1"/>
          </p:nvSpPr>
          <p:spPr bwMode="auto">
            <a:xfrm>
              <a:off x="4212550" y="3137191"/>
              <a:ext cx="105882" cy="98319"/>
            </a:xfrm>
            <a:custGeom>
              <a:avLst/>
              <a:gdLst>
                <a:gd name="T0" fmla="*/ 10 w 11"/>
                <a:gd name="T1" fmla="*/ 10 h 10"/>
                <a:gd name="T2" fmla="*/ 9 w 11"/>
                <a:gd name="T3" fmla="*/ 10 h 10"/>
                <a:gd name="T4" fmla="*/ 8 w 11"/>
                <a:gd name="T5" fmla="*/ 8 h 10"/>
                <a:gd name="T6" fmla="*/ 1 w 11"/>
                <a:gd name="T7" fmla="*/ 2 h 10"/>
                <a:gd name="T8" fmla="*/ 4 w 11"/>
                <a:gd name="T9" fmla="*/ 2 h 10"/>
                <a:gd name="T10" fmla="*/ 11 w 11"/>
                <a:gd name="T11" fmla="*/ 5 h 10"/>
                <a:gd name="T12" fmla="*/ 10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10" y="10"/>
                  </a:moveTo>
                  <a:cubicBezTo>
                    <a:pt x="9" y="10"/>
                    <a:pt x="9" y="10"/>
                    <a:pt x="9" y="10"/>
                  </a:cubicBezTo>
                  <a:cubicBezTo>
                    <a:pt x="8" y="9"/>
                    <a:pt x="8" y="9"/>
                    <a:pt x="8" y="8"/>
                  </a:cubicBezTo>
                  <a:cubicBezTo>
                    <a:pt x="4" y="8"/>
                    <a:pt x="0" y="6"/>
                    <a:pt x="1" y="2"/>
                  </a:cubicBezTo>
                  <a:cubicBezTo>
                    <a:pt x="2" y="1"/>
                    <a:pt x="2" y="2"/>
                    <a:pt x="4" y="2"/>
                  </a:cubicBezTo>
                  <a:cubicBezTo>
                    <a:pt x="7" y="2"/>
                    <a:pt x="11" y="0"/>
                    <a:pt x="11" y="5"/>
                  </a:cubicBezTo>
                  <a:cubicBezTo>
                    <a:pt x="11" y="6"/>
                    <a:pt x="10" y="8"/>
                    <a:pt x="10" y="1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8" name="Freeform 136">
              <a:extLst>
                <a:ext uri="{FF2B5EF4-FFF2-40B4-BE49-F238E27FC236}">
                  <a16:creationId xmlns:a16="http://schemas.microsoft.com/office/drawing/2014/main" id="{FBCE8335-5327-F183-D046-69F634E2AB73}"/>
                </a:ext>
              </a:extLst>
            </p:cNvPr>
            <p:cNvSpPr>
              <a:spLocks/>
            </p:cNvSpPr>
            <p:nvPr userDrawn="1"/>
          </p:nvSpPr>
          <p:spPr bwMode="auto">
            <a:xfrm>
              <a:off x="4749525" y="3212821"/>
              <a:ext cx="1232773" cy="1066386"/>
            </a:xfrm>
            <a:custGeom>
              <a:avLst/>
              <a:gdLst>
                <a:gd name="T0" fmla="*/ 132 w 132"/>
                <a:gd name="T1" fmla="*/ 6 h 113"/>
                <a:gd name="T2" fmla="*/ 98 w 132"/>
                <a:gd name="T3" fmla="*/ 6 h 113"/>
                <a:gd name="T4" fmla="*/ 79 w 132"/>
                <a:gd name="T5" fmla="*/ 25 h 113"/>
                <a:gd name="T6" fmla="*/ 73 w 132"/>
                <a:gd name="T7" fmla="*/ 12 h 113"/>
                <a:gd name="T8" fmla="*/ 83 w 132"/>
                <a:gd name="T9" fmla="*/ 8 h 113"/>
                <a:gd name="T10" fmla="*/ 57 w 132"/>
                <a:gd name="T11" fmla="*/ 8 h 113"/>
                <a:gd name="T12" fmla="*/ 53 w 132"/>
                <a:gd name="T13" fmla="*/ 25 h 113"/>
                <a:gd name="T14" fmla="*/ 34 w 132"/>
                <a:gd name="T15" fmla="*/ 6 h 113"/>
                <a:gd name="T16" fmla="*/ 0 w 132"/>
                <a:gd name="T17" fmla="*/ 6 h 113"/>
                <a:gd name="T18" fmla="*/ 24 w 132"/>
                <a:gd name="T19" fmla="*/ 16 h 113"/>
                <a:gd name="T20" fmla="*/ 27 w 132"/>
                <a:gd name="T21" fmla="*/ 22 h 113"/>
                <a:gd name="T22" fmla="*/ 9 w 132"/>
                <a:gd name="T23" fmla="*/ 22 h 113"/>
                <a:gd name="T24" fmla="*/ 31 w 132"/>
                <a:gd name="T25" fmla="*/ 32 h 113"/>
                <a:gd name="T26" fmla="*/ 34 w 132"/>
                <a:gd name="T27" fmla="*/ 38 h 113"/>
                <a:gd name="T28" fmla="*/ 20 w 132"/>
                <a:gd name="T29" fmla="*/ 39 h 113"/>
                <a:gd name="T30" fmla="*/ 38 w 132"/>
                <a:gd name="T31" fmla="*/ 48 h 113"/>
                <a:gd name="T32" fmla="*/ 41 w 132"/>
                <a:gd name="T33" fmla="*/ 54 h 113"/>
                <a:gd name="T34" fmla="*/ 30 w 132"/>
                <a:gd name="T35" fmla="*/ 54 h 113"/>
                <a:gd name="T36" fmla="*/ 45 w 132"/>
                <a:gd name="T37" fmla="*/ 63 h 113"/>
                <a:gd name="T38" fmla="*/ 47 w 132"/>
                <a:gd name="T39" fmla="*/ 69 h 113"/>
                <a:gd name="T40" fmla="*/ 39 w 132"/>
                <a:gd name="T41" fmla="*/ 69 h 113"/>
                <a:gd name="T42" fmla="*/ 51 w 132"/>
                <a:gd name="T43" fmla="*/ 78 h 113"/>
                <a:gd name="T44" fmla="*/ 51 w 132"/>
                <a:gd name="T45" fmla="*/ 89 h 113"/>
                <a:gd name="T46" fmla="*/ 66 w 132"/>
                <a:gd name="T47" fmla="*/ 113 h 113"/>
                <a:gd name="T48" fmla="*/ 81 w 132"/>
                <a:gd name="T49" fmla="*/ 89 h 113"/>
                <a:gd name="T50" fmla="*/ 81 w 132"/>
                <a:gd name="T51" fmla="*/ 78 h 113"/>
                <a:gd name="T52" fmla="*/ 92 w 132"/>
                <a:gd name="T53" fmla="*/ 69 h 113"/>
                <a:gd name="T54" fmla="*/ 85 w 132"/>
                <a:gd name="T55" fmla="*/ 69 h 113"/>
                <a:gd name="T56" fmla="*/ 87 w 132"/>
                <a:gd name="T57" fmla="*/ 63 h 113"/>
                <a:gd name="T58" fmla="*/ 102 w 132"/>
                <a:gd name="T59" fmla="*/ 54 h 113"/>
                <a:gd name="T60" fmla="*/ 91 w 132"/>
                <a:gd name="T61" fmla="*/ 54 h 113"/>
                <a:gd name="T62" fmla="*/ 93 w 132"/>
                <a:gd name="T63" fmla="*/ 48 h 113"/>
                <a:gd name="T64" fmla="*/ 111 w 132"/>
                <a:gd name="T65" fmla="*/ 39 h 113"/>
                <a:gd name="T66" fmla="*/ 97 w 132"/>
                <a:gd name="T67" fmla="*/ 38 h 113"/>
                <a:gd name="T68" fmla="*/ 100 w 132"/>
                <a:gd name="T69" fmla="*/ 32 h 113"/>
                <a:gd name="T70" fmla="*/ 123 w 132"/>
                <a:gd name="T71" fmla="*/ 22 h 113"/>
                <a:gd name="T72" fmla="*/ 105 w 132"/>
                <a:gd name="T73" fmla="*/ 22 h 113"/>
                <a:gd name="T74" fmla="*/ 107 w 132"/>
                <a:gd name="T75" fmla="*/ 16 h 113"/>
                <a:gd name="T76" fmla="*/ 132 w 132"/>
                <a:gd name="T77"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 h="113">
                  <a:moveTo>
                    <a:pt x="132" y="6"/>
                  </a:moveTo>
                  <a:cubicBezTo>
                    <a:pt x="98" y="6"/>
                    <a:pt x="98" y="6"/>
                    <a:pt x="98" y="6"/>
                  </a:cubicBezTo>
                  <a:cubicBezTo>
                    <a:pt x="88" y="6"/>
                    <a:pt x="83" y="16"/>
                    <a:pt x="79" y="25"/>
                  </a:cubicBezTo>
                  <a:cubicBezTo>
                    <a:pt x="73" y="12"/>
                    <a:pt x="73" y="12"/>
                    <a:pt x="73" y="12"/>
                  </a:cubicBezTo>
                  <a:cubicBezTo>
                    <a:pt x="83" y="8"/>
                    <a:pt x="83" y="8"/>
                    <a:pt x="83" y="8"/>
                  </a:cubicBezTo>
                  <a:cubicBezTo>
                    <a:pt x="77" y="3"/>
                    <a:pt x="59" y="0"/>
                    <a:pt x="57" y="8"/>
                  </a:cubicBezTo>
                  <a:cubicBezTo>
                    <a:pt x="53" y="25"/>
                    <a:pt x="53" y="25"/>
                    <a:pt x="53" y="25"/>
                  </a:cubicBezTo>
                  <a:cubicBezTo>
                    <a:pt x="50" y="17"/>
                    <a:pt x="45" y="6"/>
                    <a:pt x="34" y="6"/>
                  </a:cubicBezTo>
                  <a:cubicBezTo>
                    <a:pt x="0" y="6"/>
                    <a:pt x="0" y="6"/>
                    <a:pt x="0" y="6"/>
                  </a:cubicBezTo>
                  <a:cubicBezTo>
                    <a:pt x="4" y="14"/>
                    <a:pt x="8" y="17"/>
                    <a:pt x="24" y="16"/>
                  </a:cubicBezTo>
                  <a:cubicBezTo>
                    <a:pt x="27" y="22"/>
                    <a:pt x="27" y="22"/>
                    <a:pt x="27" y="22"/>
                  </a:cubicBezTo>
                  <a:cubicBezTo>
                    <a:pt x="9" y="22"/>
                    <a:pt x="9" y="22"/>
                    <a:pt x="9" y="22"/>
                  </a:cubicBezTo>
                  <a:cubicBezTo>
                    <a:pt x="14" y="32"/>
                    <a:pt x="17" y="32"/>
                    <a:pt x="31" y="32"/>
                  </a:cubicBezTo>
                  <a:cubicBezTo>
                    <a:pt x="34" y="38"/>
                    <a:pt x="34" y="38"/>
                    <a:pt x="34" y="38"/>
                  </a:cubicBezTo>
                  <a:cubicBezTo>
                    <a:pt x="20" y="39"/>
                    <a:pt x="20" y="39"/>
                    <a:pt x="20" y="39"/>
                  </a:cubicBezTo>
                  <a:cubicBezTo>
                    <a:pt x="23" y="45"/>
                    <a:pt x="27" y="48"/>
                    <a:pt x="38" y="48"/>
                  </a:cubicBezTo>
                  <a:cubicBezTo>
                    <a:pt x="41" y="54"/>
                    <a:pt x="41" y="54"/>
                    <a:pt x="41" y="54"/>
                  </a:cubicBezTo>
                  <a:cubicBezTo>
                    <a:pt x="30" y="54"/>
                    <a:pt x="30" y="54"/>
                    <a:pt x="30" y="54"/>
                  </a:cubicBezTo>
                  <a:cubicBezTo>
                    <a:pt x="34" y="61"/>
                    <a:pt x="36" y="64"/>
                    <a:pt x="45" y="63"/>
                  </a:cubicBezTo>
                  <a:cubicBezTo>
                    <a:pt x="47" y="69"/>
                    <a:pt x="47" y="69"/>
                    <a:pt x="47" y="69"/>
                  </a:cubicBezTo>
                  <a:cubicBezTo>
                    <a:pt x="39" y="69"/>
                    <a:pt x="39" y="69"/>
                    <a:pt x="39" y="69"/>
                  </a:cubicBezTo>
                  <a:cubicBezTo>
                    <a:pt x="43" y="77"/>
                    <a:pt x="46" y="77"/>
                    <a:pt x="51" y="78"/>
                  </a:cubicBezTo>
                  <a:cubicBezTo>
                    <a:pt x="55" y="78"/>
                    <a:pt x="56" y="86"/>
                    <a:pt x="51" y="89"/>
                  </a:cubicBezTo>
                  <a:cubicBezTo>
                    <a:pt x="66" y="113"/>
                    <a:pt x="66" y="113"/>
                    <a:pt x="66" y="113"/>
                  </a:cubicBezTo>
                  <a:cubicBezTo>
                    <a:pt x="81" y="89"/>
                    <a:pt x="81" y="89"/>
                    <a:pt x="81" y="89"/>
                  </a:cubicBezTo>
                  <a:cubicBezTo>
                    <a:pt x="76" y="86"/>
                    <a:pt x="76" y="78"/>
                    <a:pt x="81" y="78"/>
                  </a:cubicBezTo>
                  <a:cubicBezTo>
                    <a:pt x="85" y="77"/>
                    <a:pt x="89" y="77"/>
                    <a:pt x="92" y="69"/>
                  </a:cubicBezTo>
                  <a:cubicBezTo>
                    <a:pt x="85" y="69"/>
                    <a:pt x="85" y="69"/>
                    <a:pt x="85" y="69"/>
                  </a:cubicBezTo>
                  <a:cubicBezTo>
                    <a:pt x="87" y="63"/>
                    <a:pt x="87" y="63"/>
                    <a:pt x="87" y="63"/>
                  </a:cubicBezTo>
                  <a:cubicBezTo>
                    <a:pt x="96" y="64"/>
                    <a:pt x="98" y="60"/>
                    <a:pt x="102" y="54"/>
                  </a:cubicBezTo>
                  <a:cubicBezTo>
                    <a:pt x="91" y="54"/>
                    <a:pt x="91" y="54"/>
                    <a:pt x="91" y="54"/>
                  </a:cubicBezTo>
                  <a:cubicBezTo>
                    <a:pt x="93" y="48"/>
                    <a:pt x="93" y="48"/>
                    <a:pt x="93" y="48"/>
                  </a:cubicBezTo>
                  <a:cubicBezTo>
                    <a:pt x="105" y="48"/>
                    <a:pt x="108" y="45"/>
                    <a:pt x="111" y="39"/>
                  </a:cubicBezTo>
                  <a:cubicBezTo>
                    <a:pt x="97" y="38"/>
                    <a:pt x="97" y="38"/>
                    <a:pt x="97" y="38"/>
                  </a:cubicBezTo>
                  <a:cubicBezTo>
                    <a:pt x="100" y="32"/>
                    <a:pt x="100" y="32"/>
                    <a:pt x="100" y="32"/>
                  </a:cubicBezTo>
                  <a:cubicBezTo>
                    <a:pt x="115" y="32"/>
                    <a:pt x="118" y="32"/>
                    <a:pt x="123" y="22"/>
                  </a:cubicBezTo>
                  <a:cubicBezTo>
                    <a:pt x="105" y="22"/>
                    <a:pt x="105" y="22"/>
                    <a:pt x="105" y="22"/>
                  </a:cubicBezTo>
                  <a:cubicBezTo>
                    <a:pt x="107" y="16"/>
                    <a:pt x="107" y="16"/>
                    <a:pt x="107" y="16"/>
                  </a:cubicBezTo>
                  <a:cubicBezTo>
                    <a:pt x="123" y="17"/>
                    <a:pt x="128" y="14"/>
                    <a:pt x="132" y="6"/>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39" name="Freeform 137">
              <a:extLst>
                <a:ext uri="{FF2B5EF4-FFF2-40B4-BE49-F238E27FC236}">
                  <a16:creationId xmlns:a16="http://schemas.microsoft.com/office/drawing/2014/main" id="{8C6968D0-EAC8-E8B0-4B45-6DFFA31C5AA6}"/>
                </a:ext>
              </a:extLst>
            </p:cNvPr>
            <p:cNvSpPr>
              <a:spLocks noEditPoints="1"/>
            </p:cNvSpPr>
            <p:nvPr userDrawn="1"/>
          </p:nvSpPr>
          <p:spPr bwMode="auto">
            <a:xfrm>
              <a:off x="6004987" y="2993493"/>
              <a:ext cx="484034" cy="325210"/>
            </a:xfrm>
            <a:custGeom>
              <a:avLst/>
              <a:gdLst>
                <a:gd name="T0" fmla="*/ 51 w 52"/>
                <a:gd name="T1" fmla="*/ 10 h 34"/>
                <a:gd name="T2" fmla="*/ 48 w 52"/>
                <a:gd name="T3" fmla="*/ 10 h 34"/>
                <a:gd name="T4" fmla="*/ 47 w 52"/>
                <a:gd name="T5" fmla="*/ 8 h 34"/>
                <a:gd name="T6" fmla="*/ 50 w 52"/>
                <a:gd name="T7" fmla="*/ 7 h 34"/>
                <a:gd name="T8" fmla="*/ 52 w 52"/>
                <a:gd name="T9" fmla="*/ 2 h 34"/>
                <a:gd name="T10" fmla="*/ 44 w 52"/>
                <a:gd name="T11" fmla="*/ 3 h 34"/>
                <a:gd name="T12" fmla="*/ 36 w 52"/>
                <a:gd name="T13" fmla="*/ 1 h 34"/>
                <a:gd name="T14" fmla="*/ 36 w 52"/>
                <a:gd name="T15" fmla="*/ 3 h 34"/>
                <a:gd name="T16" fmla="*/ 35 w 52"/>
                <a:gd name="T17" fmla="*/ 4 h 34"/>
                <a:gd name="T18" fmla="*/ 35 w 52"/>
                <a:gd name="T19" fmla="*/ 5 h 34"/>
                <a:gd name="T20" fmla="*/ 34 w 52"/>
                <a:gd name="T21" fmla="*/ 7 h 34"/>
                <a:gd name="T22" fmla="*/ 34 w 52"/>
                <a:gd name="T23" fmla="*/ 6 h 34"/>
                <a:gd name="T24" fmla="*/ 30 w 52"/>
                <a:gd name="T25" fmla="*/ 5 h 34"/>
                <a:gd name="T26" fmla="*/ 28 w 52"/>
                <a:gd name="T27" fmla="*/ 9 h 34"/>
                <a:gd name="T28" fmla="*/ 28 w 52"/>
                <a:gd name="T29" fmla="*/ 10 h 34"/>
                <a:gd name="T30" fmla="*/ 31 w 52"/>
                <a:gd name="T31" fmla="*/ 11 h 34"/>
                <a:gd name="T32" fmla="*/ 33 w 52"/>
                <a:gd name="T33" fmla="*/ 12 h 34"/>
                <a:gd name="T34" fmla="*/ 30 w 52"/>
                <a:gd name="T35" fmla="*/ 14 h 34"/>
                <a:gd name="T36" fmla="*/ 26 w 52"/>
                <a:gd name="T37" fmla="*/ 14 h 34"/>
                <a:gd name="T38" fmla="*/ 13 w 52"/>
                <a:gd name="T39" fmla="*/ 11 h 34"/>
                <a:gd name="T40" fmla="*/ 13 w 52"/>
                <a:gd name="T41" fmla="*/ 12 h 34"/>
                <a:gd name="T42" fmla="*/ 20 w 52"/>
                <a:gd name="T43" fmla="*/ 16 h 34"/>
                <a:gd name="T44" fmla="*/ 32 w 52"/>
                <a:gd name="T45" fmla="*/ 20 h 34"/>
                <a:gd name="T46" fmla="*/ 31 w 52"/>
                <a:gd name="T47" fmla="*/ 20 h 34"/>
                <a:gd name="T48" fmla="*/ 24 w 52"/>
                <a:gd name="T49" fmla="*/ 20 h 34"/>
                <a:gd name="T50" fmla="*/ 19 w 52"/>
                <a:gd name="T51" fmla="*/ 19 h 34"/>
                <a:gd name="T52" fmla="*/ 18 w 52"/>
                <a:gd name="T53" fmla="*/ 19 h 34"/>
                <a:gd name="T54" fmla="*/ 4 w 52"/>
                <a:gd name="T55" fmla="*/ 14 h 34"/>
                <a:gd name="T56" fmla="*/ 2 w 52"/>
                <a:gd name="T57" fmla="*/ 12 h 34"/>
                <a:gd name="T58" fmla="*/ 3 w 52"/>
                <a:gd name="T59" fmla="*/ 20 h 34"/>
                <a:gd name="T60" fmla="*/ 13 w 52"/>
                <a:gd name="T61" fmla="*/ 23 h 34"/>
                <a:gd name="T62" fmla="*/ 13 w 52"/>
                <a:gd name="T63" fmla="*/ 24 h 34"/>
                <a:gd name="T64" fmla="*/ 9 w 52"/>
                <a:gd name="T65" fmla="*/ 27 h 34"/>
                <a:gd name="T66" fmla="*/ 4 w 52"/>
                <a:gd name="T67" fmla="*/ 26 h 34"/>
                <a:gd name="T68" fmla="*/ 9 w 52"/>
                <a:gd name="T69" fmla="*/ 33 h 34"/>
                <a:gd name="T70" fmla="*/ 10 w 52"/>
                <a:gd name="T71" fmla="*/ 34 h 34"/>
                <a:gd name="T72" fmla="*/ 18 w 52"/>
                <a:gd name="T73" fmla="*/ 28 h 34"/>
                <a:gd name="T74" fmla="*/ 23 w 52"/>
                <a:gd name="T75" fmla="*/ 28 h 34"/>
                <a:gd name="T76" fmla="*/ 22 w 52"/>
                <a:gd name="T77" fmla="*/ 23 h 34"/>
                <a:gd name="T78" fmla="*/ 23 w 52"/>
                <a:gd name="T79" fmla="*/ 21 h 34"/>
                <a:gd name="T80" fmla="*/ 30 w 52"/>
                <a:gd name="T81" fmla="*/ 22 h 34"/>
                <a:gd name="T82" fmla="*/ 36 w 52"/>
                <a:gd name="T83" fmla="*/ 25 h 34"/>
                <a:gd name="T84" fmla="*/ 39 w 52"/>
                <a:gd name="T85" fmla="*/ 21 h 34"/>
                <a:gd name="T86" fmla="*/ 39 w 52"/>
                <a:gd name="T87" fmla="*/ 20 h 34"/>
                <a:gd name="T88" fmla="*/ 51 w 52"/>
                <a:gd name="T89" fmla="*/ 14 h 34"/>
                <a:gd name="T90" fmla="*/ 38 w 52"/>
                <a:gd name="T91" fmla="*/ 14 h 34"/>
                <a:gd name="T92" fmla="*/ 38 w 52"/>
                <a:gd name="T93" fmla="*/ 12 h 34"/>
                <a:gd name="T94" fmla="*/ 36 w 52"/>
                <a:gd name="T95" fmla="*/ 11 h 34"/>
                <a:gd name="T96" fmla="*/ 36 w 52"/>
                <a:gd name="T97" fmla="*/ 10 h 34"/>
                <a:gd name="T98" fmla="*/ 40 w 52"/>
                <a:gd name="T99" fmla="*/ 9 h 34"/>
                <a:gd name="T100" fmla="*/ 43 w 52"/>
                <a:gd name="T101" fmla="*/ 14 h 34"/>
                <a:gd name="T102" fmla="*/ 38 w 52"/>
                <a:gd name="T10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34">
                  <a:moveTo>
                    <a:pt x="51" y="13"/>
                  </a:moveTo>
                  <a:cubicBezTo>
                    <a:pt x="51" y="12"/>
                    <a:pt x="51" y="12"/>
                    <a:pt x="51" y="12"/>
                  </a:cubicBezTo>
                  <a:cubicBezTo>
                    <a:pt x="51" y="11"/>
                    <a:pt x="51" y="11"/>
                    <a:pt x="51" y="10"/>
                  </a:cubicBezTo>
                  <a:cubicBezTo>
                    <a:pt x="51" y="10"/>
                    <a:pt x="50" y="10"/>
                    <a:pt x="50" y="10"/>
                  </a:cubicBezTo>
                  <a:cubicBezTo>
                    <a:pt x="49" y="10"/>
                    <a:pt x="49" y="10"/>
                    <a:pt x="49" y="10"/>
                  </a:cubicBezTo>
                  <a:cubicBezTo>
                    <a:pt x="48" y="10"/>
                    <a:pt x="48" y="10"/>
                    <a:pt x="48" y="10"/>
                  </a:cubicBezTo>
                  <a:cubicBezTo>
                    <a:pt x="48" y="9"/>
                    <a:pt x="48" y="9"/>
                    <a:pt x="48" y="9"/>
                  </a:cubicBezTo>
                  <a:cubicBezTo>
                    <a:pt x="48" y="9"/>
                    <a:pt x="48" y="9"/>
                    <a:pt x="48" y="9"/>
                  </a:cubicBezTo>
                  <a:cubicBezTo>
                    <a:pt x="47" y="8"/>
                    <a:pt x="47" y="8"/>
                    <a:pt x="47" y="8"/>
                  </a:cubicBezTo>
                  <a:cubicBezTo>
                    <a:pt x="47" y="8"/>
                    <a:pt x="47" y="8"/>
                    <a:pt x="47" y="8"/>
                  </a:cubicBezTo>
                  <a:cubicBezTo>
                    <a:pt x="48" y="8"/>
                    <a:pt x="48" y="8"/>
                    <a:pt x="48" y="8"/>
                  </a:cubicBezTo>
                  <a:cubicBezTo>
                    <a:pt x="48" y="7"/>
                    <a:pt x="49" y="7"/>
                    <a:pt x="50" y="7"/>
                  </a:cubicBezTo>
                  <a:cubicBezTo>
                    <a:pt x="50" y="7"/>
                    <a:pt x="50" y="7"/>
                    <a:pt x="50" y="7"/>
                  </a:cubicBezTo>
                  <a:cubicBezTo>
                    <a:pt x="50" y="7"/>
                    <a:pt x="50" y="7"/>
                    <a:pt x="50" y="7"/>
                  </a:cubicBezTo>
                  <a:cubicBezTo>
                    <a:pt x="51" y="6"/>
                    <a:pt x="52" y="4"/>
                    <a:pt x="52" y="2"/>
                  </a:cubicBezTo>
                  <a:cubicBezTo>
                    <a:pt x="52" y="2"/>
                    <a:pt x="51" y="2"/>
                    <a:pt x="50" y="2"/>
                  </a:cubicBezTo>
                  <a:cubicBezTo>
                    <a:pt x="49" y="2"/>
                    <a:pt x="48" y="2"/>
                    <a:pt x="46" y="3"/>
                  </a:cubicBezTo>
                  <a:cubicBezTo>
                    <a:pt x="46" y="3"/>
                    <a:pt x="45" y="3"/>
                    <a:pt x="44" y="3"/>
                  </a:cubicBezTo>
                  <a:cubicBezTo>
                    <a:pt x="43" y="3"/>
                    <a:pt x="43" y="3"/>
                    <a:pt x="43" y="3"/>
                  </a:cubicBezTo>
                  <a:cubicBezTo>
                    <a:pt x="41" y="2"/>
                    <a:pt x="41" y="2"/>
                    <a:pt x="36" y="0"/>
                  </a:cubicBezTo>
                  <a:cubicBezTo>
                    <a:pt x="36" y="0"/>
                    <a:pt x="36" y="0"/>
                    <a:pt x="36" y="1"/>
                  </a:cubicBezTo>
                  <a:cubicBezTo>
                    <a:pt x="35" y="1"/>
                    <a:pt x="35" y="2"/>
                    <a:pt x="36" y="3"/>
                  </a:cubicBezTo>
                  <a:cubicBezTo>
                    <a:pt x="36" y="3"/>
                    <a:pt x="36" y="3"/>
                    <a:pt x="36" y="3"/>
                  </a:cubicBezTo>
                  <a:cubicBezTo>
                    <a:pt x="36" y="3"/>
                    <a:pt x="36" y="3"/>
                    <a:pt x="36" y="3"/>
                  </a:cubicBezTo>
                  <a:cubicBezTo>
                    <a:pt x="36" y="3"/>
                    <a:pt x="36" y="3"/>
                    <a:pt x="36" y="3"/>
                  </a:cubicBezTo>
                  <a:cubicBezTo>
                    <a:pt x="35" y="4"/>
                    <a:pt x="35" y="4"/>
                    <a:pt x="35" y="4"/>
                  </a:cubicBezTo>
                  <a:cubicBezTo>
                    <a:pt x="35" y="4"/>
                    <a:pt x="35" y="4"/>
                    <a:pt x="35" y="4"/>
                  </a:cubicBezTo>
                  <a:cubicBezTo>
                    <a:pt x="35" y="4"/>
                    <a:pt x="35" y="4"/>
                    <a:pt x="35" y="4"/>
                  </a:cubicBezTo>
                  <a:cubicBezTo>
                    <a:pt x="35" y="4"/>
                    <a:pt x="35" y="4"/>
                    <a:pt x="35" y="4"/>
                  </a:cubicBezTo>
                  <a:cubicBezTo>
                    <a:pt x="35" y="4"/>
                    <a:pt x="35" y="5"/>
                    <a:pt x="35" y="5"/>
                  </a:cubicBezTo>
                  <a:cubicBezTo>
                    <a:pt x="35" y="5"/>
                    <a:pt x="35" y="5"/>
                    <a:pt x="35" y="5"/>
                  </a:cubicBezTo>
                  <a:cubicBezTo>
                    <a:pt x="35" y="6"/>
                    <a:pt x="35" y="6"/>
                    <a:pt x="35" y="6"/>
                  </a:cubicBezTo>
                  <a:cubicBezTo>
                    <a:pt x="34" y="7"/>
                    <a:pt x="34" y="7"/>
                    <a:pt x="34" y="7"/>
                  </a:cubicBezTo>
                  <a:cubicBezTo>
                    <a:pt x="34" y="7"/>
                    <a:pt x="34" y="7"/>
                    <a:pt x="34" y="7"/>
                  </a:cubicBezTo>
                  <a:cubicBezTo>
                    <a:pt x="34" y="7"/>
                    <a:pt x="34" y="7"/>
                    <a:pt x="34" y="7"/>
                  </a:cubicBezTo>
                  <a:cubicBezTo>
                    <a:pt x="34" y="6"/>
                    <a:pt x="34" y="6"/>
                    <a:pt x="34" y="6"/>
                  </a:cubicBezTo>
                  <a:cubicBezTo>
                    <a:pt x="33" y="6"/>
                    <a:pt x="33" y="6"/>
                    <a:pt x="32" y="5"/>
                  </a:cubicBezTo>
                  <a:cubicBezTo>
                    <a:pt x="32" y="5"/>
                    <a:pt x="32" y="5"/>
                    <a:pt x="32" y="5"/>
                  </a:cubicBezTo>
                  <a:cubicBezTo>
                    <a:pt x="31" y="5"/>
                    <a:pt x="31" y="5"/>
                    <a:pt x="30" y="5"/>
                  </a:cubicBezTo>
                  <a:cubicBezTo>
                    <a:pt x="30" y="6"/>
                    <a:pt x="30" y="6"/>
                    <a:pt x="30" y="6"/>
                  </a:cubicBezTo>
                  <a:cubicBezTo>
                    <a:pt x="30" y="7"/>
                    <a:pt x="30" y="7"/>
                    <a:pt x="30" y="7"/>
                  </a:cubicBezTo>
                  <a:cubicBezTo>
                    <a:pt x="30" y="7"/>
                    <a:pt x="30" y="8"/>
                    <a:pt x="28" y="9"/>
                  </a:cubicBezTo>
                  <a:cubicBezTo>
                    <a:pt x="27" y="8"/>
                    <a:pt x="27" y="8"/>
                    <a:pt x="27" y="8"/>
                  </a:cubicBezTo>
                  <a:cubicBezTo>
                    <a:pt x="26" y="8"/>
                    <a:pt x="26" y="9"/>
                    <a:pt x="26" y="9"/>
                  </a:cubicBezTo>
                  <a:cubicBezTo>
                    <a:pt x="26" y="10"/>
                    <a:pt x="26" y="10"/>
                    <a:pt x="28" y="10"/>
                  </a:cubicBezTo>
                  <a:cubicBezTo>
                    <a:pt x="29" y="10"/>
                    <a:pt x="29" y="11"/>
                    <a:pt x="30" y="11"/>
                  </a:cubicBezTo>
                  <a:cubicBezTo>
                    <a:pt x="30" y="11"/>
                    <a:pt x="30" y="11"/>
                    <a:pt x="30" y="11"/>
                  </a:cubicBezTo>
                  <a:cubicBezTo>
                    <a:pt x="31" y="11"/>
                    <a:pt x="31" y="11"/>
                    <a:pt x="31" y="11"/>
                  </a:cubicBezTo>
                  <a:cubicBezTo>
                    <a:pt x="32" y="11"/>
                    <a:pt x="32" y="11"/>
                    <a:pt x="32" y="11"/>
                  </a:cubicBezTo>
                  <a:cubicBezTo>
                    <a:pt x="33" y="11"/>
                    <a:pt x="33" y="11"/>
                    <a:pt x="33" y="11"/>
                  </a:cubicBezTo>
                  <a:cubicBezTo>
                    <a:pt x="33" y="12"/>
                    <a:pt x="33" y="12"/>
                    <a:pt x="33" y="12"/>
                  </a:cubicBezTo>
                  <a:cubicBezTo>
                    <a:pt x="31" y="12"/>
                    <a:pt x="31" y="12"/>
                    <a:pt x="31" y="12"/>
                  </a:cubicBezTo>
                  <a:cubicBezTo>
                    <a:pt x="31" y="12"/>
                    <a:pt x="31" y="13"/>
                    <a:pt x="30" y="13"/>
                  </a:cubicBezTo>
                  <a:cubicBezTo>
                    <a:pt x="30" y="14"/>
                    <a:pt x="30" y="14"/>
                    <a:pt x="30" y="14"/>
                  </a:cubicBezTo>
                  <a:cubicBezTo>
                    <a:pt x="29" y="15"/>
                    <a:pt x="29" y="15"/>
                    <a:pt x="29" y="15"/>
                  </a:cubicBezTo>
                  <a:cubicBezTo>
                    <a:pt x="29" y="14"/>
                    <a:pt x="29" y="14"/>
                    <a:pt x="29" y="14"/>
                  </a:cubicBezTo>
                  <a:cubicBezTo>
                    <a:pt x="28" y="14"/>
                    <a:pt x="27" y="14"/>
                    <a:pt x="26" y="14"/>
                  </a:cubicBezTo>
                  <a:cubicBezTo>
                    <a:pt x="24" y="13"/>
                    <a:pt x="24" y="13"/>
                    <a:pt x="24" y="13"/>
                  </a:cubicBezTo>
                  <a:cubicBezTo>
                    <a:pt x="22" y="13"/>
                    <a:pt x="18" y="12"/>
                    <a:pt x="15" y="11"/>
                  </a:cubicBezTo>
                  <a:cubicBezTo>
                    <a:pt x="15" y="11"/>
                    <a:pt x="14" y="11"/>
                    <a:pt x="13" y="11"/>
                  </a:cubicBezTo>
                  <a:cubicBezTo>
                    <a:pt x="12" y="10"/>
                    <a:pt x="12" y="10"/>
                    <a:pt x="12" y="10"/>
                  </a:cubicBezTo>
                  <a:cubicBezTo>
                    <a:pt x="11" y="11"/>
                    <a:pt x="11" y="11"/>
                    <a:pt x="11" y="11"/>
                  </a:cubicBezTo>
                  <a:cubicBezTo>
                    <a:pt x="12" y="11"/>
                    <a:pt x="12" y="12"/>
                    <a:pt x="13" y="12"/>
                  </a:cubicBezTo>
                  <a:cubicBezTo>
                    <a:pt x="13" y="12"/>
                    <a:pt x="13" y="12"/>
                    <a:pt x="13" y="12"/>
                  </a:cubicBezTo>
                  <a:cubicBezTo>
                    <a:pt x="14" y="13"/>
                    <a:pt x="14" y="15"/>
                    <a:pt x="16" y="16"/>
                  </a:cubicBezTo>
                  <a:cubicBezTo>
                    <a:pt x="17" y="16"/>
                    <a:pt x="18" y="16"/>
                    <a:pt x="20" y="16"/>
                  </a:cubicBezTo>
                  <a:cubicBezTo>
                    <a:pt x="23" y="16"/>
                    <a:pt x="28" y="17"/>
                    <a:pt x="31" y="19"/>
                  </a:cubicBezTo>
                  <a:cubicBezTo>
                    <a:pt x="32" y="20"/>
                    <a:pt x="32" y="20"/>
                    <a:pt x="32" y="20"/>
                  </a:cubicBezTo>
                  <a:cubicBezTo>
                    <a:pt x="32" y="20"/>
                    <a:pt x="32" y="20"/>
                    <a:pt x="32" y="20"/>
                  </a:cubicBezTo>
                  <a:cubicBezTo>
                    <a:pt x="32" y="20"/>
                    <a:pt x="32" y="20"/>
                    <a:pt x="32" y="20"/>
                  </a:cubicBezTo>
                  <a:cubicBezTo>
                    <a:pt x="32" y="20"/>
                    <a:pt x="32" y="20"/>
                    <a:pt x="32" y="20"/>
                  </a:cubicBezTo>
                  <a:cubicBezTo>
                    <a:pt x="31" y="20"/>
                    <a:pt x="31" y="20"/>
                    <a:pt x="31" y="20"/>
                  </a:cubicBezTo>
                  <a:cubicBezTo>
                    <a:pt x="30" y="20"/>
                    <a:pt x="30" y="21"/>
                    <a:pt x="30" y="21"/>
                  </a:cubicBezTo>
                  <a:cubicBezTo>
                    <a:pt x="29" y="21"/>
                    <a:pt x="29" y="21"/>
                    <a:pt x="29" y="21"/>
                  </a:cubicBezTo>
                  <a:cubicBezTo>
                    <a:pt x="26" y="20"/>
                    <a:pt x="26" y="20"/>
                    <a:pt x="24" y="20"/>
                  </a:cubicBezTo>
                  <a:cubicBezTo>
                    <a:pt x="23" y="19"/>
                    <a:pt x="22" y="18"/>
                    <a:pt x="21" y="18"/>
                  </a:cubicBezTo>
                  <a:cubicBezTo>
                    <a:pt x="21" y="18"/>
                    <a:pt x="20" y="19"/>
                    <a:pt x="19" y="19"/>
                  </a:cubicBezTo>
                  <a:cubicBezTo>
                    <a:pt x="19" y="19"/>
                    <a:pt x="19" y="19"/>
                    <a:pt x="19" y="19"/>
                  </a:cubicBezTo>
                  <a:cubicBezTo>
                    <a:pt x="19" y="19"/>
                    <a:pt x="19" y="19"/>
                    <a:pt x="19" y="19"/>
                  </a:cubicBezTo>
                  <a:cubicBezTo>
                    <a:pt x="19" y="20"/>
                    <a:pt x="19" y="20"/>
                    <a:pt x="19" y="20"/>
                  </a:cubicBezTo>
                  <a:cubicBezTo>
                    <a:pt x="18" y="19"/>
                    <a:pt x="18" y="19"/>
                    <a:pt x="18" y="19"/>
                  </a:cubicBezTo>
                  <a:cubicBezTo>
                    <a:pt x="18" y="19"/>
                    <a:pt x="18" y="19"/>
                    <a:pt x="17" y="19"/>
                  </a:cubicBezTo>
                  <a:cubicBezTo>
                    <a:pt x="16" y="19"/>
                    <a:pt x="15" y="18"/>
                    <a:pt x="14" y="18"/>
                  </a:cubicBezTo>
                  <a:cubicBezTo>
                    <a:pt x="10" y="17"/>
                    <a:pt x="7" y="16"/>
                    <a:pt x="4" y="14"/>
                  </a:cubicBezTo>
                  <a:cubicBezTo>
                    <a:pt x="3" y="13"/>
                    <a:pt x="3" y="13"/>
                    <a:pt x="2" y="12"/>
                  </a:cubicBezTo>
                  <a:cubicBezTo>
                    <a:pt x="2" y="12"/>
                    <a:pt x="2" y="12"/>
                    <a:pt x="2" y="12"/>
                  </a:cubicBezTo>
                  <a:cubicBezTo>
                    <a:pt x="2" y="12"/>
                    <a:pt x="2" y="12"/>
                    <a:pt x="2" y="12"/>
                  </a:cubicBezTo>
                  <a:cubicBezTo>
                    <a:pt x="2" y="11"/>
                    <a:pt x="2" y="11"/>
                    <a:pt x="2" y="11"/>
                  </a:cubicBezTo>
                  <a:cubicBezTo>
                    <a:pt x="1" y="11"/>
                    <a:pt x="1" y="12"/>
                    <a:pt x="0" y="12"/>
                  </a:cubicBezTo>
                  <a:cubicBezTo>
                    <a:pt x="0" y="14"/>
                    <a:pt x="2" y="19"/>
                    <a:pt x="3" y="20"/>
                  </a:cubicBezTo>
                  <a:cubicBezTo>
                    <a:pt x="4" y="20"/>
                    <a:pt x="5" y="21"/>
                    <a:pt x="6" y="21"/>
                  </a:cubicBezTo>
                  <a:cubicBezTo>
                    <a:pt x="8" y="21"/>
                    <a:pt x="11" y="22"/>
                    <a:pt x="12" y="23"/>
                  </a:cubicBezTo>
                  <a:cubicBezTo>
                    <a:pt x="13" y="23"/>
                    <a:pt x="13" y="23"/>
                    <a:pt x="13" y="23"/>
                  </a:cubicBezTo>
                  <a:cubicBezTo>
                    <a:pt x="13" y="23"/>
                    <a:pt x="13" y="23"/>
                    <a:pt x="13" y="23"/>
                  </a:cubicBezTo>
                  <a:cubicBezTo>
                    <a:pt x="13" y="23"/>
                    <a:pt x="13" y="23"/>
                    <a:pt x="13" y="23"/>
                  </a:cubicBezTo>
                  <a:cubicBezTo>
                    <a:pt x="13" y="24"/>
                    <a:pt x="13" y="24"/>
                    <a:pt x="13" y="24"/>
                  </a:cubicBezTo>
                  <a:cubicBezTo>
                    <a:pt x="12" y="25"/>
                    <a:pt x="11" y="26"/>
                    <a:pt x="10" y="26"/>
                  </a:cubicBezTo>
                  <a:cubicBezTo>
                    <a:pt x="10" y="27"/>
                    <a:pt x="10" y="27"/>
                    <a:pt x="10" y="27"/>
                  </a:cubicBezTo>
                  <a:cubicBezTo>
                    <a:pt x="10" y="27"/>
                    <a:pt x="9" y="27"/>
                    <a:pt x="9" y="27"/>
                  </a:cubicBezTo>
                  <a:cubicBezTo>
                    <a:pt x="9" y="27"/>
                    <a:pt x="9" y="27"/>
                    <a:pt x="9" y="27"/>
                  </a:cubicBezTo>
                  <a:cubicBezTo>
                    <a:pt x="9" y="28"/>
                    <a:pt x="8" y="28"/>
                    <a:pt x="8" y="28"/>
                  </a:cubicBezTo>
                  <a:cubicBezTo>
                    <a:pt x="7" y="28"/>
                    <a:pt x="5" y="27"/>
                    <a:pt x="4" y="26"/>
                  </a:cubicBezTo>
                  <a:cubicBezTo>
                    <a:pt x="4" y="26"/>
                    <a:pt x="3" y="26"/>
                    <a:pt x="3" y="26"/>
                  </a:cubicBezTo>
                  <a:cubicBezTo>
                    <a:pt x="3" y="26"/>
                    <a:pt x="3" y="26"/>
                    <a:pt x="3" y="26"/>
                  </a:cubicBezTo>
                  <a:cubicBezTo>
                    <a:pt x="4" y="29"/>
                    <a:pt x="6" y="31"/>
                    <a:pt x="9" y="33"/>
                  </a:cubicBezTo>
                  <a:cubicBezTo>
                    <a:pt x="9" y="34"/>
                    <a:pt x="9" y="34"/>
                    <a:pt x="9" y="34"/>
                  </a:cubicBezTo>
                  <a:cubicBezTo>
                    <a:pt x="10" y="34"/>
                    <a:pt x="10" y="34"/>
                    <a:pt x="10" y="34"/>
                  </a:cubicBezTo>
                  <a:cubicBezTo>
                    <a:pt x="10" y="34"/>
                    <a:pt x="10" y="34"/>
                    <a:pt x="10" y="34"/>
                  </a:cubicBezTo>
                  <a:cubicBezTo>
                    <a:pt x="12" y="34"/>
                    <a:pt x="15" y="31"/>
                    <a:pt x="16" y="29"/>
                  </a:cubicBezTo>
                  <a:cubicBezTo>
                    <a:pt x="16" y="29"/>
                    <a:pt x="17" y="28"/>
                    <a:pt x="17" y="28"/>
                  </a:cubicBezTo>
                  <a:cubicBezTo>
                    <a:pt x="18" y="28"/>
                    <a:pt x="18" y="28"/>
                    <a:pt x="18" y="28"/>
                  </a:cubicBezTo>
                  <a:cubicBezTo>
                    <a:pt x="19" y="27"/>
                    <a:pt x="19" y="27"/>
                    <a:pt x="19" y="27"/>
                  </a:cubicBezTo>
                  <a:cubicBezTo>
                    <a:pt x="19" y="27"/>
                    <a:pt x="19" y="27"/>
                    <a:pt x="19" y="27"/>
                  </a:cubicBezTo>
                  <a:cubicBezTo>
                    <a:pt x="21" y="27"/>
                    <a:pt x="22" y="27"/>
                    <a:pt x="23" y="28"/>
                  </a:cubicBezTo>
                  <a:cubicBezTo>
                    <a:pt x="24" y="28"/>
                    <a:pt x="25" y="26"/>
                    <a:pt x="25" y="25"/>
                  </a:cubicBezTo>
                  <a:cubicBezTo>
                    <a:pt x="25" y="25"/>
                    <a:pt x="25" y="25"/>
                    <a:pt x="25" y="25"/>
                  </a:cubicBezTo>
                  <a:cubicBezTo>
                    <a:pt x="24" y="24"/>
                    <a:pt x="23" y="23"/>
                    <a:pt x="22" y="23"/>
                  </a:cubicBezTo>
                  <a:cubicBezTo>
                    <a:pt x="22" y="23"/>
                    <a:pt x="22" y="23"/>
                    <a:pt x="22" y="23"/>
                  </a:cubicBezTo>
                  <a:cubicBezTo>
                    <a:pt x="22" y="22"/>
                    <a:pt x="22" y="22"/>
                    <a:pt x="22" y="22"/>
                  </a:cubicBezTo>
                  <a:cubicBezTo>
                    <a:pt x="23" y="21"/>
                    <a:pt x="23" y="21"/>
                    <a:pt x="23" y="21"/>
                  </a:cubicBezTo>
                  <a:cubicBezTo>
                    <a:pt x="23" y="20"/>
                    <a:pt x="23" y="20"/>
                    <a:pt x="23" y="20"/>
                  </a:cubicBezTo>
                  <a:cubicBezTo>
                    <a:pt x="24" y="20"/>
                    <a:pt x="24" y="20"/>
                    <a:pt x="24" y="20"/>
                  </a:cubicBezTo>
                  <a:cubicBezTo>
                    <a:pt x="26" y="21"/>
                    <a:pt x="28" y="22"/>
                    <a:pt x="30" y="22"/>
                  </a:cubicBezTo>
                  <a:cubicBezTo>
                    <a:pt x="32" y="23"/>
                    <a:pt x="32" y="23"/>
                    <a:pt x="32" y="23"/>
                  </a:cubicBezTo>
                  <a:cubicBezTo>
                    <a:pt x="33" y="23"/>
                    <a:pt x="33" y="23"/>
                    <a:pt x="33" y="23"/>
                  </a:cubicBezTo>
                  <a:cubicBezTo>
                    <a:pt x="34" y="24"/>
                    <a:pt x="35" y="25"/>
                    <a:pt x="36" y="25"/>
                  </a:cubicBezTo>
                  <a:cubicBezTo>
                    <a:pt x="36" y="25"/>
                    <a:pt x="37" y="25"/>
                    <a:pt x="37" y="25"/>
                  </a:cubicBezTo>
                  <a:cubicBezTo>
                    <a:pt x="38" y="23"/>
                    <a:pt x="39" y="22"/>
                    <a:pt x="39" y="21"/>
                  </a:cubicBezTo>
                  <a:cubicBezTo>
                    <a:pt x="39" y="21"/>
                    <a:pt x="39" y="21"/>
                    <a:pt x="39" y="21"/>
                  </a:cubicBezTo>
                  <a:cubicBezTo>
                    <a:pt x="39" y="21"/>
                    <a:pt x="40" y="21"/>
                    <a:pt x="40" y="21"/>
                  </a:cubicBezTo>
                  <a:cubicBezTo>
                    <a:pt x="39" y="21"/>
                    <a:pt x="39" y="21"/>
                    <a:pt x="39" y="21"/>
                  </a:cubicBezTo>
                  <a:cubicBezTo>
                    <a:pt x="39" y="20"/>
                    <a:pt x="39" y="20"/>
                    <a:pt x="39" y="20"/>
                  </a:cubicBezTo>
                  <a:cubicBezTo>
                    <a:pt x="39" y="20"/>
                    <a:pt x="40" y="20"/>
                    <a:pt x="40" y="20"/>
                  </a:cubicBezTo>
                  <a:cubicBezTo>
                    <a:pt x="43" y="19"/>
                    <a:pt x="47" y="17"/>
                    <a:pt x="50" y="16"/>
                  </a:cubicBezTo>
                  <a:cubicBezTo>
                    <a:pt x="51" y="15"/>
                    <a:pt x="52" y="15"/>
                    <a:pt x="51" y="14"/>
                  </a:cubicBezTo>
                  <a:cubicBezTo>
                    <a:pt x="51" y="13"/>
                    <a:pt x="51" y="13"/>
                    <a:pt x="51" y="13"/>
                  </a:cubicBezTo>
                  <a:moveTo>
                    <a:pt x="37" y="15"/>
                  </a:moveTo>
                  <a:cubicBezTo>
                    <a:pt x="38" y="14"/>
                    <a:pt x="38" y="14"/>
                    <a:pt x="38" y="14"/>
                  </a:cubicBezTo>
                  <a:cubicBezTo>
                    <a:pt x="39" y="13"/>
                    <a:pt x="39" y="13"/>
                    <a:pt x="39" y="13"/>
                  </a:cubicBezTo>
                  <a:cubicBezTo>
                    <a:pt x="39" y="13"/>
                    <a:pt x="39" y="12"/>
                    <a:pt x="38" y="12"/>
                  </a:cubicBezTo>
                  <a:cubicBezTo>
                    <a:pt x="38" y="12"/>
                    <a:pt x="38" y="12"/>
                    <a:pt x="38" y="12"/>
                  </a:cubicBezTo>
                  <a:cubicBezTo>
                    <a:pt x="38" y="12"/>
                    <a:pt x="38" y="12"/>
                    <a:pt x="38" y="12"/>
                  </a:cubicBezTo>
                  <a:cubicBezTo>
                    <a:pt x="37" y="12"/>
                    <a:pt x="37" y="12"/>
                    <a:pt x="37" y="12"/>
                  </a:cubicBezTo>
                  <a:cubicBezTo>
                    <a:pt x="36" y="11"/>
                    <a:pt x="36" y="11"/>
                    <a:pt x="36" y="11"/>
                  </a:cubicBezTo>
                  <a:cubicBezTo>
                    <a:pt x="36" y="11"/>
                    <a:pt x="36" y="11"/>
                    <a:pt x="36" y="11"/>
                  </a:cubicBezTo>
                  <a:cubicBezTo>
                    <a:pt x="37" y="10"/>
                    <a:pt x="37" y="10"/>
                    <a:pt x="37" y="10"/>
                  </a:cubicBezTo>
                  <a:cubicBezTo>
                    <a:pt x="36" y="10"/>
                    <a:pt x="36" y="10"/>
                    <a:pt x="36" y="10"/>
                  </a:cubicBezTo>
                  <a:cubicBezTo>
                    <a:pt x="37" y="10"/>
                    <a:pt x="37" y="10"/>
                    <a:pt x="37" y="10"/>
                  </a:cubicBezTo>
                  <a:cubicBezTo>
                    <a:pt x="40" y="9"/>
                    <a:pt x="40" y="9"/>
                    <a:pt x="40" y="9"/>
                  </a:cubicBezTo>
                  <a:cubicBezTo>
                    <a:pt x="40" y="9"/>
                    <a:pt x="40" y="9"/>
                    <a:pt x="40" y="9"/>
                  </a:cubicBezTo>
                  <a:cubicBezTo>
                    <a:pt x="41" y="9"/>
                    <a:pt x="41" y="9"/>
                    <a:pt x="41" y="9"/>
                  </a:cubicBezTo>
                  <a:cubicBezTo>
                    <a:pt x="41" y="10"/>
                    <a:pt x="43" y="11"/>
                    <a:pt x="43" y="13"/>
                  </a:cubicBezTo>
                  <a:cubicBezTo>
                    <a:pt x="43" y="14"/>
                    <a:pt x="43" y="14"/>
                    <a:pt x="43" y="14"/>
                  </a:cubicBezTo>
                  <a:cubicBezTo>
                    <a:pt x="42" y="15"/>
                    <a:pt x="40" y="16"/>
                    <a:pt x="38" y="16"/>
                  </a:cubicBezTo>
                  <a:cubicBezTo>
                    <a:pt x="38" y="16"/>
                    <a:pt x="38" y="16"/>
                    <a:pt x="38" y="16"/>
                  </a:cubicBezTo>
                  <a:cubicBezTo>
                    <a:pt x="38" y="15"/>
                    <a:pt x="38" y="15"/>
                    <a:pt x="38" y="15"/>
                  </a:cubicBezTo>
                  <a:cubicBezTo>
                    <a:pt x="37" y="15"/>
                    <a:pt x="37" y="15"/>
                    <a:pt x="37"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0" name="Freeform 138">
              <a:extLst>
                <a:ext uri="{FF2B5EF4-FFF2-40B4-BE49-F238E27FC236}">
                  <a16:creationId xmlns:a16="http://schemas.microsoft.com/office/drawing/2014/main" id="{BACA88F9-5300-BB60-8B47-A7CB3C831DBD}"/>
                </a:ext>
              </a:extLst>
            </p:cNvPr>
            <p:cNvSpPr>
              <a:spLocks/>
            </p:cNvSpPr>
            <p:nvPr userDrawn="1"/>
          </p:nvSpPr>
          <p:spPr bwMode="auto">
            <a:xfrm>
              <a:off x="6194063" y="2940552"/>
              <a:ext cx="75630" cy="143697"/>
            </a:xfrm>
            <a:custGeom>
              <a:avLst/>
              <a:gdLst>
                <a:gd name="T0" fmla="*/ 2 w 8"/>
                <a:gd name="T1" fmla="*/ 15 h 15"/>
                <a:gd name="T2" fmla="*/ 0 w 8"/>
                <a:gd name="T3" fmla="*/ 14 h 15"/>
                <a:gd name="T4" fmla="*/ 2 w 8"/>
                <a:gd name="T5" fmla="*/ 9 h 15"/>
                <a:gd name="T6" fmla="*/ 3 w 8"/>
                <a:gd name="T7" fmla="*/ 8 h 15"/>
                <a:gd name="T8" fmla="*/ 3 w 8"/>
                <a:gd name="T9" fmla="*/ 8 h 15"/>
                <a:gd name="T10" fmla="*/ 3 w 8"/>
                <a:gd name="T11" fmla="*/ 7 h 15"/>
                <a:gd name="T12" fmla="*/ 4 w 8"/>
                <a:gd name="T13" fmla="*/ 5 h 15"/>
                <a:gd name="T14" fmla="*/ 5 w 8"/>
                <a:gd name="T15" fmla="*/ 4 h 15"/>
                <a:gd name="T16" fmla="*/ 7 w 8"/>
                <a:gd name="T17" fmla="*/ 0 h 15"/>
                <a:gd name="T18" fmla="*/ 8 w 8"/>
                <a:gd name="T19" fmla="*/ 1 h 15"/>
                <a:gd name="T20" fmla="*/ 8 w 8"/>
                <a:gd name="T21" fmla="*/ 2 h 15"/>
                <a:gd name="T22" fmla="*/ 8 w 8"/>
                <a:gd name="T23" fmla="*/ 2 h 15"/>
                <a:gd name="T24" fmla="*/ 8 w 8"/>
                <a:gd name="T25" fmla="*/ 3 h 15"/>
                <a:gd name="T26" fmla="*/ 8 w 8"/>
                <a:gd name="T27" fmla="*/ 7 h 15"/>
                <a:gd name="T28" fmla="*/ 8 w 8"/>
                <a:gd name="T29" fmla="*/ 8 h 15"/>
                <a:gd name="T30" fmla="*/ 8 w 8"/>
                <a:gd name="T31" fmla="*/ 9 h 15"/>
                <a:gd name="T32" fmla="*/ 6 w 8"/>
                <a:gd name="T33" fmla="*/ 13 h 15"/>
                <a:gd name="T34" fmla="*/ 5 w 8"/>
                <a:gd name="T35" fmla="*/ 14 h 15"/>
                <a:gd name="T36" fmla="*/ 5 w 8"/>
                <a:gd name="T37" fmla="*/ 14 h 15"/>
                <a:gd name="T38" fmla="*/ 3 w 8"/>
                <a:gd name="T39" fmla="*/ 15 h 15"/>
                <a:gd name="T40" fmla="*/ 2 w 8"/>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5">
                  <a:moveTo>
                    <a:pt x="2" y="15"/>
                  </a:moveTo>
                  <a:cubicBezTo>
                    <a:pt x="2" y="15"/>
                    <a:pt x="1" y="14"/>
                    <a:pt x="0" y="14"/>
                  </a:cubicBezTo>
                  <a:cubicBezTo>
                    <a:pt x="0" y="12"/>
                    <a:pt x="1" y="11"/>
                    <a:pt x="2" y="9"/>
                  </a:cubicBezTo>
                  <a:cubicBezTo>
                    <a:pt x="2" y="9"/>
                    <a:pt x="3" y="8"/>
                    <a:pt x="3" y="8"/>
                  </a:cubicBezTo>
                  <a:cubicBezTo>
                    <a:pt x="3" y="8"/>
                    <a:pt x="3" y="8"/>
                    <a:pt x="3" y="8"/>
                  </a:cubicBezTo>
                  <a:cubicBezTo>
                    <a:pt x="3" y="7"/>
                    <a:pt x="3" y="7"/>
                    <a:pt x="3" y="7"/>
                  </a:cubicBezTo>
                  <a:cubicBezTo>
                    <a:pt x="4" y="7"/>
                    <a:pt x="4" y="6"/>
                    <a:pt x="4" y="5"/>
                  </a:cubicBezTo>
                  <a:cubicBezTo>
                    <a:pt x="4" y="5"/>
                    <a:pt x="4" y="4"/>
                    <a:pt x="5" y="4"/>
                  </a:cubicBezTo>
                  <a:cubicBezTo>
                    <a:pt x="5" y="2"/>
                    <a:pt x="6" y="0"/>
                    <a:pt x="7" y="0"/>
                  </a:cubicBezTo>
                  <a:cubicBezTo>
                    <a:pt x="7" y="0"/>
                    <a:pt x="8" y="0"/>
                    <a:pt x="8" y="1"/>
                  </a:cubicBezTo>
                  <a:cubicBezTo>
                    <a:pt x="8" y="1"/>
                    <a:pt x="8" y="1"/>
                    <a:pt x="8" y="2"/>
                  </a:cubicBezTo>
                  <a:cubicBezTo>
                    <a:pt x="8" y="2"/>
                    <a:pt x="8" y="2"/>
                    <a:pt x="8" y="2"/>
                  </a:cubicBezTo>
                  <a:cubicBezTo>
                    <a:pt x="8" y="3"/>
                    <a:pt x="8" y="3"/>
                    <a:pt x="8" y="3"/>
                  </a:cubicBezTo>
                  <a:cubicBezTo>
                    <a:pt x="8" y="5"/>
                    <a:pt x="8" y="6"/>
                    <a:pt x="8" y="7"/>
                  </a:cubicBezTo>
                  <a:cubicBezTo>
                    <a:pt x="8" y="8"/>
                    <a:pt x="8" y="8"/>
                    <a:pt x="8" y="8"/>
                  </a:cubicBezTo>
                  <a:cubicBezTo>
                    <a:pt x="8" y="8"/>
                    <a:pt x="8" y="9"/>
                    <a:pt x="8" y="9"/>
                  </a:cubicBezTo>
                  <a:cubicBezTo>
                    <a:pt x="7" y="11"/>
                    <a:pt x="7" y="12"/>
                    <a:pt x="6" y="13"/>
                  </a:cubicBezTo>
                  <a:cubicBezTo>
                    <a:pt x="5" y="14"/>
                    <a:pt x="5" y="14"/>
                    <a:pt x="5" y="14"/>
                  </a:cubicBezTo>
                  <a:cubicBezTo>
                    <a:pt x="5" y="14"/>
                    <a:pt x="5" y="14"/>
                    <a:pt x="5" y="14"/>
                  </a:cubicBezTo>
                  <a:cubicBezTo>
                    <a:pt x="4" y="14"/>
                    <a:pt x="3" y="15"/>
                    <a:pt x="3" y="15"/>
                  </a:cubicBezTo>
                  <a:lnTo>
                    <a:pt x="2" y="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1" name="Freeform 139">
              <a:extLst>
                <a:ext uri="{FF2B5EF4-FFF2-40B4-BE49-F238E27FC236}">
                  <a16:creationId xmlns:a16="http://schemas.microsoft.com/office/drawing/2014/main" id="{31F4775C-B8A5-B5BC-0D10-057B4CCAE4C7}"/>
                </a:ext>
              </a:extLst>
            </p:cNvPr>
            <p:cNvSpPr>
              <a:spLocks/>
            </p:cNvSpPr>
            <p:nvPr userDrawn="1"/>
          </p:nvSpPr>
          <p:spPr bwMode="auto">
            <a:xfrm>
              <a:off x="6194063" y="2940552"/>
              <a:ext cx="75630" cy="143697"/>
            </a:xfrm>
            <a:custGeom>
              <a:avLst/>
              <a:gdLst>
                <a:gd name="T0" fmla="*/ 2 w 8"/>
                <a:gd name="T1" fmla="*/ 15 h 15"/>
                <a:gd name="T2" fmla="*/ 3 w 8"/>
                <a:gd name="T3" fmla="*/ 15 h 15"/>
                <a:gd name="T4" fmla="*/ 5 w 8"/>
                <a:gd name="T5" fmla="*/ 14 h 15"/>
                <a:gd name="T6" fmla="*/ 5 w 8"/>
                <a:gd name="T7" fmla="*/ 14 h 15"/>
                <a:gd name="T8" fmla="*/ 6 w 8"/>
                <a:gd name="T9" fmla="*/ 13 h 15"/>
                <a:gd name="T10" fmla="*/ 8 w 8"/>
                <a:gd name="T11" fmla="*/ 9 h 15"/>
                <a:gd name="T12" fmla="*/ 8 w 8"/>
                <a:gd name="T13" fmla="*/ 8 h 15"/>
                <a:gd name="T14" fmla="*/ 8 w 8"/>
                <a:gd name="T15" fmla="*/ 7 h 15"/>
                <a:gd name="T16" fmla="*/ 8 w 8"/>
                <a:gd name="T17" fmla="*/ 3 h 15"/>
                <a:gd name="T18" fmla="*/ 8 w 8"/>
                <a:gd name="T19" fmla="*/ 2 h 15"/>
                <a:gd name="T20" fmla="*/ 8 w 8"/>
                <a:gd name="T21" fmla="*/ 2 h 15"/>
                <a:gd name="T22" fmla="*/ 8 w 8"/>
                <a:gd name="T23" fmla="*/ 2 h 15"/>
                <a:gd name="T24" fmla="*/ 8 w 8"/>
                <a:gd name="T25" fmla="*/ 1 h 15"/>
                <a:gd name="T26" fmla="*/ 7 w 8"/>
                <a:gd name="T27" fmla="*/ 0 h 15"/>
                <a:gd name="T28" fmla="*/ 5 w 8"/>
                <a:gd name="T29" fmla="*/ 4 h 15"/>
                <a:gd name="T30" fmla="*/ 4 w 8"/>
                <a:gd name="T31" fmla="*/ 5 h 15"/>
                <a:gd name="T32" fmla="*/ 3 w 8"/>
                <a:gd name="T33" fmla="*/ 7 h 15"/>
                <a:gd name="T34" fmla="*/ 3 w 8"/>
                <a:gd name="T35" fmla="*/ 8 h 15"/>
                <a:gd name="T36" fmla="*/ 3 w 8"/>
                <a:gd name="T37" fmla="*/ 8 h 15"/>
                <a:gd name="T38" fmla="*/ 2 w 8"/>
                <a:gd name="T39" fmla="*/ 9 h 15"/>
                <a:gd name="T40" fmla="*/ 0 w 8"/>
                <a:gd name="T41" fmla="*/ 14 h 15"/>
                <a:gd name="T42" fmla="*/ 2 w 8"/>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5">
                  <a:moveTo>
                    <a:pt x="2" y="15"/>
                  </a:moveTo>
                  <a:cubicBezTo>
                    <a:pt x="3" y="15"/>
                    <a:pt x="3" y="15"/>
                    <a:pt x="3" y="15"/>
                  </a:cubicBezTo>
                  <a:cubicBezTo>
                    <a:pt x="3" y="15"/>
                    <a:pt x="4" y="14"/>
                    <a:pt x="5" y="14"/>
                  </a:cubicBezTo>
                  <a:cubicBezTo>
                    <a:pt x="5" y="14"/>
                    <a:pt x="5" y="14"/>
                    <a:pt x="5" y="14"/>
                  </a:cubicBezTo>
                  <a:cubicBezTo>
                    <a:pt x="6" y="13"/>
                    <a:pt x="6" y="13"/>
                    <a:pt x="6" y="13"/>
                  </a:cubicBezTo>
                  <a:cubicBezTo>
                    <a:pt x="7" y="12"/>
                    <a:pt x="7" y="10"/>
                    <a:pt x="8" y="9"/>
                  </a:cubicBezTo>
                  <a:cubicBezTo>
                    <a:pt x="8" y="9"/>
                    <a:pt x="8" y="8"/>
                    <a:pt x="8" y="8"/>
                  </a:cubicBezTo>
                  <a:cubicBezTo>
                    <a:pt x="8" y="7"/>
                    <a:pt x="8" y="7"/>
                    <a:pt x="8" y="7"/>
                  </a:cubicBezTo>
                  <a:cubicBezTo>
                    <a:pt x="8" y="6"/>
                    <a:pt x="8" y="5"/>
                    <a:pt x="8" y="3"/>
                  </a:cubicBezTo>
                  <a:cubicBezTo>
                    <a:pt x="8" y="3"/>
                    <a:pt x="8" y="3"/>
                    <a:pt x="8" y="2"/>
                  </a:cubicBezTo>
                  <a:cubicBezTo>
                    <a:pt x="8" y="2"/>
                    <a:pt x="8" y="2"/>
                    <a:pt x="8" y="2"/>
                  </a:cubicBezTo>
                  <a:cubicBezTo>
                    <a:pt x="8" y="2"/>
                    <a:pt x="8" y="2"/>
                    <a:pt x="8" y="2"/>
                  </a:cubicBezTo>
                  <a:cubicBezTo>
                    <a:pt x="8" y="1"/>
                    <a:pt x="8" y="1"/>
                    <a:pt x="8" y="1"/>
                  </a:cubicBezTo>
                  <a:cubicBezTo>
                    <a:pt x="8" y="0"/>
                    <a:pt x="7" y="0"/>
                    <a:pt x="7" y="0"/>
                  </a:cubicBezTo>
                  <a:cubicBezTo>
                    <a:pt x="6" y="0"/>
                    <a:pt x="5" y="2"/>
                    <a:pt x="5" y="4"/>
                  </a:cubicBezTo>
                  <a:cubicBezTo>
                    <a:pt x="5" y="4"/>
                    <a:pt x="4" y="5"/>
                    <a:pt x="4" y="5"/>
                  </a:cubicBezTo>
                  <a:cubicBezTo>
                    <a:pt x="4" y="6"/>
                    <a:pt x="4" y="7"/>
                    <a:pt x="3" y="7"/>
                  </a:cubicBezTo>
                  <a:cubicBezTo>
                    <a:pt x="3" y="8"/>
                    <a:pt x="3" y="8"/>
                    <a:pt x="3" y="8"/>
                  </a:cubicBezTo>
                  <a:cubicBezTo>
                    <a:pt x="3" y="8"/>
                    <a:pt x="3" y="8"/>
                    <a:pt x="3" y="8"/>
                  </a:cubicBezTo>
                  <a:cubicBezTo>
                    <a:pt x="3" y="8"/>
                    <a:pt x="2" y="9"/>
                    <a:pt x="2" y="9"/>
                  </a:cubicBezTo>
                  <a:cubicBezTo>
                    <a:pt x="1" y="11"/>
                    <a:pt x="0" y="12"/>
                    <a:pt x="0" y="14"/>
                  </a:cubicBezTo>
                  <a:cubicBezTo>
                    <a:pt x="1" y="14"/>
                    <a:pt x="2" y="15"/>
                    <a:pt x="2" y="15"/>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2" name="Freeform 140">
              <a:extLst>
                <a:ext uri="{FF2B5EF4-FFF2-40B4-BE49-F238E27FC236}">
                  <a16:creationId xmlns:a16="http://schemas.microsoft.com/office/drawing/2014/main" id="{9C75B5F2-8571-C7FD-E362-7E0E95655DF0}"/>
                </a:ext>
              </a:extLst>
            </p:cNvPr>
            <p:cNvSpPr>
              <a:spLocks/>
            </p:cNvSpPr>
            <p:nvPr userDrawn="1"/>
          </p:nvSpPr>
          <p:spPr bwMode="auto">
            <a:xfrm>
              <a:off x="6118433" y="2993493"/>
              <a:ext cx="52941" cy="68067"/>
            </a:xfrm>
            <a:custGeom>
              <a:avLst/>
              <a:gdLst>
                <a:gd name="T0" fmla="*/ 3 w 6"/>
                <a:gd name="T1" fmla="*/ 7 h 7"/>
                <a:gd name="T2" fmla="*/ 1 w 6"/>
                <a:gd name="T3" fmla="*/ 6 h 7"/>
                <a:gd name="T4" fmla="*/ 5 w 6"/>
                <a:gd name="T5" fmla="*/ 0 h 7"/>
                <a:gd name="T6" fmla="*/ 6 w 6"/>
                <a:gd name="T7" fmla="*/ 1 h 7"/>
                <a:gd name="T8" fmla="*/ 5 w 6"/>
                <a:gd name="T9" fmla="*/ 5 h 7"/>
                <a:gd name="T10" fmla="*/ 3 w 6"/>
                <a:gd name="T11" fmla="*/ 7 h 7"/>
              </a:gdLst>
              <a:ahLst/>
              <a:cxnLst>
                <a:cxn ang="0">
                  <a:pos x="T0" y="T1"/>
                </a:cxn>
                <a:cxn ang="0">
                  <a:pos x="T2" y="T3"/>
                </a:cxn>
                <a:cxn ang="0">
                  <a:pos x="T4" y="T5"/>
                </a:cxn>
                <a:cxn ang="0">
                  <a:pos x="T6" y="T7"/>
                </a:cxn>
                <a:cxn ang="0">
                  <a:pos x="T8" y="T9"/>
                </a:cxn>
                <a:cxn ang="0">
                  <a:pos x="T10" y="T11"/>
                </a:cxn>
              </a:cxnLst>
              <a:rect l="0" t="0" r="r" b="b"/>
              <a:pathLst>
                <a:path w="6" h="7">
                  <a:moveTo>
                    <a:pt x="3" y="7"/>
                  </a:moveTo>
                  <a:cubicBezTo>
                    <a:pt x="3" y="7"/>
                    <a:pt x="2" y="6"/>
                    <a:pt x="1" y="6"/>
                  </a:cubicBezTo>
                  <a:cubicBezTo>
                    <a:pt x="0" y="3"/>
                    <a:pt x="4" y="0"/>
                    <a:pt x="5" y="0"/>
                  </a:cubicBezTo>
                  <a:cubicBezTo>
                    <a:pt x="5" y="0"/>
                    <a:pt x="6" y="1"/>
                    <a:pt x="6" y="1"/>
                  </a:cubicBezTo>
                  <a:cubicBezTo>
                    <a:pt x="6" y="2"/>
                    <a:pt x="6" y="4"/>
                    <a:pt x="5" y="5"/>
                  </a:cubicBezTo>
                  <a:cubicBezTo>
                    <a:pt x="4" y="6"/>
                    <a:pt x="3" y="7"/>
                    <a:pt x="3" y="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sp>
          <p:nvSpPr>
            <p:cNvPr id="43" name="Freeform 141">
              <a:extLst>
                <a:ext uri="{FF2B5EF4-FFF2-40B4-BE49-F238E27FC236}">
                  <a16:creationId xmlns:a16="http://schemas.microsoft.com/office/drawing/2014/main" id="{0D294420-46E6-CC06-CB8A-9EB5A515939C}"/>
                </a:ext>
              </a:extLst>
            </p:cNvPr>
            <p:cNvSpPr>
              <a:spLocks/>
            </p:cNvSpPr>
            <p:nvPr userDrawn="1"/>
          </p:nvSpPr>
          <p:spPr bwMode="auto">
            <a:xfrm>
              <a:off x="6118433" y="2993493"/>
              <a:ext cx="52941" cy="68067"/>
            </a:xfrm>
            <a:custGeom>
              <a:avLst/>
              <a:gdLst>
                <a:gd name="T0" fmla="*/ 3 w 6"/>
                <a:gd name="T1" fmla="*/ 7 h 7"/>
                <a:gd name="T2" fmla="*/ 3 w 6"/>
                <a:gd name="T3" fmla="*/ 7 h 7"/>
                <a:gd name="T4" fmla="*/ 5 w 6"/>
                <a:gd name="T5" fmla="*/ 5 h 7"/>
                <a:gd name="T6" fmla="*/ 6 w 6"/>
                <a:gd name="T7" fmla="*/ 1 h 7"/>
                <a:gd name="T8" fmla="*/ 5 w 6"/>
                <a:gd name="T9" fmla="*/ 0 h 7"/>
                <a:gd name="T10" fmla="*/ 1 w 6"/>
                <a:gd name="T11" fmla="*/ 6 h 7"/>
                <a:gd name="T12" fmla="*/ 3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3" y="7"/>
                  </a:moveTo>
                  <a:cubicBezTo>
                    <a:pt x="3" y="7"/>
                    <a:pt x="3" y="7"/>
                    <a:pt x="3" y="7"/>
                  </a:cubicBezTo>
                  <a:cubicBezTo>
                    <a:pt x="3" y="7"/>
                    <a:pt x="4" y="6"/>
                    <a:pt x="5" y="5"/>
                  </a:cubicBezTo>
                  <a:cubicBezTo>
                    <a:pt x="6" y="4"/>
                    <a:pt x="6" y="2"/>
                    <a:pt x="6" y="1"/>
                  </a:cubicBezTo>
                  <a:cubicBezTo>
                    <a:pt x="6" y="1"/>
                    <a:pt x="5" y="0"/>
                    <a:pt x="5" y="0"/>
                  </a:cubicBezTo>
                  <a:cubicBezTo>
                    <a:pt x="4" y="0"/>
                    <a:pt x="0" y="3"/>
                    <a:pt x="1" y="6"/>
                  </a:cubicBezTo>
                  <a:cubicBezTo>
                    <a:pt x="2" y="6"/>
                    <a:pt x="3" y="7"/>
                    <a:pt x="3" y="7"/>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spcAft>
                  <a:spcPts val="100"/>
                </a:spcAft>
              </a:pPr>
              <a:endParaRPr lang="zh-CN" altLang="en-US"/>
            </a:p>
          </p:txBody>
        </p:sp>
      </p:grpSp>
      <p:sp>
        <p:nvSpPr>
          <p:cNvPr id="45" name="矩形 44">
            <a:extLst>
              <a:ext uri="{FF2B5EF4-FFF2-40B4-BE49-F238E27FC236}">
                <a16:creationId xmlns:a16="http://schemas.microsoft.com/office/drawing/2014/main" id="{9DD0E7CB-0B9F-A981-9802-AE005C060781}"/>
              </a:ext>
            </a:extLst>
          </p:cNvPr>
          <p:cNvSpPr/>
          <p:nvPr/>
        </p:nvSpPr>
        <p:spPr>
          <a:xfrm>
            <a:off x="665947" y="949422"/>
            <a:ext cx="3647279" cy="1323439"/>
          </a:xfrm>
          <a:prstGeom prst="rect">
            <a:avLst/>
          </a:prstGeom>
          <a:noFill/>
        </p:spPr>
        <p:txBody>
          <a:bodyPr wrap="square" lIns="91440" tIns="45720" rIns="91440" bIns="45720">
            <a:spAutoFit/>
          </a:bodyPr>
          <a:lstStyle/>
          <a:p>
            <a:pPr algn="ctr"/>
            <a:r>
              <a:rPr lang="en-US" altLang="zh-CN" sz="8000" b="1" i="1" cap="none" spc="50" dirty="0">
                <a:ln w="0"/>
                <a:solidFill>
                  <a:schemeClr val="bg2"/>
                </a:solidFill>
                <a:effectLst>
                  <a:innerShdw blurRad="63500" dist="50800" dir="13500000">
                    <a:schemeClr val="bg1">
                      <a:alpha val="50000"/>
                    </a:schemeClr>
                  </a:innerShdw>
                </a:effectLst>
              </a:rPr>
              <a:t>Emnets</a:t>
            </a:r>
          </a:p>
        </p:txBody>
      </p:sp>
      <p:sp>
        <p:nvSpPr>
          <p:cNvPr id="46" name="矩形: 圆角 45">
            <a:extLst>
              <a:ext uri="{FF2B5EF4-FFF2-40B4-BE49-F238E27FC236}">
                <a16:creationId xmlns:a16="http://schemas.microsoft.com/office/drawing/2014/main" id="{74073604-EB5B-654F-2C4E-A0BBF1CEA0D3}"/>
              </a:ext>
            </a:extLst>
          </p:cNvPr>
          <p:cNvSpPr/>
          <p:nvPr/>
        </p:nvSpPr>
        <p:spPr>
          <a:xfrm>
            <a:off x="369136" y="4275127"/>
            <a:ext cx="6490984" cy="14714622"/>
          </a:xfrm>
          <a:prstGeom prst="roundRect">
            <a:avLst/>
          </a:prstGeom>
          <a:noFill/>
          <a:ln w="381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0208A688-54B1-AD4B-C912-5AA28C29E47E}"/>
              </a:ext>
            </a:extLst>
          </p:cNvPr>
          <p:cNvSpPr/>
          <p:nvPr/>
        </p:nvSpPr>
        <p:spPr>
          <a:xfrm>
            <a:off x="7484204" y="4275127"/>
            <a:ext cx="6416853" cy="14714622"/>
          </a:xfrm>
          <a:prstGeom prst="roundRect">
            <a:avLst/>
          </a:prstGeom>
          <a:noFill/>
          <a:ln w="381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343221A2-7666-DCC1-016E-3C0B16DF5FD3}"/>
              </a:ext>
            </a:extLst>
          </p:cNvPr>
          <p:cNvSpPr/>
          <p:nvPr/>
        </p:nvSpPr>
        <p:spPr>
          <a:xfrm>
            <a:off x="-207687" y="2138745"/>
            <a:ext cx="11546400" cy="1015663"/>
          </a:xfrm>
          <a:prstGeom prst="rect">
            <a:avLst/>
          </a:prstGeom>
          <a:noFill/>
        </p:spPr>
        <p:txBody>
          <a:bodyPr wrap="square" lIns="91440" tIns="45720" rIns="91440" bIns="45720">
            <a:spAutoFit/>
          </a:bodyPr>
          <a:lstStyle/>
          <a:p>
            <a:pPr algn="ctr"/>
            <a:r>
              <a:rPr lang="en-US" altLang="zh-CN" sz="6000" b="1" i="1" spc="50" dirty="0">
                <a:ln w="0"/>
                <a:solidFill>
                  <a:schemeClr val="bg2"/>
                </a:solidFill>
                <a:effectLst>
                  <a:innerShdw blurRad="63500" dist="50800" dir="13500000">
                    <a:schemeClr val="bg1">
                      <a:alpha val="50000"/>
                    </a:schemeClr>
                  </a:innerShdw>
                </a:effectLst>
              </a:rPr>
              <a:t>2023-2024</a:t>
            </a:r>
            <a:r>
              <a:rPr lang="zh-CN" altLang="en-US" sz="6000" b="1" i="1" spc="50" dirty="0">
                <a:ln w="0"/>
                <a:solidFill>
                  <a:schemeClr val="bg2"/>
                </a:solidFill>
                <a:effectLst>
                  <a:innerShdw blurRad="63500" dist="50800" dir="13500000">
                    <a:schemeClr val="bg1">
                      <a:alpha val="50000"/>
                    </a:schemeClr>
                  </a:innerShdw>
                </a:effectLst>
              </a:rPr>
              <a:t>年终总结会</a:t>
            </a:r>
            <a:endParaRPr lang="zh-CN" altLang="en-US" sz="6000" b="1" cap="none" spc="50" dirty="0">
              <a:ln w="0"/>
              <a:solidFill>
                <a:schemeClr val="bg2"/>
              </a:solidFill>
              <a:effectLst>
                <a:innerShdw blurRad="63500" dist="50800" dir="13500000">
                  <a:schemeClr val="bg1">
                    <a:alpha val="50000"/>
                  </a:schemeClr>
                </a:innerShdw>
              </a:effectLst>
            </a:endParaRPr>
          </a:p>
        </p:txBody>
      </p:sp>
      <p:sp>
        <p:nvSpPr>
          <p:cNvPr id="64" name="文本框 63">
            <a:extLst>
              <a:ext uri="{FF2B5EF4-FFF2-40B4-BE49-F238E27FC236}">
                <a16:creationId xmlns:a16="http://schemas.microsoft.com/office/drawing/2014/main" id="{DA7FAC94-4A0C-7186-65DA-8B31EE11DFC9}"/>
              </a:ext>
            </a:extLst>
          </p:cNvPr>
          <p:cNvSpPr txBox="1"/>
          <p:nvPr/>
        </p:nvSpPr>
        <p:spPr>
          <a:xfrm>
            <a:off x="904240" y="4401805"/>
            <a:ext cx="5380925" cy="523220"/>
          </a:xfrm>
          <a:prstGeom prst="rect">
            <a:avLst/>
          </a:prstGeom>
          <a:noFill/>
        </p:spPr>
        <p:txBody>
          <a:bodyPr wrap="square" rtlCol="0">
            <a:spAutoFit/>
          </a:bodyPr>
          <a:lstStyle/>
          <a:p>
            <a:r>
              <a:rPr lang="en-US" altLang="zh-CN" sz="2800" i="1" dirty="0">
                <a:latin typeface="Arial Black" panose="020B0A04020102020204" pitchFamily="34" charset="0"/>
              </a:rPr>
              <a:t>Paper Reading &amp; Thinking</a:t>
            </a:r>
            <a:endParaRPr lang="zh-CN" altLang="en-US" sz="2800" i="1" dirty="0">
              <a:latin typeface="Arial Black" panose="020B0A04020102020204" pitchFamily="34" charset="0"/>
            </a:endParaRPr>
          </a:p>
        </p:txBody>
      </p:sp>
      <p:sp>
        <p:nvSpPr>
          <p:cNvPr id="65" name="文本框 64">
            <a:extLst>
              <a:ext uri="{FF2B5EF4-FFF2-40B4-BE49-F238E27FC236}">
                <a16:creationId xmlns:a16="http://schemas.microsoft.com/office/drawing/2014/main" id="{1330AB70-2999-EE71-3004-2A9F4259E0FD}"/>
              </a:ext>
            </a:extLst>
          </p:cNvPr>
          <p:cNvSpPr txBox="1"/>
          <p:nvPr/>
        </p:nvSpPr>
        <p:spPr>
          <a:xfrm>
            <a:off x="8896639" y="4406761"/>
            <a:ext cx="4424971" cy="523220"/>
          </a:xfrm>
          <a:prstGeom prst="rect">
            <a:avLst/>
          </a:prstGeom>
          <a:noFill/>
        </p:spPr>
        <p:txBody>
          <a:bodyPr wrap="square" rtlCol="0">
            <a:spAutoFit/>
          </a:bodyPr>
          <a:lstStyle/>
          <a:p>
            <a:r>
              <a:rPr lang="en-US" altLang="zh-CN" sz="2800" i="1" dirty="0">
                <a:latin typeface="Arial Black" panose="020B0A04020102020204" pitchFamily="34" charset="0"/>
              </a:rPr>
              <a:t>Learning &amp; Doing </a:t>
            </a:r>
            <a:endParaRPr lang="zh-CN" altLang="en-US" sz="2800" i="1" dirty="0">
              <a:latin typeface="Arial Black" panose="020B0A04020102020204" pitchFamily="34" charset="0"/>
            </a:endParaRPr>
          </a:p>
        </p:txBody>
      </p:sp>
      <p:sp>
        <p:nvSpPr>
          <p:cNvPr id="66" name="文本框 65">
            <a:extLst>
              <a:ext uri="{FF2B5EF4-FFF2-40B4-BE49-F238E27FC236}">
                <a16:creationId xmlns:a16="http://schemas.microsoft.com/office/drawing/2014/main" id="{BA8836C2-CCA4-FCFA-CBB2-937EADFED573}"/>
              </a:ext>
            </a:extLst>
          </p:cNvPr>
          <p:cNvSpPr txBox="1"/>
          <p:nvPr/>
        </p:nvSpPr>
        <p:spPr>
          <a:xfrm>
            <a:off x="694860" y="5076680"/>
            <a:ext cx="6013704" cy="646331"/>
          </a:xfrm>
          <a:prstGeom prst="rect">
            <a:avLst/>
          </a:prstGeom>
          <a:noFill/>
        </p:spPr>
        <p:txBody>
          <a:bodyPr wrap="square" rtlCol="0">
            <a:spAutoFit/>
          </a:bodyPr>
          <a:lstStyle/>
          <a:p>
            <a:r>
              <a:rPr lang="en-US" altLang="zh-CN"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rPr>
              <a:t>[INFOCOM’22] </a:t>
            </a:r>
            <a:r>
              <a:rPr lang="zh-CN" altLang="zh-CN"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rPr>
              <a:t>Blockchain Based Non-repudiable IoT Data</a:t>
            </a:r>
            <a:br>
              <a:rPr lang="zh-CN" altLang="zh-CN"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rPr>
            </a:br>
            <a:r>
              <a:rPr lang="zh-CN" altLang="zh-CN"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rPr>
              <a:t>Trading: Simpler, Faster, and Cheaper</a:t>
            </a:r>
            <a:endParaRPr lang="zh-CN" altLang="en-US"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endParaRPr>
          </a:p>
        </p:txBody>
      </p:sp>
      <p:sp>
        <p:nvSpPr>
          <p:cNvPr id="67" name="文本框 66">
            <a:extLst>
              <a:ext uri="{FF2B5EF4-FFF2-40B4-BE49-F238E27FC236}">
                <a16:creationId xmlns:a16="http://schemas.microsoft.com/office/drawing/2014/main" id="{7AF8364A-E7AB-27E0-9876-38F670C895A7}"/>
              </a:ext>
            </a:extLst>
          </p:cNvPr>
          <p:cNvSpPr txBox="1"/>
          <p:nvPr/>
        </p:nvSpPr>
        <p:spPr>
          <a:xfrm>
            <a:off x="647720" y="11323484"/>
            <a:ext cx="6148624" cy="369332"/>
          </a:xfrm>
          <a:prstGeom prst="rect">
            <a:avLst/>
          </a:prstGeom>
          <a:noFill/>
        </p:spPr>
        <p:txBody>
          <a:bodyPr wrap="square" rtlCol="0">
            <a:spAutoFit/>
          </a:bodyPr>
          <a:lstStyle/>
          <a:p>
            <a:r>
              <a:rPr lang="en-US" altLang="zh-CN" dirty="0">
                <a:solidFill>
                  <a:schemeClr val="bg1"/>
                </a:solidFill>
                <a:latin typeface="Dubai Medium" panose="020B0603030403030204" pitchFamily="34" charset="-78"/>
                <a:ea typeface="华文宋体" panose="02010600040101010101" pitchFamily="2" charset="-122"/>
                <a:cs typeface="Dubai Medium" panose="020B0603030403030204" pitchFamily="34" charset="-78"/>
              </a:rPr>
              <a:t>[OSDI’23] : An Efficient Authenticated Storage for Blockchain</a:t>
            </a:r>
          </a:p>
        </p:txBody>
      </p:sp>
      <p:sp>
        <p:nvSpPr>
          <p:cNvPr id="68" name="文本框 67">
            <a:extLst>
              <a:ext uri="{FF2B5EF4-FFF2-40B4-BE49-F238E27FC236}">
                <a16:creationId xmlns:a16="http://schemas.microsoft.com/office/drawing/2014/main" id="{8FE9494C-CB16-0D4A-AF74-D6D7828D4AA9}"/>
              </a:ext>
            </a:extLst>
          </p:cNvPr>
          <p:cNvSpPr txBox="1"/>
          <p:nvPr/>
        </p:nvSpPr>
        <p:spPr>
          <a:xfrm>
            <a:off x="773897" y="5673466"/>
            <a:ext cx="5617948" cy="2554545"/>
          </a:xfrm>
          <a:prstGeom prst="rect">
            <a:avLst/>
          </a:prstGeom>
          <a:noFill/>
        </p:spPr>
        <p:txBody>
          <a:bodyPr wrap="square" rtlCol="0">
            <a:spAutoFit/>
          </a:bodyPr>
          <a:lstStyle/>
          <a:p>
            <a:r>
              <a:rPr lang="zh-CN" altLang="en-US" sz="1600" b="1" i="1" dirty="0">
                <a:solidFill>
                  <a:schemeClr val="bg1"/>
                </a:solidFill>
              </a:rPr>
              <a:t>随着物联网快速发展，据统计，截至</a:t>
            </a:r>
            <a:r>
              <a:rPr lang="en-US" altLang="zh-CN" sz="1600" b="1" i="1" dirty="0">
                <a:solidFill>
                  <a:schemeClr val="bg1"/>
                </a:solidFill>
              </a:rPr>
              <a:t>2021</a:t>
            </a:r>
            <a:r>
              <a:rPr lang="zh-CN" altLang="en-US" sz="1600" b="1" i="1" dirty="0">
                <a:solidFill>
                  <a:schemeClr val="bg1"/>
                </a:solidFill>
              </a:rPr>
              <a:t>年，已有</a:t>
            </a:r>
            <a:r>
              <a:rPr lang="en-US" altLang="zh-CN" sz="1600" b="1" i="1" dirty="0">
                <a:solidFill>
                  <a:schemeClr val="bg1"/>
                </a:solidFill>
              </a:rPr>
              <a:t>285</a:t>
            </a:r>
            <a:r>
              <a:rPr lang="zh-CN" altLang="en-US" sz="1600" b="1" i="1" dirty="0">
                <a:solidFill>
                  <a:schemeClr val="bg1"/>
                </a:solidFill>
              </a:rPr>
              <a:t>亿物联网设备，在</a:t>
            </a:r>
            <a:r>
              <a:rPr lang="en-US" altLang="zh-CN" sz="1600" b="1" i="1" dirty="0">
                <a:solidFill>
                  <a:schemeClr val="bg1"/>
                </a:solidFill>
              </a:rPr>
              <a:t>2021</a:t>
            </a:r>
            <a:r>
              <a:rPr lang="zh-CN" altLang="en-US" sz="1600" b="1" i="1" dirty="0">
                <a:solidFill>
                  <a:schemeClr val="bg1"/>
                </a:solidFill>
              </a:rPr>
              <a:t>年产生了</a:t>
            </a:r>
            <a:r>
              <a:rPr lang="en-US" altLang="zh-CN" sz="1600" b="1" i="1" dirty="0">
                <a:solidFill>
                  <a:schemeClr val="bg1"/>
                </a:solidFill>
              </a:rPr>
              <a:t>875ZB</a:t>
            </a:r>
            <a:r>
              <a:rPr lang="zh-CN" altLang="en-US" sz="1600" b="1" i="1" dirty="0">
                <a:solidFill>
                  <a:schemeClr val="bg1"/>
                </a:solidFill>
              </a:rPr>
              <a:t>的数据，至</a:t>
            </a:r>
            <a:r>
              <a:rPr lang="en-US" altLang="zh-CN" sz="1600" b="1" i="1" dirty="0">
                <a:solidFill>
                  <a:schemeClr val="bg1"/>
                </a:solidFill>
              </a:rPr>
              <a:t>2030</a:t>
            </a:r>
            <a:r>
              <a:rPr lang="zh-CN" altLang="en-US" sz="1600" b="1" i="1" dirty="0">
                <a:solidFill>
                  <a:schemeClr val="bg1"/>
                </a:solidFill>
              </a:rPr>
              <a:t>年，物联网设备上产生的数据的市场价值预估为</a:t>
            </a:r>
            <a:r>
              <a:rPr lang="en-US" altLang="zh-CN" sz="1600" b="1" i="1" dirty="0">
                <a:solidFill>
                  <a:schemeClr val="bg1"/>
                </a:solidFill>
              </a:rPr>
              <a:t>3.9</a:t>
            </a:r>
            <a:r>
              <a:rPr lang="zh-CN" altLang="en-US" sz="1600" b="1" i="1" dirty="0">
                <a:solidFill>
                  <a:schemeClr val="bg1"/>
                </a:solidFill>
              </a:rPr>
              <a:t>万亿，为了提取这些分布式数据的价值，在物联网设备间进行数据交易成为必要。</a:t>
            </a:r>
            <a:endParaRPr lang="en-US" altLang="zh-CN" sz="1600" b="1" i="1" dirty="0">
              <a:solidFill>
                <a:schemeClr val="bg1"/>
              </a:solidFill>
            </a:endParaRPr>
          </a:p>
          <a:p>
            <a:r>
              <a:rPr lang="zh-CN" altLang="en-US" sz="1600" b="1" i="1" dirty="0">
                <a:solidFill>
                  <a:schemeClr val="bg1"/>
                </a:solidFill>
              </a:rPr>
              <a:t>此前存在两种传统的交易方法，第一种是基于存在可信第三方的假设，第二种是基于概率的方法，随着区块链技术的传播，随后出现了基于区块链的方法，我们提出了一种新的基于区块链的数据交易模式。</a:t>
            </a:r>
            <a:endParaRPr lang="en-US" altLang="zh-CN" sz="1600" b="1" i="1" dirty="0">
              <a:solidFill>
                <a:schemeClr val="bg1"/>
              </a:solidFill>
            </a:endParaRPr>
          </a:p>
          <a:p>
            <a:r>
              <a:rPr lang="zh-CN" altLang="en-US" sz="1600" b="1" i="1" dirty="0">
                <a:solidFill>
                  <a:schemeClr val="bg1"/>
                </a:solidFill>
              </a:rPr>
              <a:t>本文提出的方法在交易双方的公平性与解决纠纷的成本上相比此前的方法有了显著提升。</a:t>
            </a:r>
          </a:p>
        </p:txBody>
      </p:sp>
      <p:pic>
        <p:nvPicPr>
          <p:cNvPr id="82" name="内容占位符 5">
            <a:extLst>
              <a:ext uri="{FF2B5EF4-FFF2-40B4-BE49-F238E27FC236}">
                <a16:creationId xmlns:a16="http://schemas.microsoft.com/office/drawing/2014/main" id="{330ED712-BFA1-89E8-09FD-6C0EE1BF7E23}"/>
              </a:ext>
            </a:extLst>
          </p:cNvPr>
          <p:cNvPicPr>
            <a:picLocks noChangeAspect="1"/>
          </p:cNvPicPr>
          <p:nvPr>
            <p:custDataLst>
              <p:tags r:id="rId1"/>
            </p:custDataLst>
          </p:nvPr>
        </p:nvPicPr>
        <p:blipFill>
          <a:blip r:embed="rId17"/>
          <a:srcRect r="47" b="8949"/>
          <a:stretch>
            <a:fillRect/>
          </a:stretch>
        </p:blipFill>
        <p:spPr>
          <a:xfrm>
            <a:off x="1026043" y="8380198"/>
            <a:ext cx="2966175" cy="171165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3" name="内容占位符 4">
            <a:extLst>
              <a:ext uri="{FF2B5EF4-FFF2-40B4-BE49-F238E27FC236}">
                <a16:creationId xmlns:a16="http://schemas.microsoft.com/office/drawing/2014/main" id="{6E73011C-62DC-468D-C3D2-B852B103E1E1}"/>
              </a:ext>
            </a:extLst>
          </p:cNvPr>
          <p:cNvPicPr>
            <a:picLocks noChangeAspect="1"/>
          </p:cNvPicPr>
          <p:nvPr>
            <p:custDataLst>
              <p:tags r:id="rId2"/>
            </p:custDataLst>
          </p:nvPr>
        </p:nvPicPr>
        <p:blipFill>
          <a:blip r:embed="rId18"/>
          <a:srcRect l="33323" r="33365" b="13990"/>
          <a:stretch>
            <a:fillRect/>
          </a:stretch>
        </p:blipFill>
        <p:spPr>
          <a:xfrm>
            <a:off x="4528086" y="8279840"/>
            <a:ext cx="1720672" cy="891376"/>
          </a:xfrm>
          <a:prstGeom prst="rect">
            <a:avLst/>
          </a:prstGeom>
          <a:ln>
            <a:noFill/>
          </a:ln>
          <a:effectLst>
            <a:outerShdw blurRad="190500" algn="tl" rotWithShape="0">
              <a:srgbClr val="000000">
                <a:alpha val="70000"/>
              </a:srgbClr>
            </a:outerShdw>
          </a:effectLst>
        </p:spPr>
      </p:pic>
      <p:pic>
        <p:nvPicPr>
          <p:cNvPr id="84" name="图片 83">
            <a:extLst>
              <a:ext uri="{FF2B5EF4-FFF2-40B4-BE49-F238E27FC236}">
                <a16:creationId xmlns:a16="http://schemas.microsoft.com/office/drawing/2014/main" id="{9E8FE655-682F-BFA5-E671-D6894063DBBE}"/>
              </a:ext>
            </a:extLst>
          </p:cNvPr>
          <p:cNvPicPr>
            <a:picLocks noChangeAspect="1"/>
          </p:cNvPicPr>
          <p:nvPr/>
        </p:nvPicPr>
        <p:blipFill>
          <a:blip r:embed="rId19"/>
          <a:stretch>
            <a:fillRect/>
          </a:stretch>
        </p:blipFill>
        <p:spPr>
          <a:xfrm>
            <a:off x="4512846" y="9267112"/>
            <a:ext cx="1739511" cy="891376"/>
          </a:xfrm>
          <a:prstGeom prst="rect">
            <a:avLst/>
          </a:prstGeom>
          <a:ln>
            <a:noFill/>
          </a:ln>
          <a:effectLst>
            <a:outerShdw blurRad="190500" algn="tl" rotWithShape="0">
              <a:srgbClr val="000000">
                <a:alpha val="70000"/>
              </a:srgbClr>
            </a:outerShdw>
          </a:effectLst>
        </p:spPr>
      </p:pic>
      <p:sp>
        <p:nvSpPr>
          <p:cNvPr id="85" name="文本框 84">
            <a:extLst>
              <a:ext uri="{FF2B5EF4-FFF2-40B4-BE49-F238E27FC236}">
                <a16:creationId xmlns:a16="http://schemas.microsoft.com/office/drawing/2014/main" id="{E5C23E08-ADB9-0375-52A8-1BA8175B63E2}"/>
              </a:ext>
            </a:extLst>
          </p:cNvPr>
          <p:cNvSpPr txBox="1"/>
          <p:nvPr/>
        </p:nvSpPr>
        <p:spPr>
          <a:xfrm>
            <a:off x="773897" y="10261987"/>
            <a:ext cx="5869519" cy="830997"/>
          </a:xfrm>
          <a:prstGeom prst="rect">
            <a:avLst/>
          </a:prstGeom>
          <a:noFill/>
        </p:spPr>
        <p:txBody>
          <a:bodyPr wrap="square" rtlCol="0">
            <a:spAutoFit/>
          </a:bodyPr>
          <a:lstStyle/>
          <a:p>
            <a:r>
              <a:rPr lang="zh-CN" altLang="en-US" sz="1600" b="1" i="1" dirty="0">
                <a:solidFill>
                  <a:schemeClr val="bg1"/>
                </a:solidFill>
              </a:rPr>
              <a:t>思考：在进行链下仲裁时，数据拥有者必须付出暴露数据的代价，或许可以引入零知识证明技术解决该问题以保证数据拥有着的数据隐私。</a:t>
            </a:r>
          </a:p>
        </p:txBody>
      </p:sp>
      <p:sp>
        <p:nvSpPr>
          <p:cNvPr id="86" name="文本框 85">
            <a:extLst>
              <a:ext uri="{FF2B5EF4-FFF2-40B4-BE49-F238E27FC236}">
                <a16:creationId xmlns:a16="http://schemas.microsoft.com/office/drawing/2014/main" id="{4E7DA671-28A6-C393-0A99-817581681FAD}"/>
              </a:ext>
            </a:extLst>
          </p:cNvPr>
          <p:cNvSpPr txBox="1"/>
          <p:nvPr/>
        </p:nvSpPr>
        <p:spPr>
          <a:xfrm>
            <a:off x="755820" y="11608976"/>
            <a:ext cx="5738539" cy="2554545"/>
          </a:xfrm>
          <a:prstGeom prst="rect">
            <a:avLst/>
          </a:prstGeom>
          <a:noFill/>
        </p:spPr>
        <p:txBody>
          <a:bodyPr wrap="square" rtlCol="0">
            <a:spAutoFit/>
          </a:bodyPr>
          <a:lstStyle/>
          <a:p>
            <a:r>
              <a:rPr lang="zh-CN" altLang="en-US" sz="1600" b="1" i="1" dirty="0">
                <a:solidFill>
                  <a:schemeClr val="bg1"/>
                </a:solidFill>
              </a:rPr>
              <a:t>从区块链性能的发展历程看，最初的比特币和以太坊只能达到低于每秒</a:t>
            </a:r>
            <a:r>
              <a:rPr lang="en-US" altLang="zh-CN" sz="1600" b="1" i="1" dirty="0">
                <a:solidFill>
                  <a:schemeClr val="bg1"/>
                </a:solidFill>
              </a:rPr>
              <a:t>30</a:t>
            </a:r>
            <a:r>
              <a:rPr lang="zh-CN" altLang="en-US" sz="1600" b="1" i="1" dirty="0">
                <a:solidFill>
                  <a:schemeClr val="bg1"/>
                </a:solidFill>
              </a:rPr>
              <a:t>条交易的吞吐量，而用于转账交易的</a:t>
            </a:r>
            <a:r>
              <a:rPr lang="en-US" altLang="zh-CN" sz="1600" b="1" i="1" dirty="0">
                <a:solidFill>
                  <a:schemeClr val="bg1"/>
                </a:solidFill>
              </a:rPr>
              <a:t>Visa</a:t>
            </a:r>
            <a:r>
              <a:rPr lang="zh-CN" altLang="en-US" sz="1600" b="1" i="1" dirty="0">
                <a:solidFill>
                  <a:schemeClr val="bg1"/>
                </a:solidFill>
              </a:rPr>
              <a:t>可以做到每秒处理</a:t>
            </a:r>
            <a:r>
              <a:rPr lang="en-US" altLang="zh-CN" sz="1600" b="1" i="1" dirty="0">
                <a:solidFill>
                  <a:schemeClr val="bg1"/>
                </a:solidFill>
              </a:rPr>
              <a:t>20000</a:t>
            </a:r>
            <a:r>
              <a:rPr lang="zh-CN" altLang="en-US" sz="1600" b="1" i="1" dirty="0">
                <a:solidFill>
                  <a:schemeClr val="bg1"/>
                </a:solidFill>
              </a:rPr>
              <a:t>条交易。其主要的瓶颈在于账本达成共识阶段的时间开销，近年来通过共识协议上的创新，区块链已经可以达到与</a:t>
            </a:r>
            <a:r>
              <a:rPr lang="en-US" altLang="zh-CN" sz="1600" b="1" i="1" dirty="0">
                <a:solidFill>
                  <a:schemeClr val="bg1"/>
                </a:solidFill>
              </a:rPr>
              <a:t>visa</a:t>
            </a:r>
            <a:r>
              <a:rPr lang="zh-CN" altLang="en-US" sz="1600" b="1" i="1" dirty="0">
                <a:solidFill>
                  <a:schemeClr val="bg1"/>
                </a:solidFill>
              </a:rPr>
              <a:t>同一量级的吞吐量，为进一步提高吞吐量，目前的瓶颈在于执行交易时在存储层的读写操作，交易执行时间中的</a:t>
            </a:r>
            <a:r>
              <a:rPr lang="en-US" altLang="zh-CN" sz="1600" b="1" i="1" dirty="0">
                <a:solidFill>
                  <a:schemeClr val="bg1"/>
                </a:solidFill>
              </a:rPr>
              <a:t>80%</a:t>
            </a:r>
            <a:r>
              <a:rPr lang="zh-CN" altLang="en-US" sz="1600" b="1" i="1" dirty="0">
                <a:solidFill>
                  <a:schemeClr val="bg1"/>
                </a:solidFill>
              </a:rPr>
              <a:t>都消耗在了存储层。</a:t>
            </a:r>
            <a:endParaRPr lang="en-US" altLang="zh-CN" sz="1600" b="1" i="1" dirty="0">
              <a:solidFill>
                <a:schemeClr val="bg1"/>
              </a:solidFill>
            </a:endParaRPr>
          </a:p>
          <a:p>
            <a:r>
              <a:rPr lang="zh-CN" altLang="en-US" sz="1600" b="1" i="1" dirty="0">
                <a:solidFill>
                  <a:schemeClr val="bg1"/>
                </a:solidFill>
              </a:rPr>
              <a:t>本文基于</a:t>
            </a:r>
            <a:r>
              <a:rPr lang="en-US" altLang="zh-CN" sz="1600" b="1" i="1" dirty="0">
                <a:solidFill>
                  <a:schemeClr val="bg1"/>
                </a:solidFill>
              </a:rPr>
              <a:t>AMT</a:t>
            </a:r>
            <a:r>
              <a:rPr lang="zh-CN" altLang="en-US" sz="1600" b="1" i="1" dirty="0">
                <a:solidFill>
                  <a:schemeClr val="bg1"/>
                </a:solidFill>
              </a:rPr>
              <a:t>提出了一种新的</a:t>
            </a:r>
            <a:r>
              <a:rPr lang="en-US" altLang="zh-CN" sz="1600" b="1" i="1" dirty="0">
                <a:solidFill>
                  <a:schemeClr val="bg1"/>
                </a:solidFill>
              </a:rPr>
              <a:t>ADS</a:t>
            </a:r>
            <a:r>
              <a:rPr lang="zh-CN" altLang="en-US" sz="1600" b="1" i="1" dirty="0">
                <a:solidFill>
                  <a:schemeClr val="bg1"/>
                </a:solidFill>
              </a:rPr>
              <a:t>（</a:t>
            </a:r>
            <a:r>
              <a:rPr lang="en-US" altLang="zh-CN" sz="1600" b="1" i="1" dirty="0">
                <a:solidFill>
                  <a:schemeClr val="bg1"/>
                </a:solidFill>
              </a:rPr>
              <a:t>Authenticated Data Structure</a:t>
            </a:r>
            <a:r>
              <a:rPr lang="zh-CN" altLang="en-US" sz="1600" b="1" i="1" dirty="0">
                <a:solidFill>
                  <a:schemeClr val="bg1"/>
                </a:solidFill>
              </a:rPr>
              <a:t>）以替换区块链系统中通常使用的</a:t>
            </a:r>
            <a:r>
              <a:rPr lang="en-US" altLang="zh-CN" sz="1600" b="1" i="1" dirty="0">
                <a:solidFill>
                  <a:schemeClr val="bg1"/>
                </a:solidFill>
              </a:rPr>
              <a:t>Merkle Tree</a:t>
            </a:r>
            <a:r>
              <a:rPr lang="zh-CN" altLang="en-US" sz="1600" b="1" i="1" dirty="0">
                <a:solidFill>
                  <a:schemeClr val="bg1"/>
                </a:solidFill>
              </a:rPr>
              <a:t>、</a:t>
            </a:r>
            <a:r>
              <a:rPr lang="en-US" altLang="zh-CN" sz="1600" b="1" i="1" dirty="0">
                <a:solidFill>
                  <a:schemeClr val="bg1"/>
                </a:solidFill>
              </a:rPr>
              <a:t>MPT</a:t>
            </a:r>
            <a:r>
              <a:rPr lang="zh-CN" altLang="en-US" sz="1600" b="1" i="1" dirty="0">
                <a:solidFill>
                  <a:schemeClr val="bg1"/>
                </a:solidFill>
              </a:rPr>
              <a:t>等结构，以此来减少存储交易时对于磁盘的读写次数。</a:t>
            </a:r>
          </a:p>
        </p:txBody>
      </p:sp>
      <p:pic>
        <p:nvPicPr>
          <p:cNvPr id="87" name="图片 86">
            <a:extLst>
              <a:ext uri="{FF2B5EF4-FFF2-40B4-BE49-F238E27FC236}">
                <a16:creationId xmlns:a16="http://schemas.microsoft.com/office/drawing/2014/main" id="{5838545E-33F1-4534-562D-BA9CC8EEEA1A}"/>
              </a:ext>
            </a:extLst>
          </p:cNvPr>
          <p:cNvPicPr>
            <a:picLocks noChangeAspect="1"/>
          </p:cNvPicPr>
          <p:nvPr>
            <p:custDataLst>
              <p:tags r:id="rId3"/>
            </p:custDataLst>
          </p:nvPr>
        </p:nvPicPr>
        <p:blipFill>
          <a:blip r:embed="rId20"/>
          <a:stretch>
            <a:fillRect/>
          </a:stretch>
        </p:blipFill>
        <p:spPr>
          <a:xfrm>
            <a:off x="955040" y="16108643"/>
            <a:ext cx="3112176" cy="10518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102" name="组合 101">
            <a:extLst>
              <a:ext uri="{FF2B5EF4-FFF2-40B4-BE49-F238E27FC236}">
                <a16:creationId xmlns:a16="http://schemas.microsoft.com/office/drawing/2014/main" id="{F18D524D-04D7-1B9E-AFFA-479207C2E422}"/>
              </a:ext>
            </a:extLst>
          </p:cNvPr>
          <p:cNvGrpSpPr/>
          <p:nvPr/>
        </p:nvGrpSpPr>
        <p:grpSpPr>
          <a:xfrm>
            <a:off x="919344" y="14278930"/>
            <a:ext cx="3240514" cy="1672565"/>
            <a:chOff x="6348591" y="6121448"/>
            <a:chExt cx="6429782" cy="4415068"/>
          </a:xfrm>
        </p:grpSpPr>
        <p:sp>
          <p:nvSpPr>
            <p:cNvPr id="88" name="圆角矩形 2">
              <a:extLst>
                <a:ext uri="{FF2B5EF4-FFF2-40B4-BE49-F238E27FC236}">
                  <a16:creationId xmlns:a16="http://schemas.microsoft.com/office/drawing/2014/main" id="{A4D6E8C8-FF91-8B53-76B6-A882C13DF3AB}"/>
                </a:ext>
              </a:extLst>
            </p:cNvPr>
            <p:cNvSpPr/>
            <p:nvPr/>
          </p:nvSpPr>
          <p:spPr>
            <a:xfrm>
              <a:off x="6352303" y="6137086"/>
              <a:ext cx="1958340" cy="1006691"/>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050" b="1" dirty="0">
                  <a:cs typeface="+mn-lt"/>
                </a:rPr>
                <a:t>Ordered</a:t>
              </a:r>
              <a:r>
                <a:rPr lang="en-US" altLang="zh-CN" sz="1200" b="1" dirty="0">
                  <a:cs typeface="+mn-lt"/>
                </a:rPr>
                <a:t> </a:t>
              </a:r>
              <a:r>
                <a:rPr lang="en-US" altLang="zh-CN" sz="1050" b="1" dirty="0">
                  <a:cs typeface="+mn-lt"/>
                </a:rPr>
                <a:t>Transaction</a:t>
              </a:r>
              <a:endParaRPr lang="en-US" altLang="zh-CN" sz="1200" b="1" dirty="0">
                <a:cs typeface="+mn-lt"/>
              </a:endParaRPr>
            </a:p>
          </p:txBody>
        </p:sp>
        <p:sp>
          <p:nvSpPr>
            <p:cNvPr id="89" name="圆角矩形 3">
              <a:extLst>
                <a:ext uri="{FF2B5EF4-FFF2-40B4-BE49-F238E27FC236}">
                  <a16:creationId xmlns:a16="http://schemas.microsoft.com/office/drawing/2014/main" id="{8286F75C-EB61-F18A-F3F0-478B59061B7A}"/>
                </a:ext>
              </a:extLst>
            </p:cNvPr>
            <p:cNvSpPr/>
            <p:nvPr>
              <p:custDataLst>
                <p:tags r:id="rId6"/>
              </p:custDataLst>
            </p:nvPr>
          </p:nvSpPr>
          <p:spPr>
            <a:xfrm>
              <a:off x="8496639" y="6121448"/>
              <a:ext cx="1958340" cy="1022326"/>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800" b="1" dirty="0">
                  <a:cs typeface="+mn-lt"/>
                </a:rPr>
                <a:t>Stack-based Virtual Machine</a:t>
              </a:r>
            </a:p>
          </p:txBody>
        </p:sp>
        <p:sp>
          <p:nvSpPr>
            <p:cNvPr id="90" name="圆角矩形 4">
              <a:extLst>
                <a:ext uri="{FF2B5EF4-FFF2-40B4-BE49-F238E27FC236}">
                  <a16:creationId xmlns:a16="http://schemas.microsoft.com/office/drawing/2014/main" id="{0F7819D6-3E39-9412-0FDD-78CD9599BF38}"/>
                </a:ext>
              </a:extLst>
            </p:cNvPr>
            <p:cNvSpPr/>
            <p:nvPr>
              <p:custDataLst>
                <p:tags r:id="rId7"/>
              </p:custDataLst>
            </p:nvPr>
          </p:nvSpPr>
          <p:spPr>
            <a:xfrm>
              <a:off x="10787103" y="6207678"/>
              <a:ext cx="1958340" cy="716280"/>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100" b="1" dirty="0">
                  <a:cs typeface="+mn-lt"/>
                </a:rPr>
                <a:t>Cache</a:t>
              </a:r>
            </a:p>
          </p:txBody>
        </p:sp>
        <p:sp>
          <p:nvSpPr>
            <p:cNvPr id="91" name="圆柱形 5">
              <a:extLst>
                <a:ext uri="{FF2B5EF4-FFF2-40B4-BE49-F238E27FC236}">
                  <a16:creationId xmlns:a16="http://schemas.microsoft.com/office/drawing/2014/main" id="{88D258AB-1523-284D-236E-87BC12FF584C}"/>
                </a:ext>
              </a:extLst>
            </p:cNvPr>
            <p:cNvSpPr/>
            <p:nvPr/>
          </p:nvSpPr>
          <p:spPr>
            <a:xfrm>
              <a:off x="8895982" y="7784614"/>
              <a:ext cx="3882391" cy="2751902"/>
            </a:xfrm>
            <a:prstGeom prst="can">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endParaRPr lang="en-US" altLang="zh-CN" b="1" dirty="0">
                <a:cs typeface="+mn-lt"/>
              </a:endParaRPr>
            </a:p>
            <a:p>
              <a:pPr algn="ctr"/>
              <a:r>
                <a:rPr lang="en-US" altLang="zh-CN" sz="1100" b="1" dirty="0">
                  <a:cs typeface="+mn-lt"/>
                </a:rPr>
                <a:t>Key-value Storage</a:t>
              </a:r>
            </a:p>
            <a:p>
              <a:pPr algn="ctr"/>
              <a:endParaRPr lang="en-US" altLang="zh-CN" b="1" dirty="0">
                <a:cs typeface="+mn-lt"/>
              </a:endParaRPr>
            </a:p>
            <a:p>
              <a:pPr algn="ctr"/>
              <a:endParaRPr lang="en-US" altLang="zh-CN" b="1" dirty="0">
                <a:cs typeface="+mn-lt"/>
              </a:endParaRPr>
            </a:p>
            <a:p>
              <a:pPr algn="ctr"/>
              <a:endParaRPr lang="en-US" altLang="zh-CN" b="1" dirty="0">
                <a:cs typeface="+mn-lt"/>
              </a:endParaRPr>
            </a:p>
            <a:p>
              <a:pPr algn="ctr"/>
              <a:endParaRPr lang="en-US" altLang="zh-CN" b="1" dirty="0">
                <a:cs typeface="+mn-lt"/>
              </a:endParaRPr>
            </a:p>
          </p:txBody>
        </p:sp>
        <p:sp>
          <p:nvSpPr>
            <p:cNvPr id="92" name="圆角矩形 7">
              <a:extLst>
                <a:ext uri="{FF2B5EF4-FFF2-40B4-BE49-F238E27FC236}">
                  <a16:creationId xmlns:a16="http://schemas.microsoft.com/office/drawing/2014/main" id="{DB54CC73-6FCA-FFDC-76A4-320496DC0D22}"/>
                </a:ext>
              </a:extLst>
            </p:cNvPr>
            <p:cNvSpPr/>
            <p:nvPr>
              <p:custDataLst>
                <p:tags r:id="rId8"/>
              </p:custDataLst>
            </p:nvPr>
          </p:nvSpPr>
          <p:spPr>
            <a:xfrm>
              <a:off x="9651381" y="8552026"/>
              <a:ext cx="2371596" cy="877666"/>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800" b="1" dirty="0">
                  <a:solidFill>
                    <a:srgbClr val="FF0000"/>
                  </a:solidFill>
                  <a:cs typeface="+mn-lt"/>
                </a:rPr>
                <a:t>Authenticated</a:t>
              </a:r>
            </a:p>
            <a:p>
              <a:pPr algn="ctr"/>
              <a:r>
                <a:rPr lang="en-US" altLang="zh-CN" sz="800" b="1" dirty="0">
                  <a:solidFill>
                    <a:srgbClr val="FF0000"/>
                  </a:solidFill>
                  <a:cs typeface="+mn-lt"/>
                </a:rPr>
                <a:t>Data Structure</a:t>
              </a:r>
            </a:p>
          </p:txBody>
        </p:sp>
        <p:sp>
          <p:nvSpPr>
            <p:cNvPr id="93" name="圆角矩形 8">
              <a:extLst>
                <a:ext uri="{FF2B5EF4-FFF2-40B4-BE49-F238E27FC236}">
                  <a16:creationId xmlns:a16="http://schemas.microsoft.com/office/drawing/2014/main" id="{ACD49FA8-832C-3010-A3EE-3754ECA7A4E8}"/>
                </a:ext>
              </a:extLst>
            </p:cNvPr>
            <p:cNvSpPr/>
            <p:nvPr>
              <p:custDataLst>
                <p:tags r:id="rId9"/>
              </p:custDataLst>
            </p:nvPr>
          </p:nvSpPr>
          <p:spPr>
            <a:xfrm>
              <a:off x="9651381" y="9524253"/>
              <a:ext cx="2371596" cy="82118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000" b="1" dirty="0">
                  <a:cs typeface="+mn-lt"/>
                </a:rPr>
                <a:t>Backend Key-value Database</a:t>
              </a:r>
            </a:p>
          </p:txBody>
        </p:sp>
        <p:sp>
          <p:nvSpPr>
            <p:cNvPr id="94" name="文本框 93">
              <a:extLst>
                <a:ext uri="{FF2B5EF4-FFF2-40B4-BE49-F238E27FC236}">
                  <a16:creationId xmlns:a16="http://schemas.microsoft.com/office/drawing/2014/main" id="{7248040E-84F0-D7EC-9796-3520BA07EA04}"/>
                </a:ext>
              </a:extLst>
            </p:cNvPr>
            <p:cNvSpPr txBox="1"/>
            <p:nvPr/>
          </p:nvSpPr>
          <p:spPr>
            <a:xfrm>
              <a:off x="6512592" y="8878878"/>
              <a:ext cx="1762760" cy="469444"/>
            </a:xfrm>
            <a:prstGeom prst="rect">
              <a:avLst/>
            </a:prstGeom>
            <a:noFill/>
          </p:spPr>
          <p:txBody>
            <a:bodyPr wrap="square" rtlCol="0">
              <a:spAutoFit/>
            </a:bodyPr>
            <a:lstStyle/>
            <a:p>
              <a:r>
                <a:rPr lang="en-US" altLang="zh-CN" sz="800" b="1" dirty="0">
                  <a:cs typeface="+mn-lt"/>
                </a:rPr>
                <a:t>1 read, 1 write</a:t>
              </a:r>
            </a:p>
          </p:txBody>
        </p:sp>
        <p:sp>
          <p:nvSpPr>
            <p:cNvPr id="95" name="文本框 94">
              <a:extLst>
                <a:ext uri="{FF2B5EF4-FFF2-40B4-BE49-F238E27FC236}">
                  <a16:creationId xmlns:a16="http://schemas.microsoft.com/office/drawing/2014/main" id="{E15FEB35-B7BE-4B0B-7346-82B536CBC547}"/>
                </a:ext>
              </a:extLst>
            </p:cNvPr>
            <p:cNvSpPr txBox="1"/>
            <p:nvPr>
              <p:custDataLst>
                <p:tags r:id="rId10"/>
              </p:custDataLst>
            </p:nvPr>
          </p:nvSpPr>
          <p:spPr>
            <a:xfrm>
              <a:off x="6531378" y="9830801"/>
              <a:ext cx="1762760" cy="469444"/>
            </a:xfrm>
            <a:prstGeom prst="rect">
              <a:avLst/>
            </a:prstGeom>
            <a:noFill/>
          </p:spPr>
          <p:txBody>
            <a:bodyPr wrap="square" rtlCol="0">
              <a:spAutoFit/>
            </a:bodyPr>
            <a:lstStyle/>
            <a:p>
              <a:r>
                <a:rPr lang="en-US" altLang="zh-CN" sz="800" b="1" dirty="0">
                  <a:cs typeface="+mn-lt"/>
                </a:rPr>
                <a:t>4 read, 8 write</a:t>
              </a:r>
            </a:p>
          </p:txBody>
        </p:sp>
        <p:cxnSp>
          <p:nvCxnSpPr>
            <p:cNvPr id="96" name="直接箭头连接符 95">
              <a:extLst>
                <a:ext uri="{FF2B5EF4-FFF2-40B4-BE49-F238E27FC236}">
                  <a16:creationId xmlns:a16="http://schemas.microsoft.com/office/drawing/2014/main" id="{4E93C509-3AC5-0BE7-D1D4-353AE8925F3E}"/>
                </a:ext>
              </a:extLst>
            </p:cNvPr>
            <p:cNvCxnSpPr>
              <a:cxnSpLocks/>
              <a:stCxn id="90" idx="2"/>
              <a:endCxn id="91" idx="1"/>
            </p:cNvCxnSpPr>
            <p:nvPr/>
          </p:nvCxnSpPr>
          <p:spPr>
            <a:xfrm flipH="1">
              <a:off x="10837179" y="6923956"/>
              <a:ext cx="929095" cy="860658"/>
            </a:xfrm>
            <a:prstGeom prst="straightConnector1">
              <a:avLst/>
            </a:prstGeom>
            <a:ln w="31750">
              <a:tailEnd type="arrow"/>
            </a:ln>
          </p:spPr>
          <p:style>
            <a:lnRef idx="2">
              <a:schemeClr val="accent1"/>
            </a:lnRef>
            <a:fillRef idx="0">
              <a:srgbClr val="FFFFFF"/>
            </a:fillRef>
            <a:effectRef idx="0">
              <a:srgbClr val="FFFFFF"/>
            </a:effectRef>
            <a:fontRef idx="minor">
              <a:schemeClr val="tx1"/>
            </a:fontRef>
          </p:style>
        </p:cxnSp>
        <p:cxnSp>
          <p:nvCxnSpPr>
            <p:cNvPr id="97" name="直接箭头连接符 96">
              <a:extLst>
                <a:ext uri="{FF2B5EF4-FFF2-40B4-BE49-F238E27FC236}">
                  <a16:creationId xmlns:a16="http://schemas.microsoft.com/office/drawing/2014/main" id="{85BDF78D-A609-66FF-CE5A-404D7D36A8EA}"/>
                </a:ext>
              </a:extLst>
            </p:cNvPr>
            <p:cNvCxnSpPr/>
            <p:nvPr>
              <p:custDataLst>
                <p:tags r:id="rId11"/>
              </p:custDataLst>
            </p:nvPr>
          </p:nvCxnSpPr>
          <p:spPr>
            <a:xfrm>
              <a:off x="8020584" y="6579488"/>
              <a:ext cx="758189" cy="6985"/>
            </a:xfrm>
            <a:prstGeom prst="straightConnector1">
              <a:avLst/>
            </a:prstGeom>
            <a:ln w="28575" cmpd="sng">
              <a:solidFill>
                <a:srgbClr val="0070C0"/>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98" name="直接箭头连接符 97">
              <a:extLst>
                <a:ext uri="{FF2B5EF4-FFF2-40B4-BE49-F238E27FC236}">
                  <a16:creationId xmlns:a16="http://schemas.microsoft.com/office/drawing/2014/main" id="{7AFC3AFB-7450-3C5E-A528-74AAA7535D64}"/>
                </a:ext>
              </a:extLst>
            </p:cNvPr>
            <p:cNvCxnSpPr/>
            <p:nvPr>
              <p:custDataLst>
                <p:tags r:id="rId12"/>
              </p:custDataLst>
            </p:nvPr>
          </p:nvCxnSpPr>
          <p:spPr>
            <a:xfrm>
              <a:off x="10240993" y="6561057"/>
              <a:ext cx="760096" cy="3175"/>
            </a:xfrm>
            <a:prstGeom prst="straightConnector1">
              <a:avLst/>
            </a:prstGeom>
            <a:ln w="28575" cmpd="sng">
              <a:solidFill>
                <a:srgbClr val="0070C0"/>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99" name="直接箭头连接符 98">
              <a:extLst>
                <a:ext uri="{FF2B5EF4-FFF2-40B4-BE49-F238E27FC236}">
                  <a16:creationId xmlns:a16="http://schemas.microsoft.com/office/drawing/2014/main" id="{A0F1295C-64FA-D22E-ECA7-0185F8F4379A}"/>
                </a:ext>
              </a:extLst>
            </p:cNvPr>
            <p:cNvCxnSpPr>
              <a:cxnSpLocks/>
              <a:endCxn id="100" idx="3"/>
            </p:cNvCxnSpPr>
            <p:nvPr>
              <p:custDataLst>
                <p:tags r:id="rId13"/>
              </p:custDataLst>
            </p:nvPr>
          </p:nvCxnSpPr>
          <p:spPr>
            <a:xfrm flipH="1">
              <a:off x="8320903" y="9288172"/>
              <a:ext cx="1178912" cy="0"/>
            </a:xfrm>
            <a:prstGeom prst="straightConnector1">
              <a:avLst/>
            </a:prstGeom>
            <a:ln w="25400" cmpd="sng">
              <a:solidFill>
                <a:srgbClr val="FF0000"/>
              </a:solidFill>
              <a:prstDash val="solid"/>
              <a:tailEnd type="arrow"/>
            </a:ln>
          </p:spPr>
          <p:style>
            <a:lnRef idx="2">
              <a:schemeClr val="accent1"/>
            </a:lnRef>
            <a:fillRef idx="0">
              <a:srgbClr val="FFFFFF"/>
            </a:fillRef>
            <a:effectRef idx="0">
              <a:srgbClr val="FFFFFF"/>
            </a:effectRef>
            <a:fontRef idx="minor">
              <a:schemeClr val="tx1"/>
            </a:fontRef>
          </p:style>
        </p:cxnSp>
        <p:sp>
          <p:nvSpPr>
            <p:cNvPr id="100" name="圆角矩形 14">
              <a:extLst>
                <a:ext uri="{FF2B5EF4-FFF2-40B4-BE49-F238E27FC236}">
                  <a16:creationId xmlns:a16="http://schemas.microsoft.com/office/drawing/2014/main" id="{3BC96DE1-33E9-78FE-1482-0724809D5427}"/>
                </a:ext>
              </a:extLst>
            </p:cNvPr>
            <p:cNvSpPr/>
            <p:nvPr>
              <p:custDataLst>
                <p:tags r:id="rId14"/>
              </p:custDataLst>
            </p:nvPr>
          </p:nvSpPr>
          <p:spPr>
            <a:xfrm>
              <a:off x="6348591" y="8215973"/>
              <a:ext cx="1972312" cy="2144395"/>
            </a:xfrm>
            <a:prstGeom prst="roundRect">
              <a:avLst/>
            </a:prstGeom>
            <a:ln w="25400">
              <a:solidFill>
                <a:srgbClr val="FF0000"/>
              </a:solidFill>
            </a:ln>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900" b="1" dirty="0">
                  <a:solidFill>
                    <a:srgbClr val="FF0000"/>
                  </a:solidFill>
                  <a:cs typeface="+mn-lt"/>
                </a:rPr>
                <a:t>Disk I/O Amplification</a:t>
              </a:r>
            </a:p>
            <a:p>
              <a:pPr algn="ctr"/>
              <a:endParaRPr lang="en-US" altLang="zh-CN" sz="900" b="1" dirty="0">
                <a:solidFill>
                  <a:srgbClr val="FF0000"/>
                </a:solidFill>
                <a:cs typeface="+mn-lt"/>
              </a:endParaRPr>
            </a:p>
            <a:p>
              <a:pPr algn="ctr"/>
              <a:endParaRPr lang="en-US" altLang="zh-CN" sz="900" b="1" dirty="0">
                <a:solidFill>
                  <a:srgbClr val="FF0000"/>
                </a:solidFill>
                <a:cs typeface="+mn-lt"/>
              </a:endParaRPr>
            </a:p>
            <a:p>
              <a:pPr algn="ctr"/>
              <a:endParaRPr lang="en-US" altLang="zh-CN" sz="900" b="1" dirty="0">
                <a:solidFill>
                  <a:srgbClr val="FF0000"/>
                </a:solidFill>
                <a:cs typeface="+mn-lt"/>
              </a:endParaRPr>
            </a:p>
            <a:p>
              <a:pPr algn="ctr"/>
              <a:endParaRPr lang="en-US" altLang="zh-CN" sz="900" b="1" dirty="0">
                <a:solidFill>
                  <a:srgbClr val="FF0000"/>
                </a:solidFill>
                <a:cs typeface="+mn-lt"/>
              </a:endParaRPr>
            </a:p>
          </p:txBody>
        </p:sp>
        <p:cxnSp>
          <p:nvCxnSpPr>
            <p:cNvPr id="101" name="直接箭头连接符 100">
              <a:extLst>
                <a:ext uri="{FF2B5EF4-FFF2-40B4-BE49-F238E27FC236}">
                  <a16:creationId xmlns:a16="http://schemas.microsoft.com/office/drawing/2014/main" id="{4B24D36D-C90C-7515-BA41-E28FBD3669CE}"/>
                </a:ext>
              </a:extLst>
            </p:cNvPr>
            <p:cNvCxnSpPr>
              <a:cxnSpLocks/>
            </p:cNvCxnSpPr>
            <p:nvPr>
              <p:custDataLst>
                <p:tags r:id="rId15"/>
              </p:custDataLst>
            </p:nvPr>
          </p:nvCxnSpPr>
          <p:spPr>
            <a:xfrm flipH="1">
              <a:off x="7342325" y="9509879"/>
              <a:ext cx="6" cy="282532"/>
            </a:xfrm>
            <a:prstGeom prst="straightConnector1">
              <a:avLst/>
            </a:prstGeom>
            <a:ln w="25400" cmpd="sng">
              <a:solidFill>
                <a:srgbClr val="FF0000"/>
              </a:solidFill>
              <a:prstDash val="solid"/>
              <a:tailEnd type="arrow"/>
            </a:ln>
          </p:spPr>
          <p:style>
            <a:lnRef idx="2">
              <a:schemeClr val="accent1"/>
            </a:lnRef>
            <a:fillRef idx="0">
              <a:srgbClr val="FFFFFF"/>
            </a:fillRef>
            <a:effectRef idx="0">
              <a:srgbClr val="FFFFFF"/>
            </a:effectRef>
            <a:fontRef idx="minor">
              <a:schemeClr val="tx1"/>
            </a:fontRef>
          </p:style>
        </p:cxnSp>
      </p:grpSp>
      <p:pic>
        <p:nvPicPr>
          <p:cNvPr id="110" name="图片 109">
            <a:extLst>
              <a:ext uri="{FF2B5EF4-FFF2-40B4-BE49-F238E27FC236}">
                <a16:creationId xmlns:a16="http://schemas.microsoft.com/office/drawing/2014/main" id="{F7D59FD1-AFEA-25A3-0BE8-EFE8EF776935}"/>
              </a:ext>
            </a:extLst>
          </p:cNvPr>
          <p:cNvPicPr>
            <a:picLocks noChangeAspect="1"/>
          </p:cNvPicPr>
          <p:nvPr>
            <p:custDataLst>
              <p:tags r:id="rId4"/>
            </p:custDataLst>
          </p:nvPr>
        </p:nvPicPr>
        <p:blipFill>
          <a:blip r:embed="rId21"/>
          <a:stretch>
            <a:fillRect/>
          </a:stretch>
        </p:blipFill>
        <p:spPr>
          <a:xfrm>
            <a:off x="4317397" y="14296356"/>
            <a:ext cx="1956667" cy="1447365"/>
          </a:xfrm>
          <a:prstGeom prst="rect">
            <a:avLst/>
          </a:prstGeom>
          <a:ln>
            <a:noFill/>
          </a:ln>
          <a:effectLst>
            <a:outerShdw blurRad="190500" algn="tl" rotWithShape="0">
              <a:srgbClr val="000000">
                <a:alpha val="70000"/>
              </a:srgbClr>
            </a:outerShdw>
          </a:effectLst>
        </p:spPr>
      </p:pic>
      <p:pic>
        <p:nvPicPr>
          <p:cNvPr id="111" name="图片 110">
            <a:extLst>
              <a:ext uri="{FF2B5EF4-FFF2-40B4-BE49-F238E27FC236}">
                <a16:creationId xmlns:a16="http://schemas.microsoft.com/office/drawing/2014/main" id="{D7A4AC13-B35F-713F-51E2-314B9ACC5CA1}"/>
              </a:ext>
            </a:extLst>
          </p:cNvPr>
          <p:cNvPicPr>
            <a:picLocks noChangeAspect="1"/>
          </p:cNvPicPr>
          <p:nvPr>
            <p:custDataLst>
              <p:tags r:id="rId5"/>
            </p:custDataLst>
          </p:nvPr>
        </p:nvPicPr>
        <p:blipFill>
          <a:blip r:embed="rId22"/>
          <a:srcRect l="2445" t="6226" r="3768" b="3153"/>
          <a:stretch>
            <a:fillRect/>
          </a:stretch>
        </p:blipFill>
        <p:spPr>
          <a:xfrm>
            <a:off x="4317397" y="16015065"/>
            <a:ext cx="1972001" cy="1237501"/>
          </a:xfrm>
          <a:prstGeom prst="rect">
            <a:avLst/>
          </a:prstGeom>
          <a:ln>
            <a:noFill/>
          </a:ln>
          <a:effectLst>
            <a:outerShdw blurRad="190500" algn="tl" rotWithShape="0">
              <a:srgbClr val="000000">
                <a:alpha val="70000"/>
              </a:srgbClr>
            </a:outerShdw>
          </a:effectLst>
        </p:spPr>
      </p:pic>
      <p:sp>
        <p:nvSpPr>
          <p:cNvPr id="112" name="文本框 111">
            <a:extLst>
              <a:ext uri="{FF2B5EF4-FFF2-40B4-BE49-F238E27FC236}">
                <a16:creationId xmlns:a16="http://schemas.microsoft.com/office/drawing/2014/main" id="{C8EF7211-C7F5-183B-8585-CA167E0E87A3}"/>
              </a:ext>
            </a:extLst>
          </p:cNvPr>
          <p:cNvSpPr txBox="1"/>
          <p:nvPr/>
        </p:nvSpPr>
        <p:spPr>
          <a:xfrm>
            <a:off x="781220" y="17398628"/>
            <a:ext cx="5801458" cy="1323439"/>
          </a:xfrm>
          <a:prstGeom prst="rect">
            <a:avLst/>
          </a:prstGeom>
          <a:noFill/>
        </p:spPr>
        <p:txBody>
          <a:bodyPr wrap="square" rtlCol="0">
            <a:spAutoFit/>
          </a:bodyPr>
          <a:lstStyle/>
          <a:p>
            <a:r>
              <a:rPr lang="zh-CN" altLang="en-US" sz="1600" b="1" i="1" dirty="0">
                <a:solidFill>
                  <a:schemeClr val="bg1"/>
                </a:solidFill>
              </a:rPr>
              <a:t>思考：本文提出的方法借助于已有的</a:t>
            </a:r>
            <a:r>
              <a:rPr lang="en-US" altLang="zh-CN" sz="1600" b="1" i="1" dirty="0">
                <a:solidFill>
                  <a:schemeClr val="bg1"/>
                </a:solidFill>
              </a:rPr>
              <a:t>ADS</a:t>
            </a:r>
            <a:r>
              <a:rPr lang="zh-CN" altLang="en-US" sz="1600" b="1" i="1" dirty="0">
                <a:solidFill>
                  <a:schemeClr val="bg1"/>
                </a:solidFill>
              </a:rPr>
              <a:t>结构就，通过对其进行改造以适配于区块链系统，得以优化存储开销，但是在提供验证功能上该方法仍然存在额外存储开销。但这种通过已有结构的变体运用于不同场景以产生奇妙反应的方法提供了一种可借鉴创新方式。</a:t>
            </a:r>
          </a:p>
        </p:txBody>
      </p:sp>
      <p:sp>
        <p:nvSpPr>
          <p:cNvPr id="117" name="文本框 116">
            <a:extLst>
              <a:ext uri="{FF2B5EF4-FFF2-40B4-BE49-F238E27FC236}">
                <a16:creationId xmlns:a16="http://schemas.microsoft.com/office/drawing/2014/main" id="{CDE34BEA-E3AC-BF84-65FD-80DFBB2FF938}"/>
              </a:ext>
            </a:extLst>
          </p:cNvPr>
          <p:cNvSpPr txBox="1"/>
          <p:nvPr/>
        </p:nvSpPr>
        <p:spPr>
          <a:xfrm>
            <a:off x="7880757" y="5551748"/>
            <a:ext cx="5707127" cy="3539430"/>
          </a:xfrm>
          <a:prstGeom prst="rect">
            <a:avLst/>
          </a:prstGeom>
          <a:noFill/>
        </p:spPr>
        <p:txBody>
          <a:bodyPr wrap="square" rtlCol="0">
            <a:spAutoFit/>
          </a:bodyPr>
          <a:lstStyle/>
          <a:p>
            <a:r>
              <a:rPr lang="en-US" altLang="zh-CN" sz="1600" b="1" i="1" dirty="0">
                <a:solidFill>
                  <a:schemeClr val="bg1"/>
                </a:solidFill>
              </a:rPr>
              <a:t>IPFS</a:t>
            </a:r>
            <a:r>
              <a:rPr lang="zh-CN" altLang="en-US" sz="1600" b="1" i="1" dirty="0">
                <a:solidFill>
                  <a:schemeClr val="bg1"/>
                </a:solidFill>
              </a:rPr>
              <a:t>，全称 </a:t>
            </a:r>
            <a:r>
              <a:rPr lang="en-US" altLang="zh-CN" sz="1600" b="1" i="1" dirty="0">
                <a:solidFill>
                  <a:schemeClr val="bg1"/>
                </a:solidFill>
              </a:rPr>
              <a:t>InterPlanetary File System</a:t>
            </a:r>
            <a:r>
              <a:rPr lang="zh-CN" altLang="en-US" sz="1600" b="1" i="1" dirty="0">
                <a:solidFill>
                  <a:schemeClr val="bg1"/>
                </a:solidFill>
              </a:rPr>
              <a:t>，</a:t>
            </a:r>
            <a:r>
              <a:rPr lang="en-US" altLang="zh-CN" sz="1600" b="1" i="1" dirty="0">
                <a:solidFill>
                  <a:schemeClr val="bg1"/>
                </a:solidFill>
              </a:rPr>
              <a:t> </a:t>
            </a:r>
            <a:r>
              <a:rPr lang="zh-CN" altLang="en-US" sz="1600" b="1" i="1" dirty="0">
                <a:solidFill>
                  <a:schemeClr val="bg1"/>
                </a:solidFill>
              </a:rPr>
              <a:t>译为星际文件存储系统，是一个无需中央服务器管理数据的开放系统。该系统包含以下几个主要模块：</a:t>
            </a:r>
            <a:r>
              <a:rPr lang="en-US" altLang="zh-CN" sz="1600" b="1" i="1" dirty="0">
                <a:solidFill>
                  <a:schemeClr val="bg1"/>
                </a:solidFill>
              </a:rPr>
              <a:t>Multiformats </a:t>
            </a:r>
            <a:r>
              <a:rPr lang="zh-CN" altLang="en-US" sz="1600" b="1" i="1" dirty="0">
                <a:solidFill>
                  <a:schemeClr val="bg1"/>
                </a:solidFill>
              </a:rPr>
              <a:t>模块用于加密和描述数据，</a:t>
            </a:r>
            <a:r>
              <a:rPr lang="en-US" altLang="zh-CN" sz="1600" b="1" i="1" dirty="0">
                <a:solidFill>
                  <a:schemeClr val="bg1"/>
                </a:solidFill>
              </a:rPr>
              <a:t>libp2p </a:t>
            </a:r>
            <a:r>
              <a:rPr lang="zh-CN" altLang="en-US" sz="1600" b="1" i="1" dirty="0">
                <a:solidFill>
                  <a:schemeClr val="bg1"/>
                </a:solidFill>
              </a:rPr>
              <a:t>模块时系统数据传输的核心，</a:t>
            </a:r>
            <a:r>
              <a:rPr lang="en-US" altLang="zh-CN" sz="1600" b="1" i="1" dirty="0">
                <a:solidFill>
                  <a:schemeClr val="bg1"/>
                </a:solidFill>
              </a:rPr>
              <a:t>IPLD </a:t>
            </a:r>
            <a:r>
              <a:rPr lang="zh-CN" altLang="en-US" sz="1600" b="1" i="1" dirty="0">
                <a:solidFill>
                  <a:schemeClr val="bg1"/>
                </a:solidFill>
              </a:rPr>
              <a:t>模块使用</a:t>
            </a:r>
            <a:r>
              <a:rPr lang="en-US" altLang="zh-CN" sz="1600" b="1" i="1" dirty="0">
                <a:solidFill>
                  <a:schemeClr val="bg1"/>
                </a:solidFill>
              </a:rPr>
              <a:t>Merkle DAG</a:t>
            </a:r>
            <a:r>
              <a:rPr lang="zh-CN" altLang="en-US" sz="1600" b="1" i="1" dirty="0">
                <a:solidFill>
                  <a:schemeClr val="bg1"/>
                </a:solidFill>
              </a:rPr>
              <a:t>结构来定义和组织数据。其设计目标旨在创建持久且分布式存储和共享文件的网络传输协议。</a:t>
            </a:r>
            <a:endParaRPr lang="en-US" altLang="zh-CN" sz="1600" b="1" i="1" dirty="0">
              <a:solidFill>
                <a:schemeClr val="bg1"/>
              </a:solidFill>
            </a:endParaRPr>
          </a:p>
          <a:p>
            <a:endParaRPr lang="en-US" altLang="zh-CN" sz="1600" b="1" i="1" dirty="0">
              <a:solidFill>
                <a:schemeClr val="bg1"/>
              </a:solidFill>
            </a:endParaRPr>
          </a:p>
          <a:p>
            <a:r>
              <a:rPr lang="zh-CN" altLang="en-US" sz="1600" b="1" i="1" dirty="0">
                <a:solidFill>
                  <a:schemeClr val="bg1"/>
                </a:solidFill>
              </a:rPr>
              <a:t>学习目的：为了搭建一个提供数据存储服务的平台，通过在多节点上部署 </a:t>
            </a:r>
            <a:r>
              <a:rPr lang="en-US" altLang="zh-CN" sz="1600" b="1" i="1" dirty="0">
                <a:solidFill>
                  <a:schemeClr val="bg1"/>
                </a:solidFill>
              </a:rPr>
              <a:t>IPFS</a:t>
            </a:r>
            <a:r>
              <a:rPr lang="zh-CN" altLang="en-US" sz="1600" b="1" i="1" dirty="0">
                <a:solidFill>
                  <a:schemeClr val="bg1"/>
                </a:solidFill>
              </a:rPr>
              <a:t>系统组建成一个私有的</a:t>
            </a:r>
            <a:r>
              <a:rPr lang="en-US" altLang="zh-CN" sz="1600" b="1" i="1" dirty="0">
                <a:solidFill>
                  <a:schemeClr val="bg1"/>
                </a:solidFill>
              </a:rPr>
              <a:t>IPFS</a:t>
            </a:r>
            <a:r>
              <a:rPr lang="zh-CN" altLang="en-US" sz="1600" b="1" i="1" dirty="0">
                <a:solidFill>
                  <a:schemeClr val="bg1"/>
                </a:solidFill>
              </a:rPr>
              <a:t>网络，以提供数据存储与数据检索功能。在</a:t>
            </a:r>
            <a:r>
              <a:rPr lang="en-US" altLang="zh-CN" sz="1600" b="1" i="1" dirty="0">
                <a:solidFill>
                  <a:schemeClr val="bg1"/>
                </a:solidFill>
              </a:rPr>
              <a:t>IPFS</a:t>
            </a:r>
            <a:r>
              <a:rPr lang="zh-CN" altLang="en-US" sz="1600" b="1" i="1" dirty="0">
                <a:solidFill>
                  <a:schemeClr val="bg1"/>
                </a:solidFill>
              </a:rPr>
              <a:t>私有网络的基础上，可以进一步搭建区块链网络并通过实现智能合约来实现各类应用。将物联网设备接入存储网络与区块链网络，可以实现物联网数据的安全存储与数据交易等功能。其与区块链系统的结合旨在降低区块链系统的存储开销</a:t>
            </a:r>
          </a:p>
        </p:txBody>
      </p:sp>
      <p:sp>
        <p:nvSpPr>
          <p:cNvPr id="118" name="文本框 117">
            <a:extLst>
              <a:ext uri="{FF2B5EF4-FFF2-40B4-BE49-F238E27FC236}">
                <a16:creationId xmlns:a16="http://schemas.microsoft.com/office/drawing/2014/main" id="{FB5EE2A8-7AD1-C81D-CC54-30EC0E397883}"/>
              </a:ext>
            </a:extLst>
          </p:cNvPr>
          <p:cNvSpPr txBox="1"/>
          <p:nvPr/>
        </p:nvSpPr>
        <p:spPr>
          <a:xfrm>
            <a:off x="7847953" y="5084465"/>
            <a:ext cx="5526216" cy="461665"/>
          </a:xfrm>
          <a:prstGeom prst="rect">
            <a:avLst/>
          </a:prstGeom>
          <a:noFill/>
        </p:spPr>
        <p:txBody>
          <a:bodyPr wrap="square" rtlCol="0">
            <a:spAutoFit/>
          </a:bodyPr>
          <a:lstStyle/>
          <a:p>
            <a:r>
              <a:rPr lang="zh-CN" altLang="en-US" sz="2400" b="1" dirty="0">
                <a:solidFill>
                  <a:schemeClr val="bg1"/>
                </a:solidFill>
              </a:rPr>
              <a:t>学习项目一：分布式存储系统</a:t>
            </a:r>
            <a:r>
              <a:rPr lang="en-US" altLang="zh-CN" sz="2400" b="1" dirty="0">
                <a:solidFill>
                  <a:schemeClr val="bg1"/>
                </a:solidFill>
              </a:rPr>
              <a:t>IPFS</a:t>
            </a:r>
            <a:endParaRPr lang="zh-CN" altLang="en-US" sz="2400" b="1" dirty="0">
              <a:solidFill>
                <a:schemeClr val="bg1"/>
              </a:solidFill>
            </a:endParaRPr>
          </a:p>
        </p:txBody>
      </p:sp>
      <p:sp>
        <p:nvSpPr>
          <p:cNvPr id="119" name="文本框 118">
            <a:extLst>
              <a:ext uri="{FF2B5EF4-FFF2-40B4-BE49-F238E27FC236}">
                <a16:creationId xmlns:a16="http://schemas.microsoft.com/office/drawing/2014/main" id="{1C87B761-B7C3-BEB7-74A1-B06C7B02C09C}"/>
              </a:ext>
            </a:extLst>
          </p:cNvPr>
          <p:cNvSpPr txBox="1"/>
          <p:nvPr/>
        </p:nvSpPr>
        <p:spPr>
          <a:xfrm>
            <a:off x="7855130" y="9810462"/>
            <a:ext cx="5526216" cy="461665"/>
          </a:xfrm>
          <a:prstGeom prst="rect">
            <a:avLst/>
          </a:prstGeom>
          <a:noFill/>
        </p:spPr>
        <p:txBody>
          <a:bodyPr wrap="square" rtlCol="0">
            <a:spAutoFit/>
          </a:bodyPr>
          <a:lstStyle/>
          <a:p>
            <a:r>
              <a:rPr lang="zh-CN" altLang="en-US" sz="2400" b="1" dirty="0">
                <a:solidFill>
                  <a:schemeClr val="bg1"/>
                </a:solidFill>
              </a:rPr>
              <a:t>学习项目二：区块链</a:t>
            </a:r>
            <a:r>
              <a:rPr lang="en-US" altLang="zh-CN" sz="2400" b="1" dirty="0">
                <a:solidFill>
                  <a:schemeClr val="bg1"/>
                </a:solidFill>
              </a:rPr>
              <a:t>Hyperledger Fabric</a:t>
            </a:r>
            <a:endParaRPr lang="zh-CN" altLang="en-US" sz="2400" b="1" dirty="0">
              <a:solidFill>
                <a:schemeClr val="bg1"/>
              </a:solidFill>
            </a:endParaRPr>
          </a:p>
        </p:txBody>
      </p:sp>
      <p:sp>
        <p:nvSpPr>
          <p:cNvPr id="120" name="文本框 119">
            <a:extLst>
              <a:ext uri="{FF2B5EF4-FFF2-40B4-BE49-F238E27FC236}">
                <a16:creationId xmlns:a16="http://schemas.microsoft.com/office/drawing/2014/main" id="{D9B3E0AD-EDFC-5FCB-0DAA-EE1DC2694412}"/>
              </a:ext>
            </a:extLst>
          </p:cNvPr>
          <p:cNvSpPr txBox="1"/>
          <p:nvPr/>
        </p:nvSpPr>
        <p:spPr>
          <a:xfrm>
            <a:off x="7900712" y="10256158"/>
            <a:ext cx="5705924" cy="3046988"/>
          </a:xfrm>
          <a:prstGeom prst="rect">
            <a:avLst/>
          </a:prstGeom>
          <a:noFill/>
        </p:spPr>
        <p:txBody>
          <a:bodyPr wrap="square" rtlCol="0">
            <a:spAutoFit/>
          </a:bodyPr>
          <a:lstStyle/>
          <a:p>
            <a:r>
              <a:rPr lang="en-US" altLang="zh-CN" sz="1600" b="1" i="1" dirty="0">
                <a:solidFill>
                  <a:schemeClr val="bg1"/>
                </a:solidFill>
              </a:rPr>
              <a:t>Hyperledger Fabric </a:t>
            </a:r>
            <a:r>
              <a:rPr lang="zh-CN" altLang="en-US" sz="1600" b="1" i="1" dirty="0">
                <a:solidFill>
                  <a:schemeClr val="bg1"/>
                </a:solidFill>
              </a:rPr>
              <a:t>是来自 </a:t>
            </a:r>
            <a:r>
              <a:rPr lang="en-US" altLang="zh-CN" sz="1600" b="1" i="1" dirty="0">
                <a:solidFill>
                  <a:schemeClr val="bg1"/>
                </a:solidFill>
              </a:rPr>
              <a:t>Linux Foundation </a:t>
            </a:r>
            <a:r>
              <a:rPr lang="zh-CN" altLang="en-US" sz="1600" b="1" i="1" dirty="0">
                <a:solidFill>
                  <a:schemeClr val="bg1"/>
                </a:solidFill>
              </a:rPr>
              <a:t>的开源项目，这是一个模块化区块链框架，也是企业区块链平台实际采用的标准。 作为开发企业级应用程序和行业解决方案的基础，开放式模块化架构使用即插即用组件来满足各种用例的要求。</a:t>
            </a:r>
            <a:endParaRPr lang="en-US" altLang="zh-CN" sz="1600" b="1" i="1" dirty="0">
              <a:solidFill>
                <a:schemeClr val="bg1"/>
              </a:solidFill>
            </a:endParaRPr>
          </a:p>
          <a:p>
            <a:r>
              <a:rPr lang="en-US" altLang="zh-CN" sz="1600" b="1" i="1" dirty="0">
                <a:solidFill>
                  <a:schemeClr val="bg1"/>
                </a:solidFill>
              </a:rPr>
              <a:t>Hyperledger Fabric</a:t>
            </a:r>
            <a:r>
              <a:rPr lang="zh-CN" altLang="en-US" sz="1600" b="1" i="1" dirty="0">
                <a:solidFill>
                  <a:schemeClr val="bg1"/>
                </a:solidFill>
              </a:rPr>
              <a:t>作为学术界认可度比较高的联盟链，非常适合作为搭建区块链应用的基础区块链平台。</a:t>
            </a:r>
            <a:endParaRPr lang="en-US" altLang="zh-CN" sz="1600" b="1" i="1" dirty="0">
              <a:solidFill>
                <a:schemeClr val="bg1"/>
              </a:solidFill>
            </a:endParaRPr>
          </a:p>
          <a:p>
            <a:endParaRPr lang="en-US" altLang="zh-CN" sz="1600" b="1" i="1" dirty="0">
              <a:solidFill>
                <a:schemeClr val="bg1"/>
              </a:solidFill>
            </a:endParaRPr>
          </a:p>
          <a:p>
            <a:r>
              <a:rPr lang="zh-CN" altLang="en-US" sz="1600" b="1" i="1" dirty="0">
                <a:solidFill>
                  <a:schemeClr val="bg1"/>
                </a:solidFill>
              </a:rPr>
              <a:t>学习目的：</a:t>
            </a:r>
            <a:r>
              <a:rPr lang="en-US" altLang="zh-CN" sz="1600" b="1" i="1" dirty="0">
                <a:solidFill>
                  <a:schemeClr val="bg1"/>
                </a:solidFill>
              </a:rPr>
              <a:t>Fabric</a:t>
            </a:r>
            <a:r>
              <a:rPr lang="zh-CN" altLang="en-US" sz="1600" b="1" i="1" dirty="0">
                <a:solidFill>
                  <a:schemeClr val="bg1"/>
                </a:solidFill>
              </a:rPr>
              <a:t>作为联盟链属于 </a:t>
            </a:r>
            <a:r>
              <a:rPr lang="en-US" altLang="zh-CN" sz="1600" b="1" i="1" dirty="0">
                <a:solidFill>
                  <a:schemeClr val="bg1"/>
                </a:solidFill>
              </a:rPr>
              <a:t>Permissioned Chain</a:t>
            </a:r>
            <a:r>
              <a:rPr lang="zh-CN" altLang="en-US" sz="1600" b="1" i="1" dirty="0">
                <a:solidFill>
                  <a:schemeClr val="bg1"/>
                </a:solidFill>
              </a:rPr>
              <a:t>，其在设计上与公链 </a:t>
            </a:r>
            <a:r>
              <a:rPr lang="en-US" altLang="zh-CN" sz="1600" b="1" i="1" dirty="0">
                <a:solidFill>
                  <a:schemeClr val="bg1"/>
                </a:solidFill>
              </a:rPr>
              <a:t>(Permissionless)</a:t>
            </a:r>
            <a:r>
              <a:rPr lang="zh-CN" altLang="en-US" sz="1600" b="1" i="1" dirty="0">
                <a:solidFill>
                  <a:schemeClr val="bg1"/>
                </a:solidFill>
              </a:rPr>
              <a:t>存在差别，在学习过程中先对区块链的系统结构及其设计目的进行学习与分析，在有了一定的认知后，基于</a:t>
            </a:r>
            <a:r>
              <a:rPr lang="en-US" altLang="zh-CN" sz="1600" b="1" i="1" dirty="0">
                <a:solidFill>
                  <a:schemeClr val="bg1"/>
                </a:solidFill>
              </a:rPr>
              <a:t>fabric</a:t>
            </a:r>
            <a:r>
              <a:rPr lang="zh-CN" altLang="en-US" sz="1600" b="1" i="1" dirty="0">
                <a:solidFill>
                  <a:schemeClr val="bg1"/>
                </a:solidFill>
              </a:rPr>
              <a:t>的测试网络学习智能合约的编写，并通过剖析 </a:t>
            </a:r>
            <a:r>
              <a:rPr lang="en-US" altLang="zh-CN" sz="1600" b="1" i="1" dirty="0">
                <a:solidFill>
                  <a:schemeClr val="bg1"/>
                </a:solidFill>
              </a:rPr>
              <a:t>sdk </a:t>
            </a:r>
            <a:r>
              <a:rPr lang="zh-CN" altLang="en-US" sz="1600" b="1" i="1" dirty="0">
                <a:solidFill>
                  <a:schemeClr val="bg1"/>
                </a:solidFill>
              </a:rPr>
              <a:t>源代码以开发区块链客户端实现应用。</a:t>
            </a:r>
          </a:p>
        </p:txBody>
      </p:sp>
      <p:sp>
        <p:nvSpPr>
          <p:cNvPr id="121" name="文本框 120">
            <a:extLst>
              <a:ext uri="{FF2B5EF4-FFF2-40B4-BE49-F238E27FC236}">
                <a16:creationId xmlns:a16="http://schemas.microsoft.com/office/drawing/2014/main" id="{C1ECBA16-2171-B98C-0E47-3B2DBA20EB4E}"/>
              </a:ext>
            </a:extLst>
          </p:cNvPr>
          <p:cNvSpPr txBox="1"/>
          <p:nvPr/>
        </p:nvSpPr>
        <p:spPr>
          <a:xfrm>
            <a:off x="7866705" y="13861802"/>
            <a:ext cx="5526216" cy="461665"/>
          </a:xfrm>
          <a:prstGeom prst="rect">
            <a:avLst/>
          </a:prstGeom>
          <a:noFill/>
        </p:spPr>
        <p:txBody>
          <a:bodyPr wrap="square" rtlCol="0">
            <a:spAutoFit/>
          </a:bodyPr>
          <a:lstStyle/>
          <a:p>
            <a:r>
              <a:rPr lang="en-US" altLang="zh-CN" sz="2400" b="1" dirty="0">
                <a:solidFill>
                  <a:schemeClr val="bg1"/>
                </a:solidFill>
              </a:rPr>
              <a:t>TimeChain</a:t>
            </a:r>
            <a:endParaRPr lang="zh-CN" altLang="en-US" sz="2400" b="1" dirty="0">
              <a:solidFill>
                <a:schemeClr val="bg1"/>
              </a:solidFill>
            </a:endParaRPr>
          </a:p>
        </p:txBody>
      </p:sp>
      <p:sp>
        <p:nvSpPr>
          <p:cNvPr id="4" name="矩形: 圆角 3">
            <a:extLst>
              <a:ext uri="{FF2B5EF4-FFF2-40B4-BE49-F238E27FC236}">
                <a16:creationId xmlns:a16="http://schemas.microsoft.com/office/drawing/2014/main" id="{D5E078C9-6AD4-DA9E-1613-E624B62A092A}"/>
              </a:ext>
            </a:extLst>
          </p:cNvPr>
          <p:cNvSpPr/>
          <p:nvPr/>
        </p:nvSpPr>
        <p:spPr>
          <a:xfrm>
            <a:off x="392804" y="19163270"/>
            <a:ext cx="13508253" cy="1980772"/>
          </a:xfrm>
          <a:prstGeom prst="roundRect">
            <a:avLst/>
          </a:prstGeom>
          <a:noFill/>
          <a:ln w="381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4EDAE24-3B74-580F-D9D4-A99D8DD619CA}"/>
              </a:ext>
            </a:extLst>
          </p:cNvPr>
          <p:cNvSpPr txBox="1"/>
          <p:nvPr/>
        </p:nvSpPr>
        <p:spPr>
          <a:xfrm>
            <a:off x="7881283" y="14264539"/>
            <a:ext cx="5705924" cy="1077218"/>
          </a:xfrm>
          <a:prstGeom prst="rect">
            <a:avLst/>
          </a:prstGeom>
          <a:noFill/>
        </p:spPr>
        <p:txBody>
          <a:bodyPr wrap="square" rtlCol="0">
            <a:spAutoFit/>
          </a:bodyPr>
          <a:lstStyle/>
          <a:p>
            <a:r>
              <a:rPr lang="en-US" altLang="zh-CN" sz="1600" b="1" i="1" dirty="0">
                <a:solidFill>
                  <a:schemeClr val="bg1"/>
                </a:solidFill>
              </a:rPr>
              <a:t>TImeChain</a:t>
            </a:r>
            <a:r>
              <a:rPr lang="zh-CN" altLang="en-US" sz="1600" b="1" i="1" dirty="0">
                <a:solidFill>
                  <a:schemeClr val="bg1"/>
                </a:solidFill>
              </a:rPr>
              <a:t>是我目前参与的主要工作，该工作目标为实现物联网时序数据的高效存储并基于区块链提供数据安全性与数据可靠性。我在其中负责实验部分，基于</a:t>
            </a:r>
            <a:r>
              <a:rPr lang="en-US" altLang="zh-CN" sz="1600" b="1" i="1" dirty="0">
                <a:solidFill>
                  <a:schemeClr val="bg1"/>
                </a:solidFill>
              </a:rPr>
              <a:t>Hyperledger Fabric</a:t>
            </a:r>
            <a:r>
              <a:rPr lang="zh-CN" altLang="en-US" sz="1600" b="1" i="1" dirty="0">
                <a:solidFill>
                  <a:schemeClr val="bg1"/>
                </a:solidFill>
              </a:rPr>
              <a:t>测试网络实现相关应用功能，并对设计结构的性能指标进行测试。</a:t>
            </a:r>
          </a:p>
        </p:txBody>
      </p:sp>
      <p:sp>
        <p:nvSpPr>
          <p:cNvPr id="51" name="文本框 50">
            <a:extLst>
              <a:ext uri="{FF2B5EF4-FFF2-40B4-BE49-F238E27FC236}">
                <a16:creationId xmlns:a16="http://schemas.microsoft.com/office/drawing/2014/main" id="{71560ACF-168D-4BBB-FBC6-E95995E13C5F}"/>
              </a:ext>
            </a:extLst>
          </p:cNvPr>
          <p:cNvSpPr txBox="1"/>
          <p:nvPr/>
        </p:nvSpPr>
        <p:spPr>
          <a:xfrm>
            <a:off x="800120" y="19293517"/>
            <a:ext cx="4424971" cy="523220"/>
          </a:xfrm>
          <a:prstGeom prst="rect">
            <a:avLst/>
          </a:prstGeom>
          <a:noFill/>
        </p:spPr>
        <p:txBody>
          <a:bodyPr wrap="square" rtlCol="0">
            <a:spAutoFit/>
          </a:bodyPr>
          <a:lstStyle/>
          <a:p>
            <a:r>
              <a:rPr lang="zh-CN" altLang="en-US" sz="2800" b="1" i="1" dirty="0">
                <a:latin typeface="Arial Black" panose="020B0A04020102020204" pitchFamily="34" charset="0"/>
              </a:rPr>
              <a:t>年终致谢</a:t>
            </a:r>
          </a:p>
        </p:txBody>
      </p:sp>
      <p:sp>
        <p:nvSpPr>
          <p:cNvPr id="52" name="文本框 51">
            <a:extLst>
              <a:ext uri="{FF2B5EF4-FFF2-40B4-BE49-F238E27FC236}">
                <a16:creationId xmlns:a16="http://schemas.microsoft.com/office/drawing/2014/main" id="{304886A3-2C39-A9CA-7DAA-8C63E93E52A4}"/>
              </a:ext>
            </a:extLst>
          </p:cNvPr>
          <p:cNvSpPr txBox="1"/>
          <p:nvPr/>
        </p:nvSpPr>
        <p:spPr>
          <a:xfrm>
            <a:off x="7901815" y="15870356"/>
            <a:ext cx="5526216" cy="461665"/>
          </a:xfrm>
          <a:prstGeom prst="rect">
            <a:avLst/>
          </a:prstGeom>
          <a:noFill/>
        </p:spPr>
        <p:txBody>
          <a:bodyPr wrap="square" rtlCol="0">
            <a:spAutoFit/>
          </a:bodyPr>
          <a:lstStyle/>
          <a:p>
            <a:r>
              <a:rPr lang="zh-CN" altLang="en-US" sz="2400" b="1" dirty="0">
                <a:solidFill>
                  <a:schemeClr val="bg1"/>
                </a:solidFill>
              </a:rPr>
              <a:t>经验总结</a:t>
            </a:r>
          </a:p>
        </p:txBody>
      </p:sp>
      <p:sp>
        <p:nvSpPr>
          <p:cNvPr id="54" name="文本框 53">
            <a:extLst>
              <a:ext uri="{FF2B5EF4-FFF2-40B4-BE49-F238E27FC236}">
                <a16:creationId xmlns:a16="http://schemas.microsoft.com/office/drawing/2014/main" id="{6CF5B050-24BD-9481-A3F9-4265036C116E}"/>
              </a:ext>
            </a:extLst>
          </p:cNvPr>
          <p:cNvSpPr txBox="1"/>
          <p:nvPr/>
        </p:nvSpPr>
        <p:spPr>
          <a:xfrm>
            <a:off x="7932269" y="16405253"/>
            <a:ext cx="5705924" cy="2062103"/>
          </a:xfrm>
          <a:prstGeom prst="rect">
            <a:avLst/>
          </a:prstGeom>
          <a:noFill/>
        </p:spPr>
        <p:txBody>
          <a:bodyPr wrap="square" rtlCol="0">
            <a:spAutoFit/>
          </a:bodyPr>
          <a:lstStyle/>
          <a:p>
            <a:r>
              <a:rPr lang="zh-CN" altLang="en-US" sz="1600" b="1" i="1" dirty="0">
                <a:solidFill>
                  <a:schemeClr val="bg1"/>
                </a:solidFill>
              </a:rPr>
              <a:t>在该学年的学习过程中，我从对区块链技术的一无所知出发，通过学习区块链课程、阅读区块链论文、了解区块链项目等方式，对区块链应用及其底层技术都有了一些初步的认知。同时通过接触区块链开源项目，对于如何认知大型项目有了一定的经验，也提高了阅读开源项目代码的能力，并在此过程中深入的到区块链系统的具体实现中，加深了我对目前先进区块链系统架构的理解。在实际部署 </a:t>
            </a:r>
            <a:r>
              <a:rPr lang="en-US" altLang="zh-CN" sz="1600" b="1" i="1" dirty="0">
                <a:solidFill>
                  <a:schemeClr val="bg1"/>
                </a:solidFill>
              </a:rPr>
              <a:t>IPFS </a:t>
            </a:r>
            <a:r>
              <a:rPr lang="zh-CN" altLang="en-US" sz="1600" b="1" i="1" dirty="0">
                <a:solidFill>
                  <a:schemeClr val="bg1"/>
                </a:solidFill>
              </a:rPr>
              <a:t>私有网络与区块链网络的过程中，我在学习新的开发工具的同时也提高了解决问题的能力。</a:t>
            </a:r>
          </a:p>
        </p:txBody>
      </p:sp>
      <p:sp>
        <p:nvSpPr>
          <p:cNvPr id="69" name="矩形 68">
            <a:extLst>
              <a:ext uri="{FF2B5EF4-FFF2-40B4-BE49-F238E27FC236}">
                <a16:creationId xmlns:a16="http://schemas.microsoft.com/office/drawing/2014/main" id="{481188C3-CC0D-01D1-FCD6-78F35361BCA4}"/>
              </a:ext>
            </a:extLst>
          </p:cNvPr>
          <p:cNvSpPr/>
          <p:nvPr/>
        </p:nvSpPr>
        <p:spPr>
          <a:xfrm>
            <a:off x="-1881372" y="3222861"/>
            <a:ext cx="11996982" cy="461665"/>
          </a:xfrm>
          <a:prstGeom prst="rect">
            <a:avLst/>
          </a:prstGeom>
          <a:noFill/>
        </p:spPr>
        <p:txBody>
          <a:bodyPr wrap="square" lIns="91440" tIns="45720" rIns="91440" bIns="45720">
            <a:spAutoFit/>
          </a:bodyPr>
          <a:lstStyle/>
          <a:p>
            <a:pPr algn="ctr"/>
            <a:r>
              <a:rPr lang="zh-CN" altLang="en-US" sz="2400" b="1" i="1" spc="50" dirty="0">
                <a:ln w="0"/>
                <a:solidFill>
                  <a:schemeClr val="bg2"/>
                </a:solidFill>
                <a:effectLst>
                  <a:glow rad="127000">
                    <a:schemeClr val="accent1">
                      <a:alpha val="94000"/>
                    </a:schemeClr>
                  </a:glow>
                </a:effectLst>
              </a:rPr>
              <a:t>区块链组</a:t>
            </a:r>
            <a:r>
              <a:rPr lang="en-US" altLang="zh-CN" sz="2400" b="1" i="1" spc="50" dirty="0">
                <a:ln w="0"/>
                <a:solidFill>
                  <a:schemeClr val="bg2"/>
                </a:solidFill>
                <a:effectLst>
                  <a:glow rad="127000">
                    <a:schemeClr val="accent1">
                      <a:alpha val="94000"/>
                    </a:schemeClr>
                  </a:glow>
                </a:effectLst>
              </a:rPr>
              <a:t>-</a:t>
            </a:r>
            <a:r>
              <a:rPr lang="zh-CN" altLang="en-US" sz="2400" b="1" i="1" spc="50" dirty="0">
                <a:ln w="0"/>
                <a:solidFill>
                  <a:schemeClr val="bg2"/>
                </a:solidFill>
                <a:effectLst>
                  <a:glow rad="127000">
                    <a:schemeClr val="accent1">
                      <a:alpha val="94000"/>
                    </a:schemeClr>
                  </a:glow>
                </a:effectLst>
              </a:rPr>
              <a:t>王子平 </a:t>
            </a:r>
            <a:r>
              <a:rPr lang="en-US" altLang="zh-CN" sz="2400" b="1" i="1" spc="50" dirty="0">
                <a:ln w="0"/>
                <a:solidFill>
                  <a:schemeClr val="bg2"/>
                </a:solidFill>
                <a:effectLst>
                  <a:glow rad="127000">
                    <a:schemeClr val="accent1">
                      <a:alpha val="94000"/>
                    </a:schemeClr>
                  </a:glow>
                </a:effectLst>
              </a:rPr>
              <a:t>@Emnets, ZJU</a:t>
            </a:r>
            <a:endParaRPr lang="zh-CN" altLang="en-US" sz="2400" b="1" cap="none" spc="50" dirty="0">
              <a:ln w="0"/>
              <a:solidFill>
                <a:schemeClr val="bg2"/>
              </a:solidFill>
              <a:effectLst>
                <a:glow rad="127000">
                  <a:schemeClr val="accent1">
                    <a:alpha val="94000"/>
                  </a:schemeClr>
                </a:glow>
              </a:effectLst>
            </a:endParaRPr>
          </a:p>
        </p:txBody>
      </p:sp>
      <p:sp>
        <p:nvSpPr>
          <p:cNvPr id="70" name="文本框 69">
            <a:extLst>
              <a:ext uri="{FF2B5EF4-FFF2-40B4-BE49-F238E27FC236}">
                <a16:creationId xmlns:a16="http://schemas.microsoft.com/office/drawing/2014/main" id="{49039C4B-3616-61D1-CA69-3D9C707309ED}"/>
              </a:ext>
            </a:extLst>
          </p:cNvPr>
          <p:cNvSpPr txBox="1"/>
          <p:nvPr/>
        </p:nvSpPr>
        <p:spPr>
          <a:xfrm>
            <a:off x="1192613" y="19875638"/>
            <a:ext cx="8989253" cy="1077218"/>
          </a:xfrm>
          <a:prstGeom prst="rect">
            <a:avLst/>
          </a:prstGeom>
          <a:noFill/>
        </p:spPr>
        <p:txBody>
          <a:bodyPr wrap="square" rtlCol="0">
            <a:spAutoFit/>
          </a:bodyPr>
          <a:lstStyle/>
          <a:p>
            <a:r>
              <a:rPr lang="en-US" altLang="zh-CN" sz="1600" b="1" i="1" dirty="0">
                <a:solidFill>
                  <a:schemeClr val="bg1"/>
                </a:solidFill>
              </a:rPr>
              <a:t>	</a:t>
            </a:r>
            <a:r>
              <a:rPr lang="zh-CN" altLang="en-US" sz="1600" b="1" i="1" dirty="0">
                <a:solidFill>
                  <a:schemeClr val="bg1"/>
                </a:solidFill>
              </a:rPr>
              <a:t>本学年是我进入实验室的第一学年，非常荣幸能够加入</a:t>
            </a:r>
            <a:r>
              <a:rPr lang="en-US" altLang="zh-CN" sz="1600" b="1" i="1" dirty="0">
                <a:solidFill>
                  <a:schemeClr val="bg1"/>
                </a:solidFill>
              </a:rPr>
              <a:t>Emnets</a:t>
            </a:r>
            <a:r>
              <a:rPr lang="zh-CN" altLang="en-US" sz="1600" b="1" i="1" dirty="0">
                <a:solidFill>
                  <a:schemeClr val="bg1"/>
                </a:solidFill>
              </a:rPr>
              <a:t>这个大家庭。在每周的组会上，听着师兄师姐的汇报与董老师高老师的教诲，我对于科研应该做什么、应该怎么做渐渐清晰、逐渐揭开了它的神秘面纱。在区块链组中，我往往难以完成既定的任务，非常感谢吕博和滕师姐的耐心指导与关怀以及工作能力上的包容。期待明年的科研生活能够取得进步  </a:t>
            </a:r>
            <a:r>
              <a:rPr lang="zh-CN" altLang="en-US" sz="1400" b="1" dirty="0">
                <a:solidFill>
                  <a:schemeClr val="bg1"/>
                </a:solidFill>
              </a:rPr>
              <a:t>！</a:t>
            </a:r>
            <a:endParaRPr lang="zh-CN" altLang="en-US" sz="1600" b="1" dirty="0">
              <a:solidFill>
                <a:schemeClr val="bg1"/>
              </a:solidFill>
            </a:endParaRPr>
          </a:p>
        </p:txBody>
      </p:sp>
      <p:pic>
        <p:nvPicPr>
          <p:cNvPr id="72" name="图片 71">
            <a:extLst>
              <a:ext uri="{FF2B5EF4-FFF2-40B4-BE49-F238E27FC236}">
                <a16:creationId xmlns:a16="http://schemas.microsoft.com/office/drawing/2014/main" id="{9FE391C9-FEE1-B0A1-BE3B-1712DD03A02A}"/>
              </a:ext>
            </a:extLst>
          </p:cNvPr>
          <p:cNvPicPr>
            <a:picLocks noChangeAspect="1"/>
          </p:cNvPicPr>
          <p:nvPr/>
        </p:nvPicPr>
        <p:blipFill>
          <a:blip r:embed="rId23"/>
          <a:stretch>
            <a:fillRect/>
          </a:stretch>
        </p:blipFill>
        <p:spPr>
          <a:xfrm>
            <a:off x="12249640" y="19506756"/>
            <a:ext cx="1303133" cy="1310754"/>
          </a:xfrm>
          <a:prstGeom prst="rect">
            <a:avLst/>
          </a:prstGeom>
        </p:spPr>
      </p:pic>
      <p:pic>
        <p:nvPicPr>
          <p:cNvPr id="74" name="图片 73">
            <a:extLst>
              <a:ext uri="{FF2B5EF4-FFF2-40B4-BE49-F238E27FC236}">
                <a16:creationId xmlns:a16="http://schemas.microsoft.com/office/drawing/2014/main" id="{CA17B74E-7240-5DD7-C185-C641F2A0AA6C}"/>
              </a:ext>
            </a:extLst>
          </p:cNvPr>
          <p:cNvPicPr>
            <a:picLocks noChangeAspect="1"/>
          </p:cNvPicPr>
          <p:nvPr/>
        </p:nvPicPr>
        <p:blipFill>
          <a:blip r:embed="rId24"/>
          <a:stretch>
            <a:fillRect/>
          </a:stretch>
        </p:blipFill>
        <p:spPr>
          <a:xfrm>
            <a:off x="10731079" y="19506041"/>
            <a:ext cx="1303133" cy="1306002"/>
          </a:xfrm>
          <a:prstGeom prst="rect">
            <a:avLst/>
          </a:prstGeom>
        </p:spPr>
      </p:pic>
    </p:spTree>
    <p:extLst>
      <p:ext uri="{BB962C8B-B14F-4D97-AF65-F5344CB8AC3E}">
        <p14:creationId xmlns:p14="http://schemas.microsoft.com/office/powerpoint/2010/main" val="13463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down)">
                                      <p:cBhvr>
                                        <p:cTn id="11"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748</TotalTime>
  <Words>1140</Words>
  <Application>Microsoft Office PowerPoint</Application>
  <PresentationFormat>自定义</PresentationFormat>
  <Paragraphs>44</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Arial Black</vt:lpstr>
      <vt:lpstr>Calibri</vt:lpstr>
      <vt:lpstr>Calibri Light</vt:lpstr>
      <vt:lpstr>Dubai Medium</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子平 王</dc:creator>
  <cp:lastModifiedBy>子平 王</cp:lastModifiedBy>
  <cp:revision>3</cp:revision>
  <dcterms:created xsi:type="dcterms:W3CDTF">2024-01-16T06:03:44Z</dcterms:created>
  <dcterms:modified xsi:type="dcterms:W3CDTF">2024-01-17T08:14:40Z</dcterms:modified>
</cp:coreProperties>
</file>