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" r:id="rId3"/>
    <p:sldId id="320" r:id="rId4"/>
    <p:sldId id="324" r:id="rId5"/>
    <p:sldId id="32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F01C4-EF76-A70D-8F7B-70098BF2C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155AF-9A3D-AE5B-F2BC-579B5B8C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7D1AB-B4F7-35B8-A72B-CC66AA7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83B4C-21ED-085C-4E58-6D6599C3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11AB2-8AFC-6DB9-52B8-9B7DFF25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3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F5B1D-46D8-F13D-6210-22EDC3EF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87D43-B4F5-2A94-094B-D7DD4689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BD387-7F70-65C8-8E46-A8B6D7EA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AF4AE-A7E9-D8A7-E6EC-5BC9439E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260E9-BEFE-D233-8263-013A68C3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5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29E3D9-BFA5-A61A-B322-E576AD7ED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77AA0-E002-69E2-C7AF-F09F4ECB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CB6F3-E8FD-C81E-7E40-A958099D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132E8-EEAC-0699-5862-7721E404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7656B-42CF-B5C2-DB76-EDD7FFA4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9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2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66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55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0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49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35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589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63EC-FDA6-63E4-08EF-26756C01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934E6-0E60-8AF9-C08E-60AA8868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115A8-4BA2-EBF4-3E97-B9D55DC6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3BAC-81B7-5FB0-32C3-1E5396FD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BCA74-3511-8F0A-6069-B1EF32D8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5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25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0358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09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E3FC8-BFE8-FF41-7E32-F967E040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183DD-9AFB-4250-D1A2-7CCA58AB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08600-64A6-85BF-E7B2-5C362393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87229-82D5-499F-6309-28335FA4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A4CBA-0B6D-49E6-F3FD-B992BAA6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BEA63-1242-9776-A3C9-6A8E6DEC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6A435-811B-39CE-79CA-3E73D059E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77C63-FD62-DBD2-C09C-BB077B3D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54632-5AD2-6DDD-BC16-952C4343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5651B-6218-F8E0-010C-BE15AA09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D3CB6-F9E9-5330-EF9A-EF57E272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1B595-F9C1-97B8-6E95-4B568E3E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CBD70-2369-9B39-9936-21F9FE99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76F0AB-62EC-7711-89D1-20319596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F283C-8999-393F-0BBC-8A20F783C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BC7BE4-7AC6-DD97-E24A-6CA2570AD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7969FD-B0ED-D83C-782F-8B9DE542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BDAC0-50D7-55D0-80E3-FE09F189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45E09-7E65-FFA8-94A1-DD900CA1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7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3862-6F95-EF46-1F4D-C5FF3812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8FF9F-01BE-44BF-2AF2-CA374AD9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58F82-E130-2666-4632-0EB34CE6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51CF9-0133-EEE7-46C2-0E229D95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DE870-5883-7E0A-5D86-9749F45B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300EFE-5D26-AAB6-6779-E3A92708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26E59-D2FF-0F7A-E340-8EC48D9A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4704-A697-C97C-1A49-29AB1ED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3D21-EFA8-82FA-AABC-6681C1C7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87E7D-E544-32A1-A454-E2190B440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C76A6-B1C4-64A3-5647-0AFAD5DA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C913-E680-8C24-69F9-D029730D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F72D9-717B-ECB6-17C0-D4474B5C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5C527-C37E-69E6-75D7-C94C4D62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EEBA2C-8EED-38DC-6ECF-95612DFB8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7C452-4BCD-19FC-9B64-E14332F9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8631C-1C25-13F2-4979-A7061BB5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80B5D-9BB4-7BD1-AD52-270FC0CC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9CED8-2A14-0E2F-7692-D7A04E2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6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6D796-8F9D-E03C-37A5-3BE03484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27F8F-335F-7518-B34C-7239C813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7E685-4439-9E38-331C-528016511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78AB-3437-4E0F-A555-24D916A9F61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4594A-32EA-7A0E-1DEE-ECE268E97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B5B4E-C44C-D2C5-71A1-423E13B8A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1E1B-629E-4FF7-A604-538F2F447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0747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94C85-1B48-8868-04EE-459A5629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B8B37-527B-3817-EF87-CFEA6403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如何将数据</a:t>
            </a:r>
            <a:r>
              <a:rPr lang="en-US" altLang="zh-CN" sz="2400" dirty="0"/>
              <a:t>(</a:t>
            </a:r>
            <a:r>
              <a:rPr lang="zh-CN" altLang="en-US" sz="2400" dirty="0"/>
              <a:t>交易、元数据</a:t>
            </a:r>
            <a:r>
              <a:rPr lang="en-US" altLang="zh-CN" sz="2400" dirty="0"/>
              <a:t>)</a:t>
            </a:r>
            <a:r>
              <a:rPr lang="zh-CN" altLang="en-US" sz="2400" dirty="0"/>
              <a:t>写入</a:t>
            </a:r>
            <a:r>
              <a:rPr lang="en-US" altLang="zh-CN" sz="2400" dirty="0"/>
              <a:t>Hyperledger Fabric</a:t>
            </a:r>
          </a:p>
          <a:p>
            <a:r>
              <a:rPr lang="zh-CN" altLang="en-US" sz="2400" dirty="0"/>
              <a:t>如何读取智能合约存储的元数据，读取某一条交易，读取某一个区块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94E251-4608-B8FC-E2F3-E3CA08F782E8}"/>
              </a:ext>
            </a:extLst>
          </p:cNvPr>
          <p:cNvSpPr txBox="1"/>
          <p:nvPr/>
        </p:nvSpPr>
        <p:spPr>
          <a:xfrm>
            <a:off x="608400" y="3546390"/>
            <a:ext cx="619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结合源代码、官方文档、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Fabric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相关书籍、相关博客</a:t>
            </a:r>
          </a:p>
        </p:txBody>
      </p:sp>
    </p:spTree>
    <p:extLst>
      <p:ext uri="{BB962C8B-B14F-4D97-AF65-F5344CB8AC3E}">
        <p14:creationId xmlns:p14="http://schemas.microsoft.com/office/powerpoint/2010/main" val="14968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Fabric</a:t>
            </a:r>
            <a:r>
              <a:rPr lang="zh-CN" altLang="en-US" dirty="0"/>
              <a:t> </a:t>
            </a:r>
            <a:r>
              <a:rPr lang="en-US" altLang="zh-CN" dirty="0"/>
              <a:t>Ledger</a:t>
            </a:r>
            <a:r>
              <a:rPr lang="zh-CN" altLang="en-US" dirty="0"/>
              <a:t>账本结构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D31DAD7-3796-1634-5DAE-B3DDC8E13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78" y="2447970"/>
            <a:ext cx="3251416" cy="15894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A25D63A-9A1A-43AB-03BA-4C0D30476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63" y="1314000"/>
            <a:ext cx="4220939" cy="162193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D9F179A-55F3-29FB-349F-82D18931E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962" y="3429000"/>
            <a:ext cx="4220939" cy="16930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C078F30-8A28-5161-7109-3FB692B10743}"/>
              </a:ext>
            </a:extLst>
          </p:cNvPr>
          <p:cNvSpPr txBox="1"/>
          <p:nvPr/>
        </p:nvSpPr>
        <p:spPr>
          <a:xfrm>
            <a:off x="1433383" y="5269353"/>
            <a:ext cx="7203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Ledger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由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World State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Blockchain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组成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Blockchain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即区块链，每一个区块中是一批交易日志，每一笔交易中包含一次智能合约的调用，其中包含的数据更改经过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protobuf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序列化转化为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Payload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，随后写入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World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State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1B2E6C-8D49-6FE4-7FCA-2BFD98D0C135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4587623" y="656631"/>
            <a:ext cx="323003" cy="3259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E333A09-7A8A-ABDF-5701-B4079B04AB88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16200000" flipH="1">
            <a:off x="4630054" y="2526604"/>
            <a:ext cx="238140" cy="3259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2022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账本结构细化</a:t>
            </a:r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D9F179A-55F3-29FB-349F-82D18931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32" y="1373956"/>
            <a:ext cx="5186722" cy="21561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0CD052-F20C-DFC3-5502-070FD2794B7D}"/>
              </a:ext>
            </a:extLst>
          </p:cNvPr>
          <p:cNvSpPr txBox="1"/>
          <p:nvPr/>
        </p:nvSpPr>
        <p:spPr>
          <a:xfrm>
            <a:off x="6775967" y="1555061"/>
            <a:ext cx="468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区块数据文件：区块以文件形式存储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区块索引数据库：实现区块的随机查找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7EEBE8C-3102-3BD5-29CA-E4372D059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87" y="2400923"/>
            <a:ext cx="3359464" cy="70234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2E1EAEF-3538-25CF-F4D1-03110FA093A5}"/>
              </a:ext>
            </a:extLst>
          </p:cNvPr>
          <p:cNvSpPr txBox="1"/>
          <p:nvPr/>
        </p:nvSpPr>
        <p:spPr>
          <a:xfrm>
            <a:off x="6501709" y="4879031"/>
            <a:ext cx="5181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读取区块或者交易的方式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可从区块索引数据库中查找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BlockHash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Blockfile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BlockNumber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 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Blockfile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BlockNumber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fileLocPointer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 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blockstream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获取交易对象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TxID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  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BlockNumber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 +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TxNumber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 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Transacntion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获取交易所在区块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TxID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 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Wingdings" panose="05000000000000000000" pitchFamily="2" charset="2"/>
              </a:rPr>
              <a:t>BlockNumber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79839E6C-31F9-9D8E-55E1-08F27C2E579C}"/>
              </a:ext>
            </a:extLst>
          </p:cNvPr>
          <p:cNvSpPr/>
          <p:nvPr/>
        </p:nvSpPr>
        <p:spPr>
          <a:xfrm>
            <a:off x="877326" y="4314689"/>
            <a:ext cx="976184" cy="64019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State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圆柱体 21">
            <a:extLst>
              <a:ext uri="{FF2B5EF4-FFF2-40B4-BE49-F238E27FC236}">
                <a16:creationId xmlns:a16="http://schemas.microsoft.com/office/drawing/2014/main" id="{2EA879F6-1509-3252-729D-9561D47329A9}"/>
              </a:ext>
            </a:extLst>
          </p:cNvPr>
          <p:cNvSpPr/>
          <p:nvPr/>
        </p:nvSpPr>
        <p:spPr>
          <a:xfrm>
            <a:off x="2098586" y="4310391"/>
            <a:ext cx="976184" cy="64019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Private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BE54D216-9F16-0532-515B-0F28B45E7C41}"/>
              </a:ext>
            </a:extLst>
          </p:cNvPr>
          <p:cNvSpPr/>
          <p:nvPr/>
        </p:nvSpPr>
        <p:spPr>
          <a:xfrm>
            <a:off x="3342500" y="4321159"/>
            <a:ext cx="976184" cy="64019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History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0329A941-9B14-D75C-6143-521697AE6ED2}"/>
              </a:ext>
            </a:extLst>
          </p:cNvPr>
          <p:cNvSpPr/>
          <p:nvPr/>
        </p:nvSpPr>
        <p:spPr>
          <a:xfrm>
            <a:off x="4563760" y="4316861"/>
            <a:ext cx="976184" cy="64019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Index DB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3F1DBD-5142-1CA7-78FE-EAF01B42897E}"/>
              </a:ext>
            </a:extLst>
          </p:cNvPr>
          <p:cNvCxnSpPr/>
          <p:nvPr/>
        </p:nvCxnSpPr>
        <p:spPr>
          <a:xfrm flipH="1">
            <a:off x="1334528" y="2706130"/>
            <a:ext cx="778477" cy="181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2A4081-96DE-2762-0D2F-17F4355F1C14}"/>
              </a:ext>
            </a:extLst>
          </p:cNvPr>
          <p:cNvCxnSpPr>
            <a:cxnSpLocks/>
          </p:cNvCxnSpPr>
          <p:nvPr/>
        </p:nvCxnSpPr>
        <p:spPr>
          <a:xfrm flipH="1">
            <a:off x="1434929" y="2706130"/>
            <a:ext cx="1485896" cy="181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6FC249E-10D9-7560-3B30-314BAE0F68F6}"/>
              </a:ext>
            </a:extLst>
          </p:cNvPr>
          <p:cNvCxnSpPr>
            <a:cxnSpLocks/>
          </p:cNvCxnSpPr>
          <p:nvPr/>
        </p:nvCxnSpPr>
        <p:spPr>
          <a:xfrm flipH="1">
            <a:off x="1556951" y="2706130"/>
            <a:ext cx="2045044" cy="181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50FE4F0-3ABF-0125-F223-8F849E053793}"/>
              </a:ext>
            </a:extLst>
          </p:cNvPr>
          <p:cNvSpPr txBox="1"/>
          <p:nvPr/>
        </p:nvSpPr>
        <p:spPr>
          <a:xfrm>
            <a:off x="877325" y="5092981"/>
            <a:ext cx="1019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即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World State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1CB7D0F-720D-3A21-EBD1-70B17D928602}"/>
              </a:ext>
            </a:extLst>
          </p:cNvPr>
          <p:cNvSpPr txBox="1"/>
          <p:nvPr/>
        </p:nvSpPr>
        <p:spPr>
          <a:xfrm>
            <a:off x="2055335" y="5092981"/>
            <a:ext cx="101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存放私密交易的状态信息，仅限指定的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peer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之间同步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8213A5-11F6-54EC-AF1A-F435682EF1B8}"/>
              </a:ext>
            </a:extLst>
          </p:cNvPr>
          <p:cNvSpPr txBox="1"/>
          <p:nvPr/>
        </p:nvSpPr>
        <p:spPr>
          <a:xfrm>
            <a:off x="3320874" y="5092981"/>
            <a:ext cx="109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存放各个状态的历史变更信息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CBE38F4-9E1F-B579-5047-77BBB7F1DE08}"/>
              </a:ext>
            </a:extLst>
          </p:cNvPr>
          <p:cNvSpPr txBox="1"/>
          <p:nvPr/>
        </p:nvSpPr>
        <p:spPr>
          <a:xfrm>
            <a:off x="4526689" y="5092981"/>
            <a:ext cx="1096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存放索引信息，例如从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BlockHash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BlockNum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索引到区块，从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TxID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索引到交易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0C6A0D06-2DA4-D380-5084-3CBEE62559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99" y="6114822"/>
            <a:ext cx="1582296" cy="42258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8D28562-7392-AD45-C76D-47336AFAF7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79" y="6082592"/>
            <a:ext cx="1061874" cy="44372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04D5AF61-9628-149B-FF6B-52682CEE52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39" y="6080818"/>
            <a:ext cx="1061874" cy="44372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BC78FE6-FF97-2A40-7EB9-EBC1735FD4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9" y="5783677"/>
            <a:ext cx="1644705" cy="384903"/>
          </a:xfrm>
          <a:prstGeom prst="rect">
            <a:avLst/>
          </a:prstGeom>
        </p:spPr>
      </p:pic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E377357-70E6-7557-8AFA-775CDD696BE9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>
            <a:off x="5539944" y="4636959"/>
            <a:ext cx="3552455" cy="242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152B869-99FA-F0A2-6E76-036AC896CAD6}"/>
              </a:ext>
            </a:extLst>
          </p:cNvPr>
          <p:cNvSpPr txBox="1"/>
          <p:nvPr/>
        </p:nvSpPr>
        <p:spPr>
          <a:xfrm>
            <a:off x="6902487" y="3151389"/>
            <a:ext cx="3359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这是源代码中看到的将区块键值对存入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db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的代码，即区块索引数据库写入键值对的方式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58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World State</a:t>
            </a:r>
            <a:r>
              <a:rPr lang="zh-CN" altLang="en-US" dirty="0"/>
              <a:t>的存储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A25D63A-9A1A-43AB-03BA-4C0D30476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75" y="1703823"/>
            <a:ext cx="4998949" cy="192089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3AC3E6-827C-07CF-C9BB-CC2DD52B91C4}"/>
              </a:ext>
            </a:extLst>
          </p:cNvPr>
          <p:cNvSpPr txBox="1"/>
          <p:nvPr/>
        </p:nvSpPr>
        <p:spPr>
          <a:xfrm>
            <a:off x="6716890" y="1952917"/>
            <a:ext cx="4205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Leveldb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数据库的存储引擎为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LSM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写性能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40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/s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，读性能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/s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，写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&gt;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  <a:ea typeface="微软雅黑"/>
                <a:cs typeface="+mn-cs"/>
              </a:rPr>
              <a:t>读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-apple-system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Key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value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是任意字节数组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基本操作包括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Put(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key,value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), Get(key), Delete(key)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写入时将交易中的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Payloads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反序列化存入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读取时直接访问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94E8A0-8CF3-414C-3641-3B64A894B8E6}"/>
              </a:ext>
            </a:extLst>
          </p:cNvPr>
          <p:cNvGrpSpPr/>
          <p:nvPr/>
        </p:nvGrpSpPr>
        <p:grpSpPr>
          <a:xfrm rot="16200000">
            <a:off x="9498014" y="3732399"/>
            <a:ext cx="359978" cy="1928768"/>
            <a:chOff x="4601210" y="4590415"/>
            <a:chExt cx="327660" cy="170878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D3C56B-BAAD-0E40-F543-4ACA78EC6293}"/>
                </a:ext>
              </a:extLst>
            </p:cNvPr>
            <p:cNvSpPr/>
            <p:nvPr/>
          </p:nvSpPr>
          <p:spPr>
            <a:xfrm>
              <a:off x="4601210" y="4778375"/>
              <a:ext cx="327660" cy="2895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1ADC411-9FA6-C614-0DF6-119A7EA73C2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601210" y="5332095"/>
              <a:ext cx="327660" cy="2895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D045C75-1801-E79A-7718-B670EAC3D6C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01210" y="5847715"/>
              <a:ext cx="327660" cy="2895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3F01117-5541-A6D2-8B62-8AB4D3F95D00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>
              <a:off x="4765040" y="5067935"/>
              <a:ext cx="0" cy="264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DF508F5-23A6-9CD0-D04B-5353703B21F3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4765040" y="5621655"/>
              <a:ext cx="0" cy="2260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6B968CB-8A9E-7F17-BCF6-BC4A1BC4BEDF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4765040" y="4590415"/>
              <a:ext cx="1905" cy="1879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1CFBB70-05D6-45D2-FF62-C195C60F9D6F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4765040" y="6137275"/>
              <a:ext cx="1905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8762383-EC79-9280-833C-082FC76D9789}"/>
              </a:ext>
            </a:extLst>
          </p:cNvPr>
          <p:cNvSpPr txBox="1"/>
          <p:nvPr/>
        </p:nvSpPr>
        <p:spPr>
          <a:xfrm>
            <a:off x="8541902" y="5149199"/>
            <a:ext cx="28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Tx n: (…,Payloads,…)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BA4E28-D96D-B3C1-DE6D-5FD4A59036A1}"/>
              </a:ext>
            </a:extLst>
          </p:cNvPr>
          <p:cNvCxnSpPr/>
          <p:nvPr/>
        </p:nvCxnSpPr>
        <p:spPr>
          <a:xfrm>
            <a:off x="9727984" y="4957092"/>
            <a:ext cx="0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4152CC0E-7527-156A-921B-A9CF7650FE4A}"/>
              </a:ext>
            </a:extLst>
          </p:cNvPr>
          <p:cNvGraphicFramePr>
            <a:graphicFrameLocks noGrp="1"/>
          </p:cNvGraphicFramePr>
          <p:nvPr/>
        </p:nvGraphicFramePr>
        <p:xfrm>
          <a:off x="851404" y="5184926"/>
          <a:ext cx="497492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30">
                  <a:extLst>
                    <a:ext uri="{9D8B030D-6E8A-4147-A177-3AD203B41FA5}">
                      <a16:colId xmlns:a16="http://schemas.microsoft.com/office/drawing/2014/main" val="347907919"/>
                    </a:ext>
                  </a:extLst>
                </a:gridCol>
                <a:gridCol w="1243730">
                  <a:extLst>
                    <a:ext uri="{9D8B030D-6E8A-4147-A177-3AD203B41FA5}">
                      <a16:colId xmlns:a16="http://schemas.microsoft.com/office/drawing/2014/main" val="1064085691"/>
                    </a:ext>
                  </a:extLst>
                </a:gridCol>
                <a:gridCol w="1243730">
                  <a:extLst>
                    <a:ext uri="{9D8B030D-6E8A-4147-A177-3AD203B41FA5}">
                      <a16:colId xmlns:a16="http://schemas.microsoft.com/office/drawing/2014/main" val="575909665"/>
                    </a:ext>
                  </a:extLst>
                </a:gridCol>
                <a:gridCol w="1243730">
                  <a:extLst>
                    <a:ext uri="{9D8B030D-6E8A-4147-A177-3AD203B41FA5}">
                      <a16:colId xmlns:a16="http://schemas.microsoft.com/office/drawing/2014/main" val="1457832797"/>
                    </a:ext>
                  </a:extLst>
                </a:gridCol>
              </a:tblGrid>
              <a:tr h="24404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key</a:t>
                      </a:r>
                      <a:endParaRPr lang="zh-CN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91465"/>
                  </a:ext>
                </a:extLst>
              </a:tr>
              <a:tr h="24404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source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Time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Store Nodes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14346"/>
                  </a:ext>
                </a:extLst>
              </a:tr>
              <a:tr h="24404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Qm3a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202311240000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12W3c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0125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672C637D-12E5-E052-DC7D-6B7042AF8DB9}"/>
              </a:ext>
            </a:extLst>
          </p:cNvPr>
          <p:cNvGraphicFramePr>
            <a:graphicFrameLocks noGrp="1"/>
          </p:cNvGraphicFramePr>
          <p:nvPr/>
        </p:nvGraphicFramePr>
        <p:xfrm>
          <a:off x="848812" y="4376937"/>
          <a:ext cx="497751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378">
                  <a:extLst>
                    <a:ext uri="{9D8B030D-6E8A-4147-A177-3AD203B41FA5}">
                      <a16:colId xmlns:a16="http://schemas.microsoft.com/office/drawing/2014/main" val="2815842439"/>
                    </a:ext>
                  </a:extLst>
                </a:gridCol>
                <a:gridCol w="1244378">
                  <a:extLst>
                    <a:ext uri="{9D8B030D-6E8A-4147-A177-3AD203B41FA5}">
                      <a16:colId xmlns:a16="http://schemas.microsoft.com/office/drawing/2014/main" val="1297177655"/>
                    </a:ext>
                  </a:extLst>
                </a:gridCol>
                <a:gridCol w="1244378">
                  <a:extLst>
                    <a:ext uri="{9D8B030D-6E8A-4147-A177-3AD203B41FA5}">
                      <a16:colId xmlns:a16="http://schemas.microsoft.com/office/drawing/2014/main" val="2050824425"/>
                    </a:ext>
                  </a:extLst>
                </a:gridCol>
                <a:gridCol w="1244378">
                  <a:extLst>
                    <a:ext uri="{9D8B030D-6E8A-4147-A177-3AD203B41FA5}">
                      <a16:colId xmlns:a16="http://schemas.microsoft.com/office/drawing/2014/main" val="1966304050"/>
                    </a:ext>
                  </a:extLst>
                </a:gridCol>
              </a:tblGrid>
              <a:tr h="22900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key</a:t>
                      </a:r>
                      <a:endParaRPr lang="zh-CN" alt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100" dirty="0"/>
                        <a:t>value</a:t>
                      </a:r>
                      <a:endParaRPr lang="zh-CN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70717"/>
                  </a:ext>
                </a:extLst>
              </a:tr>
              <a:tr h="22900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CID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Time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IpfsID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Operation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18908"/>
                  </a:ext>
                </a:extLst>
              </a:tr>
              <a:tr h="235745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Qm3a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202311240000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12W3c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</a:rPr>
                        <a:t>Write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49072"/>
                  </a:ext>
                </a:extLst>
              </a:tr>
            </a:tbl>
          </a:graphicData>
        </a:graphic>
      </p:graphicFrame>
      <p:sp>
        <p:nvSpPr>
          <p:cNvPr id="33" name="箭头: 下 32">
            <a:extLst>
              <a:ext uri="{FF2B5EF4-FFF2-40B4-BE49-F238E27FC236}">
                <a16:creationId xmlns:a16="http://schemas.microsoft.com/office/drawing/2014/main" id="{97FFC79C-BD62-CE2F-ECCC-2B219E2E27DD}"/>
              </a:ext>
            </a:extLst>
          </p:cNvPr>
          <p:cNvSpPr/>
          <p:nvPr/>
        </p:nvSpPr>
        <p:spPr>
          <a:xfrm rot="10800000">
            <a:off x="1655805" y="3218935"/>
            <a:ext cx="166817" cy="10379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6BBA528D-ED35-0B04-BAAB-F86DCCC4A9C3}"/>
              </a:ext>
            </a:extLst>
          </p:cNvPr>
          <p:cNvSpPr/>
          <p:nvPr/>
        </p:nvSpPr>
        <p:spPr>
          <a:xfrm rot="16200000">
            <a:off x="6296808" y="4329981"/>
            <a:ext cx="166817" cy="10379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DABCE81F-1054-4FF0-FF54-1D0CFBA5CF32}"/>
              </a:ext>
            </a:extLst>
          </p:cNvPr>
          <p:cNvSpPr/>
          <p:nvPr/>
        </p:nvSpPr>
        <p:spPr>
          <a:xfrm rot="16200000">
            <a:off x="6296808" y="5042756"/>
            <a:ext cx="166817" cy="10379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6E76910-6E4B-08AF-799C-61F41ABCCB8F}"/>
              </a:ext>
            </a:extLst>
          </p:cNvPr>
          <p:cNvSpPr txBox="1"/>
          <p:nvPr/>
        </p:nvSpPr>
        <p:spPr>
          <a:xfrm>
            <a:off x="5875229" y="4429760"/>
            <a:ext cx="108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Protobuf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9742F9-B1DD-0DD0-DF06-C971535956DB}"/>
              </a:ext>
            </a:extLst>
          </p:cNvPr>
          <p:cNvSpPr txBox="1"/>
          <p:nvPr/>
        </p:nvSpPr>
        <p:spPr>
          <a:xfrm>
            <a:off x="5872346" y="5193132"/>
            <a:ext cx="108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Protobuf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7138A10-9F78-318B-823A-D8D268EB0FF1}"/>
              </a:ext>
            </a:extLst>
          </p:cNvPr>
          <p:cNvCxnSpPr>
            <a:stCxn id="36" idx="3"/>
            <a:endCxn id="26" idx="2"/>
          </p:cNvCxnSpPr>
          <p:nvPr/>
        </p:nvCxnSpPr>
        <p:spPr>
          <a:xfrm>
            <a:off x="6962934" y="4583649"/>
            <a:ext cx="3009207" cy="934882"/>
          </a:xfrm>
          <a:prstGeom prst="bentConnector4">
            <a:avLst>
              <a:gd name="adj1" fmla="val 26236"/>
              <a:gd name="adj2" fmla="val 124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4DDF1DB-F8AC-936B-B7CB-06D31B5C7B4A}"/>
              </a:ext>
            </a:extLst>
          </p:cNvPr>
          <p:cNvSpPr txBox="1"/>
          <p:nvPr/>
        </p:nvSpPr>
        <p:spPr>
          <a:xfrm>
            <a:off x="8430694" y="5790916"/>
            <a:ext cx="286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Tx n + 1: (…,Payloads,…)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351464DB-FAD8-1E6A-6DF8-2120D430876D}"/>
              </a:ext>
            </a:extLst>
          </p:cNvPr>
          <p:cNvCxnSpPr>
            <a:stCxn id="37" idx="3"/>
            <a:endCxn id="48" idx="2"/>
          </p:cNvCxnSpPr>
          <p:nvPr/>
        </p:nvCxnSpPr>
        <p:spPr>
          <a:xfrm>
            <a:off x="6960051" y="5347021"/>
            <a:ext cx="2900882" cy="813227"/>
          </a:xfrm>
          <a:prstGeom prst="bentConnector4">
            <a:avLst>
              <a:gd name="adj1" fmla="val 25348"/>
              <a:gd name="adj2" fmla="val 128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5470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350</Words>
  <Application>Microsoft Office PowerPoint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Wingdings</vt:lpstr>
      <vt:lpstr>Office 主题​​</vt:lpstr>
      <vt:lpstr>WPS</vt:lpstr>
      <vt:lpstr>问题</vt:lpstr>
      <vt:lpstr>Fabric Ledger账本结构</vt:lpstr>
      <vt:lpstr>账本结构细化</vt:lpstr>
      <vt:lpstr>World State的存储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</dc:title>
  <dc:creator>子平 王</dc:creator>
  <cp:lastModifiedBy>子平 王</cp:lastModifiedBy>
  <cp:revision>2</cp:revision>
  <dcterms:created xsi:type="dcterms:W3CDTF">2023-11-24T10:52:13Z</dcterms:created>
  <dcterms:modified xsi:type="dcterms:W3CDTF">2023-11-24T13:57:56Z</dcterms:modified>
</cp:coreProperties>
</file>