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C8CE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77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image" Target="../media/image1.png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17010" y="2902585"/>
            <a:ext cx="1273810" cy="699770"/>
          </a:xfrm>
          <a:prstGeom prst="roundRect">
            <a:avLst/>
          </a:prstGeom>
          <a:gradFill>
            <a:gsLst>
              <a:gs pos="97000">
                <a:srgbClr val="96C0B8"/>
              </a:gs>
              <a:gs pos="0">
                <a:srgbClr val="00D1E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公钥</a:t>
            </a:r>
            <a:endParaRPr lang="zh-CN" altLang="en-US"/>
          </a:p>
        </p:txBody>
      </p:sp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1054735" y="2902585"/>
            <a:ext cx="1273810" cy="699770"/>
          </a:xfrm>
          <a:prstGeom prst="roundRect">
            <a:avLst/>
          </a:prstGeom>
          <a:gradFill>
            <a:gsLst>
              <a:gs pos="97000">
                <a:srgbClr val="96C0B8"/>
              </a:gs>
              <a:gs pos="0">
                <a:srgbClr val="00D1E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私钥</a:t>
            </a:r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10214610" y="2883535"/>
            <a:ext cx="1273810" cy="699770"/>
          </a:xfrm>
          <a:prstGeom prst="roundRect">
            <a:avLst/>
          </a:prstGeom>
          <a:gradFill>
            <a:gsLst>
              <a:gs pos="97000">
                <a:srgbClr val="96C0B8"/>
              </a:gs>
              <a:gs pos="0">
                <a:srgbClr val="00D1E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账户</a:t>
            </a:r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3"/>
            </p:custDataLst>
          </p:nvPr>
        </p:nvSpPr>
        <p:spPr>
          <a:xfrm>
            <a:off x="2807970" y="3910965"/>
            <a:ext cx="2601595" cy="699770"/>
          </a:xfrm>
          <a:prstGeom prst="roundRect">
            <a:avLst/>
          </a:prstGeom>
          <a:gradFill>
            <a:gsLst>
              <a:gs pos="97000">
                <a:srgbClr val="96C0B8"/>
              </a:gs>
              <a:gs pos="0">
                <a:srgbClr val="00D1E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密码</a:t>
            </a:r>
            <a:r>
              <a:rPr lang="en-US" altLang="zh-CN"/>
              <a:t> + key</a:t>
            </a:r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12" name="圆角矩形 11"/>
          <p:cNvSpPr/>
          <p:nvPr>
            <p:custDataLst>
              <p:tags r:id="rId4"/>
            </p:custDataLst>
          </p:nvPr>
        </p:nvSpPr>
        <p:spPr>
          <a:xfrm>
            <a:off x="6969125" y="2883535"/>
            <a:ext cx="1567180" cy="699770"/>
          </a:xfrm>
          <a:prstGeom prst="roundRect">
            <a:avLst/>
          </a:prstGeom>
          <a:gradFill>
            <a:gsLst>
              <a:gs pos="97000">
                <a:srgbClr val="96C0B8"/>
              </a:gs>
              <a:gs pos="0">
                <a:srgbClr val="00D1E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32bit</a:t>
            </a:r>
            <a:r>
              <a:rPr lang="zh-CN" altLang="en-US"/>
              <a:t>哈希值</a:t>
            </a:r>
            <a:endParaRPr lang="zh-CN" altLang="en-US"/>
          </a:p>
        </p:txBody>
      </p:sp>
      <p:sp>
        <p:nvSpPr>
          <p:cNvPr id="15" name="右箭头 14"/>
          <p:cNvSpPr/>
          <p:nvPr>
            <p:custDataLst>
              <p:tags r:id="rId5"/>
            </p:custDataLst>
          </p:nvPr>
        </p:nvSpPr>
        <p:spPr>
          <a:xfrm>
            <a:off x="1003300" y="4526915"/>
            <a:ext cx="1374775" cy="821690"/>
          </a:xfrm>
          <a:prstGeom prst="rightArrow">
            <a:avLst/>
          </a:prstGeom>
          <a:gradFill>
            <a:gsLst>
              <a:gs pos="97000">
                <a:srgbClr val="96C0B8"/>
              </a:gs>
              <a:gs pos="0">
                <a:srgbClr val="00D1E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保存</a:t>
            </a:r>
            <a:r>
              <a:rPr lang="zh-CN" altLang="en-US"/>
              <a:t>方式</a:t>
            </a:r>
            <a:endParaRPr lang="zh-CN" altLang="en-US"/>
          </a:p>
        </p:txBody>
      </p:sp>
      <p:sp>
        <p:nvSpPr>
          <p:cNvPr id="2" name="左大括号 1"/>
          <p:cNvSpPr/>
          <p:nvPr/>
        </p:nvSpPr>
        <p:spPr>
          <a:xfrm>
            <a:off x="2488565" y="4155440"/>
            <a:ext cx="304165" cy="1572260"/>
          </a:xfrm>
          <a:prstGeom prst="leftBrace">
            <a:avLst/>
          </a:prstGeom>
          <a:ln w="28575" cmpd="sng">
            <a:solidFill>
              <a:srgbClr val="4EC8CE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>
            <p:custDataLst>
              <p:tags r:id="rId6"/>
            </p:custDataLst>
          </p:nvPr>
        </p:nvSpPr>
        <p:spPr>
          <a:xfrm>
            <a:off x="2807970" y="5153660"/>
            <a:ext cx="2601595" cy="699770"/>
          </a:xfrm>
          <a:prstGeom prst="roundRect">
            <a:avLst/>
          </a:prstGeom>
          <a:gradFill>
            <a:gsLst>
              <a:gs pos="97000">
                <a:srgbClr val="96C0B8"/>
              </a:gs>
              <a:gs pos="0">
                <a:srgbClr val="00D1E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助记词（由私钥映射到词库</a:t>
            </a:r>
            <a:r>
              <a:rPr lang="zh-CN" altLang="en-US"/>
              <a:t>得到）</a:t>
            </a:r>
            <a:endParaRPr lang="zh-CN" altLang="en-US"/>
          </a:p>
        </p:txBody>
      </p:sp>
      <p:sp>
        <p:nvSpPr>
          <p:cNvPr id="17" name="右箭头 16"/>
          <p:cNvSpPr/>
          <p:nvPr>
            <p:custDataLst>
              <p:tags r:id="rId7"/>
            </p:custDataLst>
          </p:nvPr>
        </p:nvSpPr>
        <p:spPr>
          <a:xfrm>
            <a:off x="2347595" y="2723515"/>
            <a:ext cx="1649730" cy="1094105"/>
          </a:xfrm>
          <a:prstGeom prst="rightArrow">
            <a:avLst/>
          </a:prstGeom>
          <a:gradFill>
            <a:gsLst>
              <a:gs pos="97000">
                <a:srgbClr val="96C0B8"/>
              </a:gs>
              <a:gs pos="0">
                <a:srgbClr val="00D1E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ECDSA</a:t>
            </a:r>
            <a:endParaRPr lang="en-US" altLang="zh-CN"/>
          </a:p>
        </p:txBody>
      </p:sp>
      <p:sp>
        <p:nvSpPr>
          <p:cNvPr id="18" name="右箭头 17"/>
          <p:cNvSpPr/>
          <p:nvPr>
            <p:custDataLst>
              <p:tags r:id="rId8"/>
            </p:custDataLst>
          </p:nvPr>
        </p:nvSpPr>
        <p:spPr>
          <a:xfrm>
            <a:off x="5300345" y="2723515"/>
            <a:ext cx="1649730" cy="1094105"/>
          </a:xfrm>
          <a:prstGeom prst="rightArrow">
            <a:avLst/>
          </a:prstGeom>
          <a:gradFill>
            <a:gsLst>
              <a:gs pos="97000">
                <a:srgbClr val="96C0B8"/>
              </a:gs>
              <a:gs pos="0">
                <a:srgbClr val="00D1E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Keccak-256 hash</a:t>
            </a:r>
            <a:endParaRPr lang="en-US" altLang="zh-CN"/>
          </a:p>
        </p:txBody>
      </p:sp>
      <p:sp>
        <p:nvSpPr>
          <p:cNvPr id="19" name="右箭头 18"/>
          <p:cNvSpPr/>
          <p:nvPr>
            <p:custDataLst>
              <p:tags r:id="rId9"/>
            </p:custDataLst>
          </p:nvPr>
        </p:nvSpPr>
        <p:spPr>
          <a:xfrm>
            <a:off x="8555355" y="2723515"/>
            <a:ext cx="1649730" cy="1094105"/>
          </a:xfrm>
          <a:prstGeom prst="rightArrow">
            <a:avLst/>
          </a:prstGeom>
          <a:gradFill>
            <a:gsLst>
              <a:gs pos="97000">
                <a:srgbClr val="96C0B8"/>
              </a:gs>
              <a:gs pos="0">
                <a:srgbClr val="00D1E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取前</a:t>
            </a:r>
            <a:r>
              <a:rPr lang="en-US" altLang="zh-CN">
                <a:sym typeface="+mn-ea"/>
              </a:rPr>
              <a:t>20bit</a:t>
            </a:r>
            <a:endParaRPr lang="en-US" altLang="zh-CN"/>
          </a:p>
        </p:txBody>
      </p:sp>
      <p:sp>
        <p:nvSpPr>
          <p:cNvPr id="20" name="圆角矩形 19"/>
          <p:cNvSpPr/>
          <p:nvPr>
            <p:custDataLst>
              <p:tags r:id="rId10"/>
            </p:custDataLst>
          </p:nvPr>
        </p:nvSpPr>
        <p:spPr>
          <a:xfrm>
            <a:off x="1054735" y="1862455"/>
            <a:ext cx="1649095" cy="699770"/>
          </a:xfrm>
          <a:prstGeom prst="roundRect">
            <a:avLst/>
          </a:prstGeom>
          <a:gradFill>
            <a:gsLst>
              <a:gs pos="97000">
                <a:srgbClr val="96C0B8"/>
              </a:gs>
              <a:gs pos="0">
                <a:srgbClr val="00D1E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ym typeface="+mn-ea"/>
              </a:rPr>
              <a:t>随机生成</a:t>
            </a:r>
            <a:r>
              <a:rPr lang="en-US" altLang="zh-CN" sz="1600">
                <a:sym typeface="+mn-ea"/>
              </a:rPr>
              <a:t>256bit</a:t>
            </a:r>
            <a:r>
              <a:rPr lang="zh-CN" altLang="en-US" sz="1600">
                <a:sym typeface="+mn-ea"/>
              </a:rPr>
              <a:t>二进制数</a:t>
            </a:r>
            <a:endParaRPr lang="zh-CN" altLang="en-US" sz="160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82980" y="527685"/>
            <a:ext cx="3366135" cy="744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latin typeface="+mj-lt"/>
              </a:rPr>
              <a:t>以太坊账户模型</a:t>
            </a:r>
            <a:endParaRPr lang="zh-CN" altLang="en-US" sz="3200" b="1">
              <a:latin typeface="+mj-lt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84580" y="1271905"/>
            <a:ext cx="9293860" cy="50679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文本框 20"/>
          <p:cNvSpPr txBox="1"/>
          <p:nvPr>
            <p:custDataLst>
              <p:tags r:id="rId3"/>
            </p:custDataLst>
          </p:nvPr>
        </p:nvSpPr>
        <p:spPr>
          <a:xfrm>
            <a:off x="982980" y="527685"/>
            <a:ext cx="3366135" cy="744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latin typeface="+mj-lt"/>
              </a:rPr>
              <a:t>比特币</a:t>
            </a:r>
            <a:r>
              <a:rPr lang="en-US" altLang="zh-CN" sz="3200" b="1">
                <a:latin typeface="+mj-lt"/>
              </a:rPr>
              <a:t>UTXO</a:t>
            </a:r>
            <a:r>
              <a:rPr lang="zh-CN" altLang="en-US" sz="3200" b="1">
                <a:latin typeface="+mj-lt"/>
              </a:rPr>
              <a:t>模型</a:t>
            </a:r>
            <a:endParaRPr lang="zh-CN" altLang="en-US" sz="3200" b="1">
              <a:latin typeface="+mj-lt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commondata" val="eyJoZGlkIjoiZjA3ZDEwMTFjNmIxNmIzYzRkNDBiMGZkZjE3MGFlY2Y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WPS 演示</Application>
  <PresentationFormat>宽屏</PresentationFormat>
  <Paragraphs>26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王子平</cp:lastModifiedBy>
  <cp:revision>157</cp:revision>
  <dcterms:created xsi:type="dcterms:W3CDTF">2019-06-19T02:08:00Z</dcterms:created>
  <dcterms:modified xsi:type="dcterms:W3CDTF">2023-09-28T06:59:07Z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CD72A40D7B5E4E7BAB99DE76A023095D_11</vt:lpwstr>
  </property>
</Properties>
</file>