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8" r:id="rId2"/>
    <p:sldId id="308" r:id="rId3"/>
    <p:sldId id="302" r:id="rId4"/>
    <p:sldId id="301" r:id="rId5"/>
    <p:sldId id="310" r:id="rId6"/>
    <p:sldId id="305" r:id="rId7"/>
    <p:sldId id="306" r:id="rId8"/>
    <p:sldId id="311" r:id="rId9"/>
  </p:sldIdLst>
  <p:sldSz cx="127984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9AD0927-C525-4384-B7FE-089A57324B00}">
          <p14:sldIdLst>
            <p14:sldId id="258"/>
            <p14:sldId id="308"/>
            <p14:sldId id="302"/>
            <p14:sldId id="301"/>
            <p14:sldId id="310"/>
            <p14:sldId id="305"/>
            <p14:sldId id="306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사용자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93"/>
    <a:srgbClr val="B1E5D7"/>
    <a:srgbClr val="226856"/>
    <a:srgbClr val="153F34"/>
    <a:srgbClr val="7F6000"/>
    <a:srgbClr val="CC6666"/>
    <a:srgbClr val="96C6B8"/>
    <a:srgbClr val="636363"/>
    <a:srgbClr val="AEA162"/>
    <a:srgbClr val="E7D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0" autoAdjust="0"/>
    <p:restoredTop sz="76442" autoAdjust="0"/>
  </p:normalViewPr>
  <p:slideViewPr>
    <p:cSldViewPr snapToGrid="0">
      <p:cViewPr varScale="1">
        <p:scale>
          <a:sx n="83" d="100"/>
          <a:sy n="83" d="100"/>
        </p:scale>
        <p:origin x="666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81" d="500"/>
        <a:sy n="381" d="5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58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039F35E-1E6D-440C-B16E-1CAA87617E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2719D-51A4-4019-A536-CFF498AEE9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0A0B7-5C81-4665-A491-7F1F93FAD66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3BE6A-4529-4F6B-AC8B-29285079E4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36C2E-48F3-4848-B877-914216BAE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BAFCE-F0B0-4244-BDEF-2430FD19E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6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AD920-1865-4D25-9131-7F84C7660D9D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4E806-CFCA-4AF0-BCC1-6AE62BD378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5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0863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1725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2588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3450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4313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5176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6038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6901" algn="l" defTabSz="1001725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sz="1400" dirty="0"/>
              <a:t>Intermittent Computing using only energy harvesting </a:t>
            </a:r>
            <a:r>
              <a:rPr lang="ko-KR" altLang="en-US" sz="1400" dirty="0"/>
              <a:t>에 대해 연구를 진행하려고 하는 </a:t>
            </a:r>
            <a:r>
              <a:rPr lang="en-US" altLang="ko-KR" sz="1400" dirty="0" err="1"/>
              <a:t>blabla</a:t>
            </a:r>
            <a:r>
              <a:rPr lang="en-US" altLang="ko-KR" sz="1400" dirty="0"/>
              <a:t> </a:t>
            </a:r>
            <a:r>
              <a:rPr lang="ko-KR" altLang="en-US" sz="1400" dirty="0"/>
              <a:t>팀입니다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dirty="0"/>
              <a:t>저희 팀 멤버는 </a:t>
            </a:r>
            <a:r>
              <a:rPr lang="en-US" altLang="ko-KR" dirty="0"/>
              <a:t>~~ 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806-CFCA-4AF0-BCC1-6AE62BD378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55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 베이스가 된 연구와 문제점</a:t>
            </a:r>
            <a:endParaRPr lang="en-US" altLang="ko-KR" dirty="0"/>
          </a:p>
          <a:p>
            <a:r>
              <a:rPr lang="ko-KR" altLang="en-US" dirty="0"/>
              <a:t>제안 기법</a:t>
            </a:r>
            <a:endParaRPr lang="en-US" altLang="ko-KR" dirty="0"/>
          </a:p>
          <a:p>
            <a:r>
              <a:rPr lang="ko-KR" altLang="en-US" dirty="0"/>
              <a:t>실험 방법</a:t>
            </a:r>
            <a:endParaRPr lang="en-US" altLang="ko-KR" dirty="0"/>
          </a:p>
          <a:p>
            <a:r>
              <a:rPr lang="ko-KR" altLang="en-US" dirty="0"/>
              <a:t>팀 구성과 역할</a:t>
            </a:r>
            <a:endParaRPr lang="en-US" altLang="ko-KR" dirty="0"/>
          </a:p>
          <a:p>
            <a:r>
              <a:rPr lang="ko-KR" altLang="en-US" dirty="0"/>
              <a:t>프로젝트 타임라인에 대해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806-CFCA-4AF0-BCC1-6AE62BD378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81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0017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야생 동물 밀렵은 여러 동물의 개체 감소의 중요한 원인 중 하나입니다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GPS</a:t>
            </a:r>
            <a:r>
              <a:rPr lang="ko-KR" altLang="en-US" dirty="0"/>
              <a:t>를 추적하는 목걸이는 밀렵 방지를 위해 전 세계 야생 동물을 모니터링하는 핵심 도구로 사용됩니다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GPS </a:t>
            </a:r>
            <a:r>
              <a:rPr lang="ko-KR" altLang="en-US" dirty="0"/>
              <a:t>목걸이 만으로는 동물의 움직임이 </a:t>
            </a:r>
            <a:r>
              <a:rPr lang="ko-KR" altLang="en-US" dirty="0" err="1"/>
              <a:t>부동적일때</a:t>
            </a:r>
            <a:r>
              <a:rPr lang="ko-KR" altLang="en-US" dirty="0"/>
              <a:t> 밀렵을 방지하는 도구로서 효과적이지 않습니다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/>
              <a:t>밀렵을 막기위해 총기 소리 감지 시스템에 대한 연구가 진행되었습니다</a:t>
            </a:r>
            <a:r>
              <a:rPr lang="en-US" altLang="ko-KR" dirty="0"/>
              <a:t>.</a:t>
            </a:r>
            <a:r>
              <a:rPr lang="ko-KR" altLang="en-US" dirty="0"/>
              <a:t> 미국의 넓은 지역을 커버하기위해</a:t>
            </a:r>
            <a:r>
              <a:rPr lang="en-US" altLang="ko-KR" dirty="0"/>
              <a:t>, GPS</a:t>
            </a:r>
            <a:r>
              <a:rPr lang="ko-KR" altLang="en-US" dirty="0"/>
              <a:t>와 함께 </a:t>
            </a:r>
            <a:r>
              <a:rPr lang="en-US" altLang="ko-KR" dirty="0"/>
              <a:t>energy harvesting</a:t>
            </a:r>
            <a:r>
              <a:rPr lang="ko-KR" altLang="en-US" dirty="0"/>
              <a:t>을 이용하는 센서를 사용했습니다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기존 연구의 한계점 </a:t>
            </a:r>
            <a:r>
              <a:rPr lang="en-US" altLang="ko-KR" dirty="0"/>
              <a:t>: </a:t>
            </a:r>
            <a:r>
              <a:rPr lang="ko-KR" altLang="en-US" dirty="0"/>
              <a:t>한국에서 밀렵과 총기 사용이 아예 없지는 않지만</a:t>
            </a:r>
            <a:r>
              <a:rPr lang="en-US" altLang="ko-KR" dirty="0"/>
              <a:t>, </a:t>
            </a:r>
            <a:r>
              <a:rPr lang="ko-KR" altLang="en-US" dirty="0"/>
              <a:t>미국에 비하면 매우 적습니다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energy harvesting</a:t>
            </a:r>
            <a:r>
              <a:rPr lang="ko-KR" altLang="en-US" dirty="0"/>
              <a:t>을 이용한 </a:t>
            </a:r>
            <a:r>
              <a:rPr lang="en-US" altLang="ko-KR" dirty="0"/>
              <a:t>intermittent  computing </a:t>
            </a:r>
            <a:r>
              <a:rPr lang="ko-KR" altLang="en-US" dirty="0"/>
              <a:t>기술의 실용성이 매우 떨어집니다</a:t>
            </a:r>
            <a:r>
              <a:rPr lang="en-US" altLang="ko-KR" dirty="0"/>
              <a:t>. </a:t>
            </a:r>
            <a:r>
              <a:rPr lang="ko-KR" altLang="en-US" dirty="0"/>
              <a:t>따라서 저희는 이 기술의 실용성을 높이기 위해</a:t>
            </a:r>
            <a:r>
              <a:rPr lang="en-US" altLang="ko-KR" dirty="0"/>
              <a:t>, </a:t>
            </a:r>
            <a:r>
              <a:rPr lang="ko-KR" altLang="en-US" dirty="0"/>
              <a:t>보다 작은 데시벨에서 센서가 켜지고 작동하며</a:t>
            </a:r>
            <a:r>
              <a:rPr lang="en-US" altLang="ko-KR" dirty="0"/>
              <a:t>, </a:t>
            </a:r>
            <a:r>
              <a:rPr lang="ko-KR" altLang="en-US" dirty="0"/>
              <a:t>조금 더 실생활에서 자주 일어나는 소리를 </a:t>
            </a:r>
            <a:r>
              <a:rPr lang="en-US" altLang="ko-KR" dirty="0"/>
              <a:t>machine learning</a:t>
            </a:r>
            <a:r>
              <a:rPr lang="ko-KR" altLang="en-US" dirty="0"/>
              <a:t>을 이용하여 감지해 보고자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806-CFCA-4AF0-BCC1-6AE62BD378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5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017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en-US" altLang="ko-KR" dirty="0"/>
              <a:t>energy harvesting</a:t>
            </a:r>
            <a:r>
              <a:rPr lang="ko-KR" altLang="en-US" dirty="0"/>
              <a:t>을 위해 태양광 패널을 이용하려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Energy Harvesting</a:t>
            </a:r>
            <a:r>
              <a:rPr lang="ko-KR" altLang="en-US" dirty="0"/>
              <a:t>을 이용한 </a:t>
            </a:r>
            <a:r>
              <a:rPr lang="en-US" altLang="ko-KR" dirty="0"/>
              <a:t>intermittent computing</a:t>
            </a:r>
            <a:r>
              <a:rPr lang="ko-KR" altLang="en-US" dirty="0"/>
              <a:t>의 특성상 센서가 항상 켜져 있는 것은 불가능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센서를 켜는 것과</a:t>
            </a:r>
            <a:r>
              <a:rPr lang="en-US" altLang="ko-KR" dirty="0"/>
              <a:t>, </a:t>
            </a:r>
            <a:r>
              <a:rPr lang="ko-KR" altLang="en-US" dirty="0"/>
              <a:t>센서가 소리를 인식한 후 분석하는 것은 별개의 동작입니다</a:t>
            </a:r>
            <a:r>
              <a:rPr lang="en-US" altLang="ko-KR" dirty="0"/>
              <a:t>. </a:t>
            </a:r>
            <a:r>
              <a:rPr lang="ko-KR" altLang="en-US" dirty="0"/>
              <a:t>따라서 별개의 동작을 실행하기 위해선 최소 </a:t>
            </a:r>
            <a:r>
              <a:rPr lang="en-US" altLang="ko-KR" dirty="0"/>
              <a:t>2</a:t>
            </a:r>
            <a:r>
              <a:rPr lang="ko-KR" altLang="en-US" dirty="0"/>
              <a:t>개의 센서가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데시벨 이상의 소리를 감지하는 센서와</a:t>
            </a:r>
            <a:r>
              <a:rPr lang="en-US" altLang="ko-KR" dirty="0"/>
              <a:t>,sound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받아들이는 센서가 그것입니다</a:t>
            </a:r>
            <a:r>
              <a:rPr lang="en-US" altLang="ko-KR" dirty="0"/>
              <a:t>. </a:t>
            </a:r>
            <a:r>
              <a:rPr lang="ko-KR" altLang="en-US" dirty="0"/>
              <a:t>두 센서는 연동되어 작동할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소리를 인식하여 분석하려면 </a:t>
            </a:r>
            <a:r>
              <a:rPr lang="en-US" altLang="ko-KR" dirty="0"/>
              <a:t>3</a:t>
            </a:r>
            <a:r>
              <a:rPr lang="ko-KR" altLang="en-US" dirty="0"/>
              <a:t>가지 단계가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특정 데시벨 이상의 소리가 발생합니다</a:t>
            </a:r>
            <a:r>
              <a:rPr lang="en-US" altLang="ko-KR" dirty="0"/>
              <a:t>. </a:t>
            </a:r>
            <a:r>
              <a:rPr lang="ko-KR" altLang="en-US" dirty="0"/>
              <a:t>그러면 데시벨 감지 센서가 작동합니다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데시벨 감지 센서의 반응이 오면 연동 되어있는 </a:t>
            </a:r>
            <a:r>
              <a:rPr lang="en-US" altLang="ko-KR" dirty="0"/>
              <a:t>sound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수집 센서가 작동하게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머신러닝을</a:t>
            </a:r>
            <a:r>
              <a:rPr lang="ko-KR" altLang="en-US" dirty="0"/>
              <a:t> 통해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sound data</a:t>
            </a:r>
            <a:r>
              <a:rPr lang="ko-KR" altLang="en-US" dirty="0"/>
              <a:t>가 </a:t>
            </a:r>
            <a:r>
              <a:rPr lang="en-US" altLang="ko-KR" dirty="0"/>
              <a:t>detect</a:t>
            </a:r>
            <a:r>
              <a:rPr lang="ko-KR" altLang="en-US" dirty="0"/>
              <a:t>해내야 하는 특정 </a:t>
            </a:r>
            <a:r>
              <a:rPr lang="en-US" altLang="ko-KR" dirty="0"/>
              <a:t>context</a:t>
            </a:r>
            <a:r>
              <a:rPr lang="ko-KR" altLang="en-US" dirty="0"/>
              <a:t>인지 판별합니다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806-CFCA-4AF0-BCC1-6AE62BD378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53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여러 소리에 대한 테스트를 진행할 예정입니다</a:t>
            </a:r>
            <a:r>
              <a:rPr lang="en-US" altLang="ko-KR" dirty="0"/>
              <a:t>. ( </a:t>
            </a:r>
            <a:r>
              <a:rPr lang="ko-KR" altLang="en-US" dirty="0"/>
              <a:t>박수소리과 물 흐르는 소리</a:t>
            </a:r>
            <a:r>
              <a:rPr lang="en-US" altLang="ko-KR" dirty="0"/>
              <a:t>, </a:t>
            </a:r>
            <a:r>
              <a:rPr lang="ko-KR" altLang="en-US" dirty="0"/>
              <a:t>물건이 떨어지는 소리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소리들이 </a:t>
            </a:r>
            <a:r>
              <a:rPr lang="ko-KR" altLang="en-US" dirty="0" err="1"/>
              <a:t>발생할때</a:t>
            </a:r>
            <a:r>
              <a:rPr lang="ko-KR" altLang="en-US" dirty="0"/>
              <a:t> 나오는 데시벨의 최소 크기들을 소리 데시벨 감지 센서의 기준으로 설정할 생각입니다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여러가지 상황들이 내는 소리를 </a:t>
            </a:r>
            <a:r>
              <a:rPr lang="ko-KR" altLang="en-US" dirty="0" err="1"/>
              <a:t>머신러닝으로</a:t>
            </a:r>
            <a:r>
              <a:rPr lang="ko-KR" altLang="en-US" dirty="0"/>
              <a:t> 인식 시키고 구분해 내는 것이 목표입니다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energy harvesting</a:t>
            </a:r>
            <a:r>
              <a:rPr lang="ko-KR" altLang="en-US" dirty="0"/>
              <a:t>을 이용한 </a:t>
            </a:r>
            <a:r>
              <a:rPr lang="en-US" altLang="ko-KR" dirty="0"/>
              <a:t>intermittent computing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위 소리들을 감지해 내는 경우가 </a:t>
            </a:r>
            <a:r>
              <a:rPr lang="en-US" altLang="ko-KR" dirty="0"/>
              <a:t>100</a:t>
            </a:r>
            <a:r>
              <a:rPr lang="ko-KR" altLang="en-US" dirty="0"/>
              <a:t>퍼센트는 아니더라도 감지해낼 확률을 최대한 끌어올리는 것이 목표입니다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806-CFCA-4AF0-BCC1-6AE62BD378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73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806-CFCA-4AF0-BCC1-6AE62BD378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34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연구의 </a:t>
            </a:r>
            <a:r>
              <a:rPr lang="en-US" altLang="ko-KR" dirty="0"/>
              <a:t>timeline</a:t>
            </a:r>
            <a:r>
              <a:rPr lang="ko-KR" altLang="en-US" dirty="0"/>
              <a:t>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806-CFCA-4AF0-BCC1-6AE62BD378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10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03" y="1178222"/>
            <a:ext cx="9598819" cy="2506427"/>
          </a:xfrm>
        </p:spPr>
        <p:txBody>
          <a:bodyPr anchor="b"/>
          <a:lstStyle>
            <a:lvl1pPr algn="ctr">
              <a:defRPr sz="62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03" y="3781306"/>
            <a:ext cx="9598819" cy="1738167"/>
          </a:xfrm>
        </p:spPr>
        <p:txBody>
          <a:bodyPr/>
          <a:lstStyle>
            <a:lvl1pPr marL="0" indent="0" algn="ctr">
              <a:buNone/>
              <a:defRPr sz="2519"/>
            </a:lvl1pPr>
            <a:lvl2pPr marL="479923" indent="0" algn="ctr">
              <a:buNone/>
              <a:defRPr sz="2099"/>
            </a:lvl2pPr>
            <a:lvl3pPr marL="959846" indent="0" algn="ctr">
              <a:buNone/>
              <a:defRPr sz="1889"/>
            </a:lvl3pPr>
            <a:lvl4pPr marL="1439769" indent="0" algn="ctr">
              <a:buNone/>
              <a:defRPr sz="1680"/>
            </a:lvl4pPr>
            <a:lvl5pPr marL="1919691" indent="0" algn="ctr">
              <a:buNone/>
              <a:defRPr sz="1680"/>
            </a:lvl5pPr>
            <a:lvl6pPr marL="2399614" indent="0" algn="ctr">
              <a:buNone/>
              <a:defRPr sz="1680"/>
            </a:lvl6pPr>
            <a:lvl7pPr marL="2879537" indent="0" algn="ctr">
              <a:buNone/>
              <a:defRPr sz="1680"/>
            </a:lvl7pPr>
            <a:lvl8pPr marL="3359460" indent="0" algn="ctr">
              <a:buNone/>
              <a:defRPr sz="1680"/>
            </a:lvl8pPr>
            <a:lvl9pPr marL="3839383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968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769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873" y="383297"/>
            <a:ext cx="2759660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9892" y="383297"/>
            <a:ext cx="8119001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464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C94DB4-864A-4BF3-87F3-4B479FDD37EE}"/>
              </a:ext>
            </a:extLst>
          </p:cNvPr>
          <p:cNvSpPr/>
          <p:nvPr userDrawn="1"/>
        </p:nvSpPr>
        <p:spPr>
          <a:xfrm>
            <a:off x="-1" y="-1"/>
            <a:ext cx="12798425" cy="7013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93C888-6233-4F16-979C-5A8653BD0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574" y="3931921"/>
            <a:ext cx="10460654" cy="79552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DB9190D-C854-431A-A866-6DCC87C27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574" y="4789599"/>
            <a:ext cx="10460654" cy="636802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090309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892" y="383297"/>
            <a:ext cx="11038642" cy="4607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851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26" y="1794830"/>
            <a:ext cx="11038642" cy="2994714"/>
          </a:xfrm>
        </p:spPr>
        <p:txBody>
          <a:bodyPr anchor="b"/>
          <a:lstStyle>
            <a:lvl1pPr>
              <a:defRPr sz="62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26" y="4817875"/>
            <a:ext cx="11038642" cy="1574849"/>
          </a:xfrm>
        </p:spPr>
        <p:txBody>
          <a:bodyPr/>
          <a:lstStyle>
            <a:lvl1pPr marL="0" indent="0">
              <a:buNone/>
              <a:defRPr sz="2519">
                <a:solidFill>
                  <a:schemeClr val="tx1">
                    <a:tint val="75000"/>
                  </a:schemeClr>
                </a:solidFill>
              </a:defRPr>
            </a:lvl1pPr>
            <a:lvl2pPr marL="479923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2pPr>
            <a:lvl3pPr marL="959846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3pPr>
            <a:lvl4pPr marL="143976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6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61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5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4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38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360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892" y="1916484"/>
            <a:ext cx="5439331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9202" y="1916484"/>
            <a:ext cx="5439331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657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8" y="383297"/>
            <a:ext cx="11038642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559" y="1764832"/>
            <a:ext cx="5414333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559" y="2629749"/>
            <a:ext cx="5414333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9202" y="1764832"/>
            <a:ext cx="5440998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9202" y="2629749"/>
            <a:ext cx="5440998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072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261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710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997" y="1036569"/>
            <a:ext cx="647920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1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644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0997" y="1036569"/>
            <a:ext cx="647920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23" indent="0">
              <a:buNone/>
              <a:defRPr sz="2939"/>
            </a:lvl2pPr>
            <a:lvl3pPr marL="959846" indent="0">
              <a:buNone/>
              <a:defRPr sz="2519"/>
            </a:lvl3pPr>
            <a:lvl4pPr marL="1439769" indent="0">
              <a:buNone/>
              <a:defRPr sz="2099"/>
            </a:lvl4pPr>
            <a:lvl5pPr marL="1919691" indent="0">
              <a:buNone/>
              <a:defRPr sz="2099"/>
            </a:lvl5pPr>
            <a:lvl6pPr marL="2399614" indent="0">
              <a:buNone/>
              <a:defRPr sz="2099"/>
            </a:lvl6pPr>
            <a:lvl7pPr marL="2879537" indent="0">
              <a:buNone/>
              <a:defRPr sz="2099"/>
            </a:lvl7pPr>
            <a:lvl8pPr marL="3359460" indent="0">
              <a:buNone/>
              <a:defRPr sz="2099"/>
            </a:lvl8pPr>
            <a:lvl9pPr marL="3839383" indent="0">
              <a:buNone/>
              <a:defRPr sz="20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874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9892" y="383297"/>
            <a:ext cx="1103864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892" y="1916484"/>
            <a:ext cx="1103864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9892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ea typeface="Verdana" panose="020B0604030504040204" pitchFamily="34" charset="0"/>
              </a:rPr>
              <a:pPr/>
              <a:t>9/17/2019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9479" y="6672697"/>
            <a:ext cx="43194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887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EFB0-6173-4C6A-9B73-D8A83A113058}" type="slidenum">
              <a:rPr lang="en-AU" smtClean="0">
                <a:ea typeface="Verdana" panose="020B0604030504040204" pitchFamily="34" charset="0"/>
              </a:rPr>
              <a:pPr/>
              <a:t>‹#›</a:t>
            </a:fld>
            <a:endParaRPr lang="en-AU" dirty="0">
              <a:ea typeface="Verdana" panose="020B0604030504040204" pitchFamily="34" charset="0"/>
            </a:endParaRPr>
          </a:p>
        </p:txBody>
      </p:sp>
      <p:cxnSp>
        <p:nvCxnSpPr>
          <p:cNvPr id="7" name="Straight Connector 33">
            <a:extLst>
              <a:ext uri="{FF2B5EF4-FFF2-40B4-BE49-F238E27FC236}">
                <a16:creationId xmlns:a16="http://schemas.microsoft.com/office/drawing/2014/main" id="{7A5D1D75-68B2-451B-A5D2-0CB75B9DDBD5}"/>
              </a:ext>
            </a:extLst>
          </p:cNvPr>
          <p:cNvCxnSpPr>
            <a:cxnSpLocks/>
          </p:cNvCxnSpPr>
          <p:nvPr userDrawn="1"/>
        </p:nvCxnSpPr>
        <p:spPr>
          <a:xfrm>
            <a:off x="5" y="929321"/>
            <a:ext cx="12798425" cy="0"/>
          </a:xfrm>
          <a:prstGeom prst="line">
            <a:avLst/>
          </a:prstGeom>
          <a:ln w="19050">
            <a:solidFill>
              <a:srgbClr val="00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1349812-AF9F-4EE7-8B15-A400F13E0F1C}"/>
              </a:ext>
            </a:extLst>
          </p:cNvPr>
          <p:cNvSpPr txBox="1">
            <a:spLocks/>
          </p:cNvSpPr>
          <p:nvPr userDrawn="1"/>
        </p:nvSpPr>
        <p:spPr>
          <a:xfrm>
            <a:off x="82296" y="6967357"/>
            <a:ext cx="10333248" cy="219827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Copyright© 2019. CSI-4101/4102 Software Capstone Project.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83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59846" rtl="0" eaLnBrk="1" latinLnBrk="1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61" indent="-239961" algn="l" defTabSz="959846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884" indent="-239961" algn="l" defTabSz="959846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2pPr>
      <a:lvl3pPr marL="1199807" indent="-239961" algn="l" defTabSz="959846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79730" indent="-239961" algn="l" defTabSz="959846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2159653" indent="-239961" algn="l" defTabSz="959846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639576" indent="-239961" algn="l" defTabSz="959846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3119498" indent="-239961" algn="l" defTabSz="959846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599421" indent="-239961" algn="l" defTabSz="959846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4079344" indent="-239961" algn="l" defTabSz="959846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79923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59846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439769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919691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99614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79537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359460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839383" algn="l" defTabSz="959846" rtl="0" eaLnBrk="1" latinLnBrk="1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D508-0FEB-44E5-8B02-7C9D3579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4" y="1933414"/>
            <a:ext cx="12373652" cy="10939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/>
              <a:t>Research Proposal:</a:t>
            </a:r>
            <a:br>
              <a:rPr lang="en-US" altLang="ko-KR" dirty="0"/>
            </a:br>
            <a:r>
              <a:rPr lang="en-US" altLang="ko-KR" sz="4000" dirty="0"/>
              <a:t>Intermittent Computing using only Energy Harvesting</a:t>
            </a:r>
            <a:endParaRPr lang="ko-KR" altLang="en-US" sz="27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ED0C3-DB40-42F1-987B-5F805746CB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574" y="3226076"/>
            <a:ext cx="11076171" cy="1583457"/>
          </a:xfrm>
        </p:spPr>
        <p:txBody>
          <a:bodyPr>
            <a:normAutofit/>
          </a:bodyPr>
          <a:lstStyle/>
          <a:p>
            <a:r>
              <a:rPr lang="en-US" altLang="ko-KR"/>
              <a:t>Team GO32</a:t>
            </a:r>
            <a:r>
              <a:rPr lang="en-US" altLang="ko-KR" dirty="0"/>
              <a:t>(Section 3)</a:t>
            </a:r>
          </a:p>
          <a:p>
            <a:r>
              <a:rPr lang="en-US" altLang="ko-KR" dirty="0" err="1"/>
              <a:t>Jaehoon</a:t>
            </a:r>
            <a:r>
              <a:rPr lang="en-US" altLang="ko-KR" dirty="0"/>
              <a:t> Ryu, </a:t>
            </a:r>
            <a:r>
              <a:rPr lang="en-US" altLang="ko-KR" dirty="0" err="1"/>
              <a:t>Joonmo</a:t>
            </a:r>
            <a:r>
              <a:rPr lang="en-US" altLang="ko-KR" dirty="0"/>
              <a:t> Jung, </a:t>
            </a:r>
            <a:r>
              <a:rPr lang="en-US" altLang="ko-KR" dirty="0" err="1"/>
              <a:t>Jaseong</a:t>
            </a:r>
            <a:r>
              <a:rPr lang="en-US" altLang="ko-KR" dirty="0"/>
              <a:t> Ku</a:t>
            </a:r>
          </a:p>
          <a:p>
            <a:r>
              <a:rPr lang="en-US" altLang="ko-KR" dirty="0"/>
              <a:t>Fall 2019</a:t>
            </a:r>
          </a:p>
        </p:txBody>
      </p:sp>
      <p:pic>
        <p:nvPicPr>
          <p:cNvPr id="1034" name="Picture 10" descr="ê´ë ¨ ì´ë¯¸ì§">
            <a:extLst>
              <a:ext uri="{FF2B5EF4-FFF2-40B4-BE49-F238E27FC236}">
                <a16:creationId xmlns:a16="http://schemas.microsoft.com/office/drawing/2014/main" id="{8D80A31A-4FB8-46FB-BF63-75487864A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15" y="6307106"/>
            <a:ext cx="2469118" cy="76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A3353E-32DE-451E-9183-F5BA1880F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642" y="6307106"/>
            <a:ext cx="3444021" cy="730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442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519B-FCD5-4583-8A6C-4EB4C02E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064"/>
            <a:ext cx="11038642" cy="1391534"/>
          </a:xfrm>
        </p:spPr>
        <p:txBody>
          <a:bodyPr/>
          <a:lstStyle/>
          <a:p>
            <a:r>
              <a:rPr lang="en-US" altLang="ko-KR" dirty="0"/>
              <a:t>   Content</a:t>
            </a:r>
            <a:endParaRPr lang="ko-KR" altLang="en-US" dirty="0"/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D178EE34-9DD5-462E-9069-1F9A5E6D7DCB}"/>
              </a:ext>
            </a:extLst>
          </p:cNvPr>
          <p:cNvSpPr/>
          <p:nvPr/>
        </p:nvSpPr>
        <p:spPr>
          <a:xfrm>
            <a:off x="326436" y="1300754"/>
            <a:ext cx="12145556" cy="548178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B2B2B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813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Malgun Gothic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FF648-C6F8-4317-9150-8B050388CCA3}"/>
              </a:ext>
            </a:extLst>
          </p:cNvPr>
          <p:cNvSpPr txBox="1"/>
          <p:nvPr/>
        </p:nvSpPr>
        <p:spPr>
          <a:xfrm>
            <a:off x="805521" y="1475127"/>
            <a:ext cx="7505799" cy="39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000" b="1" dirty="0">
                <a:solidFill>
                  <a:srgbClr val="00639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44105-C57A-49D9-8603-2E8E78027DDB}"/>
              </a:ext>
            </a:extLst>
          </p:cNvPr>
          <p:cNvSpPr txBox="1"/>
          <p:nvPr/>
        </p:nvSpPr>
        <p:spPr>
          <a:xfrm>
            <a:off x="805521" y="2537391"/>
            <a:ext cx="7505799" cy="39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000" b="1" dirty="0">
                <a:solidFill>
                  <a:srgbClr val="00639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Proposed Scheme</a:t>
            </a: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2AE90-D8D4-406B-AA9A-B724D44D540F}"/>
              </a:ext>
            </a:extLst>
          </p:cNvPr>
          <p:cNvSpPr txBox="1"/>
          <p:nvPr/>
        </p:nvSpPr>
        <p:spPr>
          <a:xfrm>
            <a:off x="805521" y="3599655"/>
            <a:ext cx="7505799" cy="39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000" b="1" dirty="0">
                <a:solidFill>
                  <a:srgbClr val="00639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Experiment plan</a:t>
            </a: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FDE80-6BD1-4754-9E3F-9D38FF90B25F}"/>
              </a:ext>
            </a:extLst>
          </p:cNvPr>
          <p:cNvSpPr txBox="1"/>
          <p:nvPr/>
        </p:nvSpPr>
        <p:spPr>
          <a:xfrm>
            <a:off x="805521" y="4661919"/>
            <a:ext cx="7505799" cy="39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000" b="1" dirty="0">
                <a:solidFill>
                  <a:srgbClr val="00639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composition and roles</a:t>
            </a: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9936DD-5597-469A-A7FD-1663F66F8C56}"/>
              </a:ext>
            </a:extLst>
          </p:cNvPr>
          <p:cNvSpPr txBox="1"/>
          <p:nvPr/>
        </p:nvSpPr>
        <p:spPr>
          <a:xfrm>
            <a:off x="805521" y="5724184"/>
            <a:ext cx="7505799" cy="39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000" b="1" dirty="0">
                <a:solidFill>
                  <a:srgbClr val="00639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Timeline</a:t>
            </a: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ko-KR" sz="2000" b="1" dirty="0">
              <a:solidFill>
                <a:srgbClr val="00639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8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519B-FCD5-4583-8A6C-4EB4C02E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396"/>
            <a:ext cx="11038642" cy="1391534"/>
          </a:xfrm>
        </p:spPr>
        <p:txBody>
          <a:bodyPr/>
          <a:lstStyle/>
          <a:p>
            <a:r>
              <a:rPr lang="en-US" altLang="ko-KR" dirty="0"/>
              <a:t>   Introduction</a:t>
            </a:r>
            <a:endParaRPr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50AD4DF-5E00-40CB-A41B-D44492B06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8708" y="3599656"/>
            <a:ext cx="3461029" cy="216000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A2D3820E-4B99-4C89-95E7-020FCA6AC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8708" y="1320647"/>
            <a:ext cx="3461030" cy="21600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7BA07E3C-E57C-4F22-A88C-3491CEE46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5879" y="1198546"/>
            <a:ext cx="4330260" cy="2404201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3005C1EE-9B06-4731-BA01-EB9ECF3B97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13852" y="3727048"/>
            <a:ext cx="2774313" cy="208617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2541FAB-66E2-4B64-9A9D-3A5DCFFD7659}"/>
              </a:ext>
            </a:extLst>
          </p:cNvPr>
          <p:cNvCxnSpPr/>
          <p:nvPr/>
        </p:nvCxnSpPr>
        <p:spPr>
          <a:xfrm>
            <a:off x="6377651" y="1076446"/>
            <a:ext cx="0" cy="5301205"/>
          </a:xfrm>
          <a:prstGeom prst="line">
            <a:avLst/>
          </a:prstGeom>
          <a:ln cmpd="dbl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05BBD5-5434-402F-9ABB-CC68C6D70C4F}"/>
              </a:ext>
            </a:extLst>
          </p:cNvPr>
          <p:cNvSpPr/>
          <p:nvPr/>
        </p:nvSpPr>
        <p:spPr>
          <a:xfrm>
            <a:off x="417444" y="6093538"/>
            <a:ext cx="5636111" cy="691809"/>
          </a:xfrm>
          <a:prstGeom prst="rect">
            <a:avLst/>
          </a:prstGeom>
          <a:solidFill>
            <a:srgbClr val="006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Verdana" panose="020B0604030504040204" pitchFamily="34" charset="0"/>
              </a:rPr>
              <a:t>Intermittent Computing research </a:t>
            </a:r>
          </a:p>
          <a:p>
            <a:pPr algn="ctr"/>
            <a:r>
              <a:rPr lang="en-US" altLang="ko-KR" sz="2000" b="1" dirty="0">
                <a:latin typeface="Verdana" panose="020B0604030504040204" pitchFamily="34" charset="0"/>
              </a:rPr>
              <a:t>to prevent poaching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D2447A-E7B0-4C70-88C2-AEB9BABB066F}"/>
              </a:ext>
            </a:extLst>
          </p:cNvPr>
          <p:cNvSpPr/>
          <p:nvPr/>
        </p:nvSpPr>
        <p:spPr>
          <a:xfrm>
            <a:off x="6682952" y="6072798"/>
            <a:ext cx="5636111" cy="691809"/>
          </a:xfrm>
          <a:prstGeom prst="rect">
            <a:avLst/>
          </a:prstGeom>
          <a:solidFill>
            <a:srgbClr val="006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Verdana" panose="020B0604030504040204" pitchFamily="34" charset="0"/>
              </a:rPr>
              <a:t>In Korea..</a:t>
            </a:r>
          </a:p>
          <a:p>
            <a:pPr algn="ctr"/>
            <a:r>
              <a:rPr lang="en-US" altLang="ko-KR" sz="2000" b="1" dirty="0">
                <a:latin typeface="Verdana" panose="020B0604030504040204" pitchFamily="34" charset="0"/>
              </a:rPr>
              <a:t>Guns are prohibited.</a:t>
            </a:r>
          </a:p>
        </p:txBody>
      </p:sp>
    </p:spTree>
    <p:extLst>
      <p:ext uri="{BB962C8B-B14F-4D97-AF65-F5344CB8AC3E}">
        <p14:creationId xmlns:p14="http://schemas.microsoft.com/office/powerpoint/2010/main" val="139134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969BBFF1-1C63-429F-8B0E-C0A80620DDC0}"/>
              </a:ext>
            </a:extLst>
          </p:cNvPr>
          <p:cNvSpPr/>
          <p:nvPr/>
        </p:nvSpPr>
        <p:spPr>
          <a:xfrm>
            <a:off x="8194874" y="1136905"/>
            <a:ext cx="3960000" cy="484632"/>
          </a:xfrm>
          <a:prstGeom prst="chevron">
            <a:avLst>
              <a:gd name="adj" fmla="val 2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latin typeface="Verdana" panose="020B0604030504040204" pitchFamily="34" charset="0"/>
              </a:rPr>
              <a:t>Intermittent computing</a:t>
            </a:r>
            <a:endParaRPr lang="ko-KR" altLang="en-US" sz="2000" dirty="0">
              <a:solidFill>
                <a:srgbClr val="FFFFFF"/>
              </a:solidFill>
              <a:effectLst>
                <a:glow>
                  <a:scrgbClr r="0" g="0" b="0"/>
                </a:glow>
              </a:effectLst>
              <a:latin typeface="Verdana" panose="020B060403050404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8519B-FCD5-4583-8A6C-4EB4C02E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50"/>
            <a:ext cx="11038642" cy="1391534"/>
          </a:xfrm>
        </p:spPr>
        <p:txBody>
          <a:bodyPr>
            <a:normAutofit/>
          </a:bodyPr>
          <a:lstStyle/>
          <a:p>
            <a:r>
              <a:rPr lang="en-US" altLang="ko-KR" dirty="0"/>
              <a:t>   Proposed Scheme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9339314-DCAB-402C-B1B0-44B8A7903D6F}"/>
              </a:ext>
            </a:extLst>
          </p:cNvPr>
          <p:cNvSpPr/>
          <p:nvPr/>
        </p:nvSpPr>
        <p:spPr>
          <a:xfrm>
            <a:off x="415608" y="1136905"/>
            <a:ext cx="3960000" cy="484632"/>
          </a:xfrm>
          <a:prstGeom prst="homePlate">
            <a:avLst>
              <a:gd name="adj" fmla="val 2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latin typeface="Verdana" panose="020B0604030504040204" pitchFamily="34" charset="0"/>
              </a:rPr>
              <a:t>Sound Generation</a:t>
            </a:r>
            <a:endParaRPr lang="ko-KR" altLang="en-US" sz="2000" dirty="0">
              <a:solidFill>
                <a:srgbClr val="FFFFFF"/>
              </a:solidFill>
              <a:effectLst>
                <a:glow>
                  <a:scrgbClr r="0" g="0" b="0"/>
                </a:glow>
              </a:effectLst>
              <a:latin typeface="Verdana" panose="020B0604030504040204" pitchFamily="34" charset="0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DC12AEF1-DA72-4EF1-B12E-0ED28AE7AC0B}"/>
              </a:ext>
            </a:extLst>
          </p:cNvPr>
          <p:cNvSpPr/>
          <p:nvPr/>
        </p:nvSpPr>
        <p:spPr>
          <a:xfrm>
            <a:off x="4305785" y="1136905"/>
            <a:ext cx="3960000" cy="484632"/>
          </a:xfrm>
          <a:prstGeom prst="chevron">
            <a:avLst>
              <a:gd name="adj" fmla="val 2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Sensor on</a:t>
            </a:r>
            <a:endParaRPr lang="ko-KR" altLang="en-US" sz="2000" dirty="0">
              <a:solidFill>
                <a:srgbClr val="FFFFFF"/>
              </a:solidFill>
              <a:effectLst>
                <a:glow>
                  <a:scrgbClr r="0" g="0" b="0"/>
                </a:glow>
              </a:effectLst>
              <a:latin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2ACD70-5EBC-46D3-B5BD-750F00769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84" y="2750844"/>
            <a:ext cx="2438400" cy="2438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A0ADD2E-9D1A-42A4-82CB-A0768710E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451" y="2978191"/>
            <a:ext cx="2168906" cy="216890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879164F6-40E8-44DB-8673-E9B973700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1517" y="2843444"/>
            <a:ext cx="2438400" cy="2438400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F12BC60-1A65-4174-811C-6E480EFC8F13}"/>
              </a:ext>
            </a:extLst>
          </p:cNvPr>
          <p:cNvSpPr/>
          <p:nvPr/>
        </p:nvSpPr>
        <p:spPr>
          <a:xfrm>
            <a:off x="7678799" y="3599656"/>
            <a:ext cx="1305555" cy="69180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2C1EBF8-A3B8-470C-9712-679F387A4C2F}"/>
              </a:ext>
            </a:extLst>
          </p:cNvPr>
          <p:cNvSpPr/>
          <p:nvPr/>
        </p:nvSpPr>
        <p:spPr>
          <a:xfrm>
            <a:off x="3675544" y="3599656"/>
            <a:ext cx="1305555" cy="69180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519B-FCD5-4583-8A6C-4EB4C02E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50"/>
            <a:ext cx="11038642" cy="1391534"/>
          </a:xfrm>
        </p:spPr>
        <p:txBody>
          <a:bodyPr>
            <a:normAutofit/>
          </a:bodyPr>
          <a:lstStyle/>
          <a:p>
            <a:r>
              <a:rPr lang="en-US" altLang="ko-KR" dirty="0"/>
              <a:t>   Experimental Plan</a:t>
            </a:r>
            <a:endParaRPr lang="ko-KR" altLang="en-US" dirty="0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C0055633-4783-4F5A-B0E2-51BB77852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362" y="940118"/>
            <a:ext cx="2160000" cy="21600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DDA30734-B3AC-4816-BBFE-4B3451573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7521" y="3998893"/>
            <a:ext cx="2160000" cy="21600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D3AF43B0-A483-4FAC-88B1-F17324621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3858" y="3998893"/>
            <a:ext cx="2160000" cy="216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E0B8C07-D099-4439-9CB5-DECC6D42E700}"/>
              </a:ext>
            </a:extLst>
          </p:cNvPr>
          <p:cNvCxnSpPr>
            <a:cxnSpLocks/>
          </p:cNvCxnSpPr>
          <p:nvPr/>
        </p:nvCxnSpPr>
        <p:spPr>
          <a:xfrm>
            <a:off x="6169306" y="3917868"/>
            <a:ext cx="0" cy="303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CC68B0-2C77-4839-A1DD-BB1418BF7E7F}"/>
              </a:ext>
            </a:extLst>
          </p:cNvPr>
          <p:cNvSpPr txBox="1"/>
          <p:nvPr/>
        </p:nvSpPr>
        <p:spPr>
          <a:xfrm>
            <a:off x="5341715" y="3098221"/>
            <a:ext cx="165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Claps</a:t>
            </a:r>
            <a:endParaRPr lang="ko-KR" altLang="en-US" sz="3600" dirty="0">
              <a:latin typeface="+mj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550B5F-8C07-49FA-B28F-E10CAADDA85F}"/>
              </a:ext>
            </a:extLst>
          </p:cNvPr>
          <p:cNvCxnSpPr>
            <a:cxnSpLocks/>
          </p:cNvCxnSpPr>
          <p:nvPr/>
        </p:nvCxnSpPr>
        <p:spPr>
          <a:xfrm rot="7200000">
            <a:off x="4863238" y="1654407"/>
            <a:ext cx="0" cy="303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3BC7E7-9EE2-454D-98CC-28CA8FA6EAD6}"/>
              </a:ext>
            </a:extLst>
          </p:cNvPr>
          <p:cNvCxnSpPr>
            <a:cxnSpLocks/>
          </p:cNvCxnSpPr>
          <p:nvPr/>
        </p:nvCxnSpPr>
        <p:spPr>
          <a:xfrm rot="14400000">
            <a:off x="7485023" y="1654407"/>
            <a:ext cx="0" cy="303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71FBC5-88BD-48B5-97F8-6E224421B84B}"/>
              </a:ext>
            </a:extLst>
          </p:cNvPr>
          <p:cNvSpPr txBox="1"/>
          <p:nvPr/>
        </p:nvSpPr>
        <p:spPr>
          <a:xfrm>
            <a:off x="6350362" y="6158893"/>
            <a:ext cx="296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Running water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813EFE-1D2F-4ADC-AA80-829E8EBCBB54}"/>
              </a:ext>
            </a:extLst>
          </p:cNvPr>
          <p:cNvSpPr/>
          <p:nvPr/>
        </p:nvSpPr>
        <p:spPr>
          <a:xfrm>
            <a:off x="3327101" y="6158893"/>
            <a:ext cx="2600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+mj-lt"/>
              </a:rPr>
              <a:t>Falling things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555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519B-FCD5-4583-8A6C-4EB4C02E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38642" cy="1391534"/>
          </a:xfrm>
        </p:spPr>
        <p:txBody>
          <a:bodyPr/>
          <a:lstStyle/>
          <a:p>
            <a:r>
              <a:rPr lang="en-US" altLang="ko-KR" dirty="0"/>
              <a:t>   Team Composition and Roles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B74B6C-86BA-464C-9BBB-36D4218C235E}"/>
              </a:ext>
            </a:extLst>
          </p:cNvPr>
          <p:cNvSpPr/>
          <p:nvPr/>
        </p:nvSpPr>
        <p:spPr>
          <a:xfrm>
            <a:off x="783339" y="1843945"/>
            <a:ext cx="3779899" cy="382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81334">
              <a:lnSpc>
                <a:spcPct val="150000"/>
              </a:lnSpc>
            </a:pPr>
            <a:r>
              <a:rPr lang="en-US" altLang="ko-KR" sz="2000" dirty="0" err="1"/>
              <a:t>Jaehoon</a:t>
            </a:r>
            <a:r>
              <a:rPr lang="en-US" altLang="ko-KR" sz="2000" dirty="0"/>
              <a:t> Ryu</a:t>
            </a:r>
            <a:endParaRPr lang="en-US" altLang="ko-KR" sz="2000" dirty="0">
              <a:latin typeface="Verdana"/>
              <a:ea typeface="Malgun Gothic"/>
            </a:endParaRPr>
          </a:p>
          <a:p>
            <a:pPr marL="285750" indent="-285750" defTabSz="98133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Turn on microphone when interrupt signal is received</a:t>
            </a:r>
            <a:endParaRPr lang="en-US" altLang="ko-KR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/>
                <a:ea typeface="Malgun Gothic"/>
              </a:rPr>
              <a:t>Communication With Lab</a:t>
            </a: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/>
                <a:ea typeface="Malgun Gothic"/>
              </a:rPr>
              <a:t>Create report</a:t>
            </a:r>
          </a:p>
          <a:p>
            <a:pPr marL="285750" indent="-285750" defTabSz="9813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Verdana"/>
                <a:ea typeface="Malgun Gothic"/>
              </a:rPr>
              <a:t>wogns4804@naver.com </a:t>
            </a:r>
          </a:p>
          <a:p>
            <a:pPr marL="285750" indent="-285750" defTabSz="98133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endParaRPr lang="en-US" altLang="ko-KR" dirty="0">
              <a:latin typeface="Verdana"/>
              <a:ea typeface="Malgun Gothic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4CA1AA-FE9F-44B2-8471-6BAB6E97AEC3}"/>
              </a:ext>
            </a:extLst>
          </p:cNvPr>
          <p:cNvSpPr/>
          <p:nvPr/>
        </p:nvSpPr>
        <p:spPr>
          <a:xfrm>
            <a:off x="4776633" y="1843945"/>
            <a:ext cx="3779899" cy="386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81334">
              <a:lnSpc>
                <a:spcPct val="150000"/>
              </a:lnSpc>
            </a:pPr>
            <a:r>
              <a:rPr lang="en-US" altLang="ko-KR" sz="2000" dirty="0" err="1"/>
              <a:t>Joonmo</a:t>
            </a:r>
            <a:r>
              <a:rPr lang="en-US" altLang="ko-KR" sz="2000" dirty="0"/>
              <a:t> Jung</a:t>
            </a:r>
          </a:p>
          <a:p>
            <a:pPr marL="285750" indent="-285750" defTabSz="98133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Event detection in intermittent computing</a:t>
            </a: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/>
                <a:ea typeface="Malgun Gothic"/>
              </a:rPr>
              <a:t>Create report</a:t>
            </a:r>
          </a:p>
          <a:p>
            <a:pPr defTabSz="981334">
              <a:lnSpc>
                <a:spcPct val="150000"/>
              </a:lnSpc>
            </a:pPr>
            <a:endParaRPr lang="en-US" altLang="ko-KR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/>
                <a:ea typeface="Malgun Gothic"/>
              </a:rPr>
              <a:t>jack941028@naver.com</a:t>
            </a:r>
          </a:p>
          <a:p>
            <a:pPr marL="285750" indent="-285750" defTabSz="98133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endParaRPr lang="en-US" altLang="ko-KR" dirty="0">
              <a:latin typeface="Verdana"/>
              <a:ea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4FE393-A4A7-4D6B-9078-7F3B97EF7E23}"/>
              </a:ext>
            </a:extLst>
          </p:cNvPr>
          <p:cNvSpPr/>
          <p:nvPr/>
        </p:nvSpPr>
        <p:spPr>
          <a:xfrm>
            <a:off x="8655728" y="1843945"/>
            <a:ext cx="3894097" cy="386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81334">
              <a:lnSpc>
                <a:spcPct val="150000"/>
              </a:lnSpc>
            </a:pPr>
            <a:r>
              <a:rPr lang="en-US" altLang="ko-KR" sz="2000" dirty="0" err="1"/>
              <a:t>Jaseong</a:t>
            </a:r>
            <a:r>
              <a:rPr lang="en-US" altLang="ko-KR" sz="2000" dirty="0"/>
              <a:t> Ku</a:t>
            </a:r>
          </a:p>
          <a:p>
            <a:pPr marL="285750" indent="-285750" defTabSz="98133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/>
                <a:ea typeface="Malgun Gothic"/>
              </a:rPr>
              <a:t>Porting code to Cypress node</a:t>
            </a: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/>
                <a:ea typeface="Malgun Gothic"/>
              </a:rPr>
              <a:t>Create report</a:t>
            </a:r>
          </a:p>
          <a:p>
            <a:pPr defTabSz="981334">
              <a:lnSpc>
                <a:spcPct val="150000"/>
              </a:lnSpc>
            </a:pPr>
            <a:endParaRPr lang="en-US" altLang="ko-KR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endParaRPr lang="en-US" altLang="ko-KR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r>
              <a:rPr lang="en-US" altLang="ko-KR" dirty="0">
                <a:latin typeface="Verdana"/>
                <a:ea typeface="Malgun Gothic"/>
              </a:rPr>
              <a:t>ohjasung@naver.com</a:t>
            </a:r>
          </a:p>
          <a:p>
            <a:pPr marL="285750" indent="-285750" defTabSz="98133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Verdana"/>
              <a:ea typeface="Malgun Gothic"/>
            </a:endParaRPr>
          </a:p>
          <a:p>
            <a:pPr defTabSz="981334">
              <a:lnSpc>
                <a:spcPct val="150000"/>
              </a:lnSpc>
            </a:pPr>
            <a:endParaRPr lang="en-US" altLang="ko-KR" dirty="0">
              <a:latin typeface="Verdana"/>
              <a:ea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0CE6E3-407B-44A7-871A-72547D04DD2E}"/>
              </a:ext>
            </a:extLst>
          </p:cNvPr>
          <p:cNvSpPr/>
          <p:nvPr/>
        </p:nvSpPr>
        <p:spPr>
          <a:xfrm>
            <a:off x="783339" y="1155745"/>
            <a:ext cx="11766486" cy="512619"/>
          </a:xfrm>
          <a:prstGeom prst="rect">
            <a:avLst/>
          </a:prstGeom>
          <a:solidFill>
            <a:srgbClr val="006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Team Members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0DC85F-5E7D-41CD-8FF2-F226818B5AD6}"/>
              </a:ext>
            </a:extLst>
          </p:cNvPr>
          <p:cNvCxnSpPr>
            <a:cxnSpLocks/>
          </p:cNvCxnSpPr>
          <p:nvPr/>
        </p:nvCxnSpPr>
        <p:spPr>
          <a:xfrm rot="5400000">
            <a:off x="6668725" y="-3090566"/>
            <a:ext cx="0" cy="1176219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7BB9DD-EA15-40B7-988E-C566670B6842}"/>
              </a:ext>
            </a:extLst>
          </p:cNvPr>
          <p:cNvCxnSpPr>
            <a:cxnSpLocks/>
          </p:cNvCxnSpPr>
          <p:nvPr/>
        </p:nvCxnSpPr>
        <p:spPr>
          <a:xfrm rot="5400000">
            <a:off x="6668725" y="-1430285"/>
            <a:ext cx="0" cy="1176219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A75EBF-04EF-425B-BD18-F4FCC3343D04}"/>
              </a:ext>
            </a:extLst>
          </p:cNvPr>
          <p:cNvSpPr txBox="1"/>
          <p:nvPr/>
        </p:nvSpPr>
        <p:spPr>
          <a:xfrm>
            <a:off x="16492" y="1991138"/>
            <a:ext cx="899367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 defTabSz="981334"/>
            <a:r>
              <a:rPr lang="en-US" sz="1400" kern="0" dirty="0">
                <a:latin typeface="Verdana"/>
              </a:rPr>
              <a:t>Profile:</a:t>
            </a:r>
            <a:endParaRPr lang="en-US" sz="1400" kern="0" dirty="0">
              <a:latin typeface="Verdana"/>
              <a:ea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90AB2-457C-4688-84DC-9E3B3E9547B5}"/>
              </a:ext>
            </a:extLst>
          </p:cNvPr>
          <p:cNvSpPr txBox="1"/>
          <p:nvPr/>
        </p:nvSpPr>
        <p:spPr>
          <a:xfrm>
            <a:off x="-49768" y="2815936"/>
            <a:ext cx="899367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 defTabSz="981334"/>
            <a:r>
              <a:rPr lang="en-US" sz="1400" kern="0" dirty="0">
                <a:latin typeface="Verdana"/>
              </a:rPr>
              <a:t>Role:</a:t>
            </a:r>
            <a:endParaRPr lang="en-US" sz="1400" kern="0" dirty="0">
              <a:latin typeface="Verdana"/>
              <a:ea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7AA0A-9A5A-431B-A521-61BB89607B75}"/>
              </a:ext>
            </a:extLst>
          </p:cNvPr>
          <p:cNvSpPr txBox="1"/>
          <p:nvPr/>
        </p:nvSpPr>
        <p:spPr>
          <a:xfrm>
            <a:off x="-59414" y="4438319"/>
            <a:ext cx="899367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 defTabSz="981334"/>
            <a:r>
              <a:rPr lang="en-US" sz="1400" kern="0" dirty="0">
                <a:latin typeface="Verdana"/>
              </a:rPr>
              <a:t>Email:</a:t>
            </a:r>
            <a:endParaRPr lang="en-US" sz="1400" kern="0" dirty="0">
              <a:latin typeface="Verdana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016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B58160F-4A80-430B-B9F2-31CDF53690D4}"/>
              </a:ext>
            </a:extLst>
          </p:cNvPr>
          <p:cNvGrpSpPr/>
          <p:nvPr/>
        </p:nvGrpSpPr>
        <p:grpSpPr>
          <a:xfrm>
            <a:off x="651316" y="1947626"/>
            <a:ext cx="11038400" cy="4777963"/>
            <a:chOff x="651316" y="1937578"/>
            <a:chExt cx="11038400" cy="47779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FA5FCB-C311-4D27-9406-40241E4487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6348342" y="1937578"/>
              <a:ext cx="908383" cy="4752000"/>
            </a:xfrm>
            <a:prstGeom prst="rect">
              <a:avLst/>
            </a:prstGeom>
            <a:pattFill prst="wdUpDiag">
              <a:fgClr>
                <a:srgbClr val="D7F2FF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46773" tIns="46773" rIns="46773" bIns="46773" anchor="ctr"/>
            <a:lstStyle/>
            <a:p>
              <a:pPr algn="ctr" defTabSz="981334"/>
              <a:endParaRPr lang="en-GB" sz="1100" b="1" dirty="0">
                <a:solidFill>
                  <a:srgbClr val="FFFFFF"/>
                </a:solidFill>
                <a:latin typeface="Verdana"/>
                <a:ea typeface="Malgun Gothic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8E42BCC-6603-422B-9F5B-DA85A2CD3E3B}"/>
                </a:ext>
              </a:extLst>
            </p:cNvPr>
            <p:cNvCxnSpPr/>
            <p:nvPr/>
          </p:nvCxnSpPr>
          <p:spPr>
            <a:xfrm>
              <a:off x="651316" y="1937579"/>
              <a:ext cx="0" cy="4752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B117086-F3BF-4F7B-A07D-5D4F370F8C2D}"/>
                </a:ext>
              </a:extLst>
            </p:cNvPr>
            <p:cNvCxnSpPr/>
            <p:nvPr/>
          </p:nvCxnSpPr>
          <p:spPr>
            <a:xfrm>
              <a:off x="2445740" y="1937579"/>
              <a:ext cx="0" cy="4752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3F1AD8-EE8F-448A-9020-348DA3D97839}"/>
                </a:ext>
              </a:extLst>
            </p:cNvPr>
            <p:cNvCxnSpPr/>
            <p:nvPr/>
          </p:nvCxnSpPr>
          <p:spPr>
            <a:xfrm>
              <a:off x="5707521" y="1963541"/>
              <a:ext cx="0" cy="4752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2226ED3-748F-4EF4-9479-E547911D54BA}"/>
                </a:ext>
              </a:extLst>
            </p:cNvPr>
            <p:cNvCxnSpPr/>
            <p:nvPr/>
          </p:nvCxnSpPr>
          <p:spPr>
            <a:xfrm>
              <a:off x="11689716" y="1937579"/>
              <a:ext cx="0" cy="4752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0C3D3A9-695B-4121-9F9C-BA6E41D10B2F}"/>
                </a:ext>
              </a:extLst>
            </p:cNvPr>
            <p:cNvCxnSpPr/>
            <p:nvPr/>
          </p:nvCxnSpPr>
          <p:spPr>
            <a:xfrm>
              <a:off x="10593905" y="1937579"/>
              <a:ext cx="0" cy="4752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5">
            <a:extLst>
              <a:ext uri="{FF2B5EF4-FFF2-40B4-BE49-F238E27FC236}">
                <a16:creationId xmlns:a16="http://schemas.microsoft.com/office/drawing/2014/main" id="{D9CA5F87-E4A1-4974-9DEF-D99EB7EC0D89}"/>
              </a:ext>
            </a:extLst>
          </p:cNvPr>
          <p:cNvCxnSpPr/>
          <p:nvPr/>
        </p:nvCxnSpPr>
        <p:spPr>
          <a:xfrm>
            <a:off x="6345526" y="1835651"/>
            <a:ext cx="914015" cy="0"/>
          </a:xfrm>
          <a:prstGeom prst="straightConnector1">
            <a:avLst/>
          </a:prstGeom>
          <a:ln w="19050">
            <a:solidFill>
              <a:srgbClr val="2F5597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511ED8-5838-4F6D-AB9B-F9E21EE05AB5}"/>
              </a:ext>
            </a:extLst>
          </p:cNvPr>
          <p:cNvSpPr txBox="1"/>
          <p:nvPr/>
        </p:nvSpPr>
        <p:spPr>
          <a:xfrm>
            <a:off x="6166931" y="1241462"/>
            <a:ext cx="132209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Verdana" panose="020B0604030504040204" pitchFamily="34" charset="0"/>
              </a:rPr>
              <a:t>Midterm</a:t>
            </a:r>
            <a:endParaRPr lang="en-US" altLang="ko-KR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(10.20~26)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8519B-FCD5-4583-8A6C-4EB4C02E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47"/>
            <a:ext cx="11038642" cy="1391534"/>
          </a:xfrm>
        </p:spPr>
        <p:txBody>
          <a:bodyPr/>
          <a:lstStyle/>
          <a:p>
            <a:r>
              <a:rPr lang="en-US" altLang="ko-KR" dirty="0"/>
              <a:t>   Project Timeline</a:t>
            </a:r>
            <a:endParaRPr lang="ko-KR" altLang="en-US" dirty="0"/>
          </a:p>
        </p:txBody>
      </p:sp>
      <p:sp>
        <p:nvSpPr>
          <p:cNvPr id="11" name="Isosceles Triangle 27">
            <a:extLst>
              <a:ext uri="{FF2B5EF4-FFF2-40B4-BE49-F238E27FC236}">
                <a16:creationId xmlns:a16="http://schemas.microsoft.com/office/drawing/2014/main" id="{A0F1493B-FFDE-4685-B063-C031EF62447F}"/>
              </a:ext>
            </a:extLst>
          </p:cNvPr>
          <p:cNvSpPr>
            <a:spLocks noChangeAspect="1"/>
          </p:cNvSpPr>
          <p:nvPr/>
        </p:nvSpPr>
        <p:spPr>
          <a:xfrm flipV="1">
            <a:off x="2355740" y="1734481"/>
            <a:ext cx="180000" cy="180000"/>
          </a:xfrm>
          <a:prstGeom prst="triangle">
            <a:avLst/>
          </a:prstGeom>
          <a:solidFill>
            <a:srgbClr val="CC66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rgbClr val="2E75B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53C4C-7E8E-40CB-9CB7-AEBA692712AB}"/>
              </a:ext>
            </a:extLst>
          </p:cNvPr>
          <p:cNvSpPr txBox="1"/>
          <p:nvPr/>
        </p:nvSpPr>
        <p:spPr>
          <a:xfrm>
            <a:off x="1991234" y="1241462"/>
            <a:ext cx="899367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981334"/>
            <a:r>
              <a:rPr lang="en-US" sz="1400" b="1" kern="0" dirty="0">
                <a:solidFill>
                  <a:srgbClr val="C00000"/>
                </a:solidFill>
                <a:latin typeface="Verdana"/>
              </a:rPr>
              <a:t>Present(09.10</a:t>
            </a:r>
            <a:r>
              <a:rPr lang="en-US" sz="1400" b="1" kern="0" dirty="0">
                <a:solidFill>
                  <a:srgbClr val="C00000"/>
                </a:solidFill>
                <a:latin typeface="Verdana"/>
                <a:ea typeface="Malgun Gothic"/>
              </a:rPr>
              <a:t>)</a:t>
            </a:r>
          </a:p>
        </p:txBody>
      </p:sp>
      <p:sp>
        <p:nvSpPr>
          <p:cNvPr id="15" name="Isosceles Triangle 27">
            <a:extLst>
              <a:ext uri="{FF2B5EF4-FFF2-40B4-BE49-F238E27FC236}">
                <a16:creationId xmlns:a16="http://schemas.microsoft.com/office/drawing/2014/main" id="{DE67FC99-20E4-4AED-A1A3-48536BB48D0B}"/>
              </a:ext>
            </a:extLst>
          </p:cNvPr>
          <p:cNvSpPr>
            <a:spLocks noChangeAspect="1"/>
          </p:cNvSpPr>
          <p:nvPr/>
        </p:nvSpPr>
        <p:spPr>
          <a:xfrm flipV="1">
            <a:off x="5621255" y="1720919"/>
            <a:ext cx="180000" cy="180000"/>
          </a:xfrm>
          <a:prstGeom prst="triangle">
            <a:avLst/>
          </a:prstGeom>
          <a:solidFill>
            <a:srgbClr val="2F559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2000" dirty="0">
              <a:solidFill>
                <a:srgbClr val="2E75B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905DD-72E8-4974-810E-19CDE1877A19}"/>
              </a:ext>
            </a:extLst>
          </p:cNvPr>
          <p:cNvSpPr txBox="1"/>
          <p:nvPr/>
        </p:nvSpPr>
        <p:spPr>
          <a:xfrm>
            <a:off x="5256265" y="1045864"/>
            <a:ext cx="903082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981334"/>
            <a:r>
              <a:rPr lang="en-US" sz="1400" b="1" kern="0" dirty="0">
                <a:solidFill>
                  <a:srgbClr val="002060"/>
                </a:solidFill>
                <a:latin typeface="Verdana"/>
                <a:ea typeface="Malgun Gothic"/>
              </a:rPr>
              <a:t>Interim Report</a:t>
            </a:r>
          </a:p>
          <a:p>
            <a:pPr algn="ctr" defTabSz="981334"/>
            <a:r>
              <a:rPr lang="en-US" sz="1400" b="1" kern="0" dirty="0">
                <a:solidFill>
                  <a:srgbClr val="002060"/>
                </a:solidFill>
                <a:latin typeface="Verdana"/>
                <a:ea typeface="Malgun Gothic"/>
              </a:rPr>
              <a:t>(10.18)</a:t>
            </a:r>
          </a:p>
        </p:txBody>
      </p:sp>
      <p:sp>
        <p:nvSpPr>
          <p:cNvPr id="17" name="Isosceles Triangle 27">
            <a:extLst>
              <a:ext uri="{FF2B5EF4-FFF2-40B4-BE49-F238E27FC236}">
                <a16:creationId xmlns:a16="http://schemas.microsoft.com/office/drawing/2014/main" id="{0BF07ED0-F755-489C-B8C2-06A0FB40BADE}"/>
              </a:ext>
            </a:extLst>
          </p:cNvPr>
          <p:cNvSpPr>
            <a:spLocks noChangeAspect="1"/>
          </p:cNvSpPr>
          <p:nvPr/>
        </p:nvSpPr>
        <p:spPr>
          <a:xfrm flipV="1">
            <a:off x="11599716" y="1745651"/>
            <a:ext cx="180000" cy="180000"/>
          </a:xfrm>
          <a:prstGeom prst="triangle">
            <a:avLst/>
          </a:prstGeom>
          <a:solidFill>
            <a:srgbClr val="2F559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2000" dirty="0">
              <a:solidFill>
                <a:srgbClr val="2E75B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AE1FF0-22E6-4849-8485-AAD1BFDB5DD2}"/>
              </a:ext>
            </a:extLst>
          </p:cNvPr>
          <p:cNvSpPr txBox="1"/>
          <p:nvPr/>
        </p:nvSpPr>
        <p:spPr>
          <a:xfrm>
            <a:off x="11107425" y="1026018"/>
            <a:ext cx="1225246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981334"/>
            <a:r>
              <a:rPr lang="en-US" altLang="ko-KR" sz="1400" b="1" kern="0" dirty="0">
                <a:solidFill>
                  <a:srgbClr val="002060"/>
                </a:solidFill>
                <a:latin typeface="Verdana"/>
              </a:rPr>
              <a:t>One Minute Madness</a:t>
            </a:r>
          </a:p>
          <a:p>
            <a:pPr algn="ctr" defTabSz="981334"/>
            <a:r>
              <a:rPr lang="en-US" sz="1400" b="1" kern="0" dirty="0">
                <a:solidFill>
                  <a:srgbClr val="002060"/>
                </a:solidFill>
                <a:latin typeface="Verdana"/>
                <a:ea typeface="Malgun Gothic"/>
              </a:rPr>
              <a:t>(12.04)</a:t>
            </a:r>
          </a:p>
        </p:txBody>
      </p:sp>
      <p:cxnSp>
        <p:nvCxnSpPr>
          <p:cNvPr id="19" name="Straight Arrow Connector 4">
            <a:extLst>
              <a:ext uri="{FF2B5EF4-FFF2-40B4-BE49-F238E27FC236}">
                <a16:creationId xmlns:a16="http://schemas.microsoft.com/office/drawing/2014/main" id="{81B24C4F-C815-4339-B549-C3901229D4C3}"/>
              </a:ext>
            </a:extLst>
          </p:cNvPr>
          <p:cNvCxnSpPr>
            <a:cxnSpLocks/>
          </p:cNvCxnSpPr>
          <p:nvPr/>
        </p:nvCxnSpPr>
        <p:spPr>
          <a:xfrm>
            <a:off x="452671" y="1979600"/>
            <a:ext cx="11880000" cy="0"/>
          </a:xfrm>
          <a:prstGeom prst="straightConnector1">
            <a:avLst/>
          </a:prstGeom>
          <a:noFill/>
          <a:ln w="63500" cap="flat" cmpd="sng" algn="ctr">
            <a:solidFill>
              <a:srgbClr val="616161"/>
            </a:solidFill>
            <a:prstDash val="solid"/>
            <a:tailEnd type="triangle"/>
          </a:ln>
          <a:effectLst/>
        </p:spPr>
      </p:cxnSp>
      <p:sp>
        <p:nvSpPr>
          <p:cNvPr id="20" name="Oval 6">
            <a:extLst>
              <a:ext uri="{FF2B5EF4-FFF2-40B4-BE49-F238E27FC236}">
                <a16:creationId xmlns:a16="http://schemas.microsoft.com/office/drawing/2014/main" id="{38537689-4A7B-4EF4-BB89-6554D24B6BAE}"/>
              </a:ext>
            </a:extLst>
          </p:cNvPr>
          <p:cNvSpPr/>
          <p:nvPr/>
        </p:nvSpPr>
        <p:spPr>
          <a:xfrm>
            <a:off x="1068823" y="1871588"/>
            <a:ext cx="216000" cy="21602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77777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81334"/>
            <a:endParaRPr lang="en-US" sz="2000" b="1" kern="0" dirty="0">
              <a:latin typeface="Verdana"/>
              <a:ea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8F802-0A35-4F19-AF02-A1B511B2D04A}"/>
              </a:ext>
            </a:extLst>
          </p:cNvPr>
          <p:cNvSpPr txBox="1"/>
          <p:nvPr/>
        </p:nvSpPr>
        <p:spPr>
          <a:xfrm>
            <a:off x="991999" y="1577336"/>
            <a:ext cx="42376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 defTabSz="981334"/>
            <a:r>
              <a:rPr lang="en-US" altLang="ko-KR" sz="1600" b="1" dirty="0">
                <a:latin typeface="Verdana"/>
                <a:ea typeface="Malgun Gothic"/>
              </a:rPr>
              <a:t>9</a:t>
            </a:r>
            <a:r>
              <a:rPr lang="ko-KR" altLang="en-US" sz="1600" b="1" dirty="0">
                <a:latin typeface="Verdana"/>
                <a:ea typeface="Malgun Gothic"/>
              </a:rPr>
              <a:t>月</a:t>
            </a:r>
            <a:endParaRPr lang="en-US" sz="1600" b="1" dirty="0">
              <a:latin typeface="Verdana"/>
              <a:ea typeface="Malgun Gothic"/>
            </a:endParaRPr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71A4FF0B-1037-415A-986B-B2842C6E8249}"/>
              </a:ext>
            </a:extLst>
          </p:cNvPr>
          <p:cNvSpPr/>
          <p:nvPr/>
        </p:nvSpPr>
        <p:spPr>
          <a:xfrm>
            <a:off x="4379355" y="1871588"/>
            <a:ext cx="216000" cy="21602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77777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81334"/>
            <a:endParaRPr lang="en-US" sz="2000" b="1" kern="0" dirty="0">
              <a:latin typeface="Verdana"/>
              <a:ea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311CC-E3FD-4326-A054-E7E1E5282763}"/>
              </a:ext>
            </a:extLst>
          </p:cNvPr>
          <p:cNvSpPr txBox="1"/>
          <p:nvPr/>
        </p:nvSpPr>
        <p:spPr>
          <a:xfrm>
            <a:off x="4225223" y="1577336"/>
            <a:ext cx="569634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 defTabSz="981334"/>
            <a:r>
              <a:rPr lang="en-US" altLang="ko-KR" sz="1600" b="1" dirty="0">
                <a:latin typeface="Verdana"/>
                <a:ea typeface="Malgun Gothic"/>
              </a:rPr>
              <a:t>10</a:t>
            </a:r>
            <a:r>
              <a:rPr lang="ko-KR" altLang="en-US" sz="1600" b="1" dirty="0">
                <a:latin typeface="Verdana"/>
                <a:ea typeface="Malgun Gothic"/>
              </a:rPr>
              <a:t>月</a:t>
            </a:r>
            <a:endParaRPr lang="en-US" sz="1600" b="1" dirty="0">
              <a:latin typeface="Verdana"/>
              <a:ea typeface="Malgun Gothic"/>
            </a:endParaRPr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CD64F430-7B5B-482F-8E8E-8913B3DBC9F8}"/>
              </a:ext>
            </a:extLst>
          </p:cNvPr>
          <p:cNvSpPr/>
          <p:nvPr/>
        </p:nvSpPr>
        <p:spPr>
          <a:xfrm>
            <a:off x="7729863" y="1901764"/>
            <a:ext cx="216000" cy="21602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77777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81334"/>
            <a:endParaRPr lang="en-US" sz="2000" b="1" kern="0" dirty="0">
              <a:latin typeface="Verdana"/>
              <a:ea typeface="Malgun Gothic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D6A55-E0BB-416E-AC9F-D6F5096A625A}"/>
              </a:ext>
            </a:extLst>
          </p:cNvPr>
          <p:cNvSpPr txBox="1"/>
          <p:nvPr/>
        </p:nvSpPr>
        <p:spPr>
          <a:xfrm>
            <a:off x="7531383" y="1577336"/>
            <a:ext cx="569634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 defTabSz="981334"/>
            <a:r>
              <a:rPr lang="en-US" altLang="ko-KR" sz="1600" b="1" dirty="0">
                <a:latin typeface="Verdana"/>
                <a:ea typeface="Malgun Gothic"/>
              </a:rPr>
              <a:t>11</a:t>
            </a:r>
            <a:r>
              <a:rPr lang="ko-KR" altLang="en-US" sz="1600" b="1" dirty="0">
                <a:latin typeface="Verdana"/>
                <a:ea typeface="Malgun Gothic"/>
              </a:rPr>
              <a:t>月</a:t>
            </a:r>
            <a:endParaRPr lang="en-US" sz="1600" b="1" dirty="0">
              <a:latin typeface="Verdana"/>
              <a:ea typeface="Malgun Gothic"/>
            </a:endParaRP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9474CC10-1CE0-422B-B06D-77EE3CEDF05A}"/>
              </a:ext>
            </a:extLst>
          </p:cNvPr>
          <p:cNvSpPr/>
          <p:nvPr/>
        </p:nvSpPr>
        <p:spPr>
          <a:xfrm>
            <a:off x="11004804" y="1871588"/>
            <a:ext cx="216000" cy="21602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77777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81334"/>
            <a:endParaRPr lang="en-US" sz="2000" b="1" kern="0" dirty="0">
              <a:latin typeface="Verdana"/>
              <a:ea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13E7F-2681-434F-8AFA-049EEE81B4A9}"/>
              </a:ext>
            </a:extLst>
          </p:cNvPr>
          <p:cNvSpPr txBox="1"/>
          <p:nvPr/>
        </p:nvSpPr>
        <p:spPr>
          <a:xfrm>
            <a:off x="10837543" y="1577336"/>
            <a:ext cx="569634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 defTabSz="981334"/>
            <a:r>
              <a:rPr lang="en-US" altLang="ko-KR" sz="1600" b="1" dirty="0">
                <a:latin typeface="Verdana"/>
                <a:ea typeface="Malgun Gothic"/>
              </a:rPr>
              <a:t>12</a:t>
            </a:r>
            <a:r>
              <a:rPr lang="ko-KR" altLang="en-US" sz="1600" b="1" dirty="0">
                <a:latin typeface="Verdana"/>
                <a:ea typeface="Malgun Gothic"/>
              </a:rPr>
              <a:t>月</a:t>
            </a:r>
            <a:endParaRPr lang="en-US" sz="1600" b="1" dirty="0">
              <a:latin typeface="Verdana"/>
              <a:ea typeface="Malgun Gothic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0416ED2-7129-476D-8DDE-D75BCDCC2F1D}"/>
              </a:ext>
            </a:extLst>
          </p:cNvPr>
          <p:cNvSpPr>
            <a:spLocks noChangeAspect="1"/>
          </p:cNvSpPr>
          <p:nvPr/>
        </p:nvSpPr>
        <p:spPr>
          <a:xfrm flipV="1">
            <a:off x="561316" y="1745651"/>
            <a:ext cx="180000" cy="180000"/>
          </a:xfrm>
          <a:prstGeom prst="triangle">
            <a:avLst/>
          </a:prstGeom>
          <a:solidFill>
            <a:srgbClr val="2F559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 dirty="0">
              <a:solidFill>
                <a:srgbClr val="2E75B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9CD2DD-EAEF-49D9-8D53-E499E390B575}"/>
              </a:ext>
            </a:extLst>
          </p:cNvPr>
          <p:cNvSpPr txBox="1"/>
          <p:nvPr/>
        </p:nvSpPr>
        <p:spPr>
          <a:xfrm>
            <a:off x="196810" y="1241462"/>
            <a:ext cx="899367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981334"/>
            <a:r>
              <a:rPr lang="en-US" altLang="ko-KR" sz="1400" b="1" kern="0" dirty="0">
                <a:solidFill>
                  <a:srgbClr val="002060"/>
                </a:solidFill>
                <a:latin typeface="Verdana"/>
              </a:rPr>
              <a:t>Kick-Off</a:t>
            </a:r>
          </a:p>
          <a:p>
            <a:pPr algn="ctr" defTabSz="981334"/>
            <a:r>
              <a:rPr lang="en-US" sz="1400" b="1" kern="0" dirty="0">
                <a:solidFill>
                  <a:srgbClr val="002060"/>
                </a:solidFill>
                <a:latin typeface="Verdana"/>
                <a:ea typeface="Malgun Gothic"/>
              </a:rPr>
              <a:t>(09.09)</a:t>
            </a:r>
          </a:p>
        </p:txBody>
      </p:sp>
      <p:sp>
        <p:nvSpPr>
          <p:cNvPr id="32" name="Isosceles Triangle 27">
            <a:extLst>
              <a:ext uri="{FF2B5EF4-FFF2-40B4-BE49-F238E27FC236}">
                <a16:creationId xmlns:a16="http://schemas.microsoft.com/office/drawing/2014/main" id="{A951C6E0-2678-4FD6-8389-81227587EE9B}"/>
              </a:ext>
            </a:extLst>
          </p:cNvPr>
          <p:cNvSpPr>
            <a:spLocks noChangeAspect="1"/>
          </p:cNvSpPr>
          <p:nvPr/>
        </p:nvSpPr>
        <p:spPr>
          <a:xfrm flipV="1">
            <a:off x="10503906" y="1745651"/>
            <a:ext cx="180000" cy="180000"/>
          </a:xfrm>
          <a:prstGeom prst="triangle">
            <a:avLst/>
          </a:prstGeom>
          <a:solidFill>
            <a:srgbClr val="2F559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2000" dirty="0">
              <a:solidFill>
                <a:srgbClr val="2E75B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FBB678-DB4A-433A-84AC-29E924A77CC7}"/>
              </a:ext>
            </a:extLst>
          </p:cNvPr>
          <p:cNvSpPr txBox="1"/>
          <p:nvPr/>
        </p:nvSpPr>
        <p:spPr>
          <a:xfrm>
            <a:off x="10136730" y="1026018"/>
            <a:ext cx="903082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981334"/>
            <a:r>
              <a:rPr lang="en-US" altLang="ko-KR" sz="1400" b="1" kern="0" dirty="0">
                <a:solidFill>
                  <a:srgbClr val="002060"/>
                </a:solidFill>
                <a:latin typeface="Verdana"/>
              </a:rPr>
              <a:t>Final</a:t>
            </a:r>
          </a:p>
          <a:p>
            <a:pPr algn="ctr" defTabSz="981334"/>
            <a:r>
              <a:rPr lang="en-US" altLang="ko-KR" sz="1400" b="1" kern="0" dirty="0">
                <a:solidFill>
                  <a:srgbClr val="002060"/>
                </a:solidFill>
                <a:latin typeface="Verdana"/>
              </a:rPr>
              <a:t>Report</a:t>
            </a:r>
          </a:p>
          <a:p>
            <a:pPr algn="ctr" defTabSz="981334"/>
            <a:r>
              <a:rPr lang="en-US" sz="1400" b="1" kern="0" dirty="0">
                <a:solidFill>
                  <a:srgbClr val="002060"/>
                </a:solidFill>
                <a:latin typeface="Verdana"/>
                <a:ea typeface="Malgun Gothic"/>
              </a:rPr>
              <a:t>(11.29)</a:t>
            </a:r>
          </a:p>
        </p:txBody>
      </p:sp>
      <p:sp>
        <p:nvSpPr>
          <p:cNvPr id="34" name="Pentagon 30 - 1">
            <a:extLst>
              <a:ext uri="{FF2B5EF4-FFF2-40B4-BE49-F238E27FC236}">
                <a16:creationId xmlns:a16="http://schemas.microsoft.com/office/drawing/2014/main" id="{1C327081-9B66-4F21-AE30-F724E14EEA18}"/>
              </a:ext>
            </a:extLst>
          </p:cNvPr>
          <p:cNvSpPr/>
          <p:nvPr/>
        </p:nvSpPr>
        <p:spPr>
          <a:xfrm>
            <a:off x="654966" y="2176840"/>
            <a:ext cx="2079351" cy="504000"/>
          </a:xfrm>
          <a:prstGeom prst="homePlate">
            <a:avLst>
              <a:gd name="adj" fmla="val 24688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Related Work Study</a:t>
            </a:r>
            <a:endParaRPr lang="en-US" sz="1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Pentagon 30 - 1 - 1">
            <a:extLst>
              <a:ext uri="{FF2B5EF4-FFF2-40B4-BE49-F238E27FC236}">
                <a16:creationId xmlns:a16="http://schemas.microsoft.com/office/drawing/2014/main" id="{6852E89D-DB30-4128-ACD5-46241EEC1221}"/>
              </a:ext>
            </a:extLst>
          </p:cNvPr>
          <p:cNvSpPr/>
          <p:nvPr/>
        </p:nvSpPr>
        <p:spPr>
          <a:xfrm>
            <a:off x="2290441" y="2810627"/>
            <a:ext cx="3868902" cy="504000"/>
          </a:xfrm>
          <a:prstGeom prst="homePlate">
            <a:avLst>
              <a:gd name="adj" fmla="val 24688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Turn on microphone when  interrupt signal is received</a:t>
            </a:r>
          </a:p>
        </p:txBody>
      </p:sp>
      <p:sp>
        <p:nvSpPr>
          <p:cNvPr id="50" name="Notes">
            <a:extLst>
              <a:ext uri="{FF2B5EF4-FFF2-40B4-BE49-F238E27FC236}">
                <a16:creationId xmlns:a16="http://schemas.microsoft.com/office/drawing/2014/main" id="{ECE2388A-4511-451D-A158-C4086CA8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64" y="6785505"/>
            <a:ext cx="6962764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84150" indent="-184150" defTabSz="881063" fontAlgn="base"/>
            <a:r>
              <a:rPr lang="en-US" sz="1100" noProof="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altLang="ko-KR" sz="1100" dirty="0">
                <a:latin typeface="Verdana" panose="020B0604030504040204" pitchFamily="34" charset="0"/>
                <a:ea typeface="Verdana" panose="020B0604030504040204" pitchFamily="34" charset="0"/>
              </a:rPr>
              <a:t>The plan is subject to change</a:t>
            </a:r>
            <a:endParaRPr lang="en-CA" altLang="ko-KR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Pentagon 30 - 1">
            <a:extLst>
              <a:ext uri="{FF2B5EF4-FFF2-40B4-BE49-F238E27FC236}">
                <a16:creationId xmlns:a16="http://schemas.microsoft.com/office/drawing/2014/main" id="{C4D2CDC2-1B33-4559-8905-D7F0A6EC321C}"/>
              </a:ext>
            </a:extLst>
          </p:cNvPr>
          <p:cNvSpPr/>
          <p:nvPr/>
        </p:nvSpPr>
        <p:spPr>
          <a:xfrm>
            <a:off x="9989980" y="5979564"/>
            <a:ext cx="1700258" cy="504000"/>
          </a:xfrm>
          <a:prstGeom prst="homePlate">
            <a:avLst>
              <a:gd name="adj" fmla="val 24688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 Minute Madness</a:t>
            </a:r>
          </a:p>
        </p:txBody>
      </p:sp>
      <p:sp>
        <p:nvSpPr>
          <p:cNvPr id="42" name="Pentagon 30 - 1">
            <a:extLst>
              <a:ext uri="{FF2B5EF4-FFF2-40B4-BE49-F238E27FC236}">
                <a16:creationId xmlns:a16="http://schemas.microsoft.com/office/drawing/2014/main" id="{23F82D2B-9196-4AFB-B0CA-D42CCFA73CD5}"/>
              </a:ext>
            </a:extLst>
          </p:cNvPr>
          <p:cNvSpPr/>
          <p:nvPr/>
        </p:nvSpPr>
        <p:spPr>
          <a:xfrm>
            <a:off x="8939563" y="5345775"/>
            <a:ext cx="1653811" cy="504000"/>
          </a:xfrm>
          <a:prstGeom prst="homePlate">
            <a:avLst>
              <a:gd name="adj" fmla="val 24688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Report Prep</a:t>
            </a:r>
            <a:endParaRPr lang="en-US" sz="1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Pentagon 30 - 1 - 1">
            <a:extLst>
              <a:ext uri="{FF2B5EF4-FFF2-40B4-BE49-F238E27FC236}">
                <a16:creationId xmlns:a16="http://schemas.microsoft.com/office/drawing/2014/main" id="{E0F6EBC2-E2C8-4787-AEC6-204FC95B550A}"/>
              </a:ext>
            </a:extLst>
          </p:cNvPr>
          <p:cNvSpPr/>
          <p:nvPr/>
        </p:nvSpPr>
        <p:spPr>
          <a:xfrm>
            <a:off x="3435660" y="3444414"/>
            <a:ext cx="4053366" cy="504000"/>
          </a:xfrm>
          <a:prstGeom prst="homePlate">
            <a:avLst>
              <a:gd name="adj" fmla="val 24688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Porting Code to Cypress Nodes</a:t>
            </a:r>
          </a:p>
        </p:txBody>
      </p:sp>
      <p:sp>
        <p:nvSpPr>
          <p:cNvPr id="63" name="Pentagon 30 - 1">
            <a:extLst>
              <a:ext uri="{FF2B5EF4-FFF2-40B4-BE49-F238E27FC236}">
                <a16:creationId xmlns:a16="http://schemas.microsoft.com/office/drawing/2014/main" id="{76271B01-28F4-40B0-A653-1DD63F489BC8}"/>
              </a:ext>
            </a:extLst>
          </p:cNvPr>
          <p:cNvSpPr/>
          <p:nvPr/>
        </p:nvSpPr>
        <p:spPr>
          <a:xfrm>
            <a:off x="4039197" y="5365563"/>
            <a:ext cx="1653811" cy="504000"/>
          </a:xfrm>
          <a:prstGeom prst="homePlate">
            <a:avLst>
              <a:gd name="adj" fmla="val 24688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Report Prep</a:t>
            </a:r>
            <a:endParaRPr lang="en-US" sz="1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Pentagon 30 - 1 - 1">
            <a:extLst>
              <a:ext uri="{FF2B5EF4-FFF2-40B4-BE49-F238E27FC236}">
                <a16:creationId xmlns:a16="http://schemas.microsoft.com/office/drawing/2014/main" id="{1717C86E-AB31-444A-B130-D9070E49BF01}"/>
              </a:ext>
            </a:extLst>
          </p:cNvPr>
          <p:cNvSpPr/>
          <p:nvPr/>
        </p:nvSpPr>
        <p:spPr>
          <a:xfrm>
            <a:off x="4687412" y="4078201"/>
            <a:ext cx="4549642" cy="504000"/>
          </a:xfrm>
          <a:prstGeom prst="homePlate">
            <a:avLst>
              <a:gd name="adj" fmla="val 24688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detection in intermittent computing</a:t>
            </a:r>
          </a:p>
        </p:txBody>
      </p:sp>
    </p:spTree>
    <p:extLst>
      <p:ext uri="{BB962C8B-B14F-4D97-AF65-F5344CB8AC3E}">
        <p14:creationId xmlns:p14="http://schemas.microsoft.com/office/powerpoint/2010/main" val="197684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F7D882-3D3F-4246-BE0B-F0AC8AAE424A}"/>
              </a:ext>
            </a:extLst>
          </p:cNvPr>
          <p:cNvSpPr/>
          <p:nvPr/>
        </p:nvSpPr>
        <p:spPr>
          <a:xfrm>
            <a:off x="4751392" y="3137991"/>
            <a:ext cx="3295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7918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574</Words>
  <Application>Microsoft Office PowerPoint</Application>
  <PresentationFormat>사용자 지정</PresentationFormat>
  <Paragraphs>139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Verdana</vt:lpstr>
      <vt:lpstr>Office Theme</vt:lpstr>
      <vt:lpstr>Research Proposal: Intermittent Computing using only Energy Harvesting</vt:lpstr>
      <vt:lpstr>   Content</vt:lpstr>
      <vt:lpstr>   Introduction</vt:lpstr>
      <vt:lpstr>   Proposed Scheme</vt:lpstr>
      <vt:lpstr>   Experimental Plan</vt:lpstr>
      <vt:lpstr>   Team Composition and Roles</vt:lpstr>
      <vt:lpstr>   Project Timeline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Proposal: Intermittent Computing using only Energy Harvesting</dc:title>
  <dc:creator>Administrator</dc:creator>
  <cp:lastModifiedBy>Administrator</cp:lastModifiedBy>
  <cp:revision>12</cp:revision>
  <dcterms:created xsi:type="dcterms:W3CDTF">2019-09-11T11:57:27Z</dcterms:created>
  <dcterms:modified xsi:type="dcterms:W3CDTF">2019-09-17T09:04:35Z</dcterms:modified>
</cp:coreProperties>
</file>