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1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5"/>
        <p:guide pos="288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80604020202020204" pitchFamily="34" charset="0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SimSun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54610" y="1177925"/>
            <a:ext cx="8327390" cy="644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49" name="Picture 4" descr="hyperbola_ml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238" y="1268413"/>
            <a:ext cx="3297237" cy="3297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2" descr="/home/zippingsugar/Programs/MultiModLearn/asset/proposal/hyperbola_ebm.pnghyperbola_ebm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32521" y="1268413"/>
            <a:ext cx="3296920" cy="3297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Text Box 5"/>
          <p:cNvSpPr txBox="1"/>
          <p:nvPr/>
        </p:nvSpPr>
        <p:spPr>
          <a:xfrm>
            <a:off x="2797175" y="1412875"/>
            <a:ext cx="15033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1200">
                <a:latin typeface="Arial" panose="02080604020202020204" pitchFamily="34" charset="0"/>
                <a:ea typeface="SimSun" pitchFamily="2" charset="-122"/>
              </a:rPr>
              <a:t>MSE-MLP</a:t>
            </a:r>
            <a:endParaRPr lang="zh-CN" altLang="en-US" sz="12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055" name="Text Box 8"/>
          <p:cNvSpPr txBox="1"/>
          <p:nvPr/>
        </p:nvSpPr>
        <p:spPr>
          <a:xfrm>
            <a:off x="179388" y="1557338"/>
            <a:ext cx="125539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>
                <a:latin typeface="Arial" panose="02080604020202020204" pitchFamily="34" charset="0"/>
                <a:ea typeface="SimSun" pitchFamily="2" charset="-122"/>
              </a:rPr>
              <a:t>Hyperbola</a:t>
            </a:r>
            <a:endParaRPr lang="zh-CN" altLang="en-US" sz="20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1460" y="3427730"/>
            <a:ext cx="1848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1200"/>
              <a:t>Randomly sample 500 points with synthetic gaussian noise.</a:t>
            </a:r>
            <a:endParaRPr lang="x-none" alt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179705" y="3573780"/>
            <a:ext cx="184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x-none" altLang="en-US" sz="1200"/>
          </a:p>
        </p:txBody>
      </p:sp>
      <p:grpSp>
        <p:nvGrpSpPr>
          <p:cNvPr id="15" name="Group 14"/>
          <p:cNvGrpSpPr/>
          <p:nvPr/>
        </p:nvGrpSpPr>
        <p:grpSpPr>
          <a:xfrm>
            <a:off x="125730" y="5189220"/>
            <a:ext cx="1974215" cy="600075"/>
            <a:chOff x="197" y="7548"/>
            <a:chExt cx="3109" cy="945"/>
          </a:xfrm>
        </p:grpSpPr>
        <p:sp>
          <p:nvSpPr>
            <p:cNvPr id="8" name="Text Box 7"/>
            <p:cNvSpPr txBox="1"/>
            <p:nvPr/>
          </p:nvSpPr>
          <p:spPr>
            <a:xfrm>
              <a:off x="396" y="7548"/>
              <a:ext cx="291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x-none" altLang="en-US" sz="1200"/>
                <a:t>Shown density is</a:t>
              </a:r>
              <a:endParaRPr lang="x-none" altLang="en-US" sz="12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" y="7951"/>
              <a:ext cx="2996" cy="54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" y="2348230"/>
            <a:ext cx="1529715" cy="596900"/>
          </a:xfrm>
          <a:prstGeom prst="rect">
            <a:avLst/>
          </a:prstGeom>
        </p:spPr>
      </p:pic>
      <p:sp>
        <p:nvSpPr>
          <p:cNvPr id="2052" name="Text Box 6"/>
          <p:cNvSpPr txBox="1"/>
          <p:nvPr/>
        </p:nvSpPr>
        <p:spPr>
          <a:xfrm>
            <a:off x="5821363" y="1412875"/>
            <a:ext cx="150336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1200">
                <a:latin typeface="Arial" panose="02080604020202020204" pitchFamily="34" charset="0"/>
                <a:ea typeface="SimSun" pitchFamily="2" charset="-122"/>
              </a:rPr>
              <a:t>EBM</a:t>
            </a:r>
            <a:endParaRPr lang="zh-CN" altLang="en-US" sz="1200"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2" name="Picture 3" descr="/home/zippingsugar/Programs/MultiModLearn/asset/proposal/hyperbola_ebgan.pnghyperbola_ebgan"/>
          <p:cNvPicPr>
            <a:picLocks noChangeAspect="1"/>
          </p:cNvPicPr>
          <p:nvPr/>
        </p:nvPicPr>
        <p:blipFill>
          <a:blip r:embed="rId5"/>
          <a:srcRect t="5422"/>
          <a:stretch>
            <a:fillRect/>
          </a:stretch>
        </p:blipFill>
        <p:spPr>
          <a:xfrm>
            <a:off x="4939030" y="4422775"/>
            <a:ext cx="3296920" cy="31184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3" descr="/home/zippingsugar/Programs/MultiModLearn/asset/proposal/hyperbola_gan.pnghyperbola_gan"/>
          <p:cNvPicPr>
            <a:picLocks noChangeAspect="1"/>
          </p:cNvPicPr>
          <p:nvPr/>
        </p:nvPicPr>
        <p:blipFill>
          <a:blip r:embed="rId6"/>
          <a:srcRect t="5171"/>
          <a:stretch>
            <a:fillRect/>
          </a:stretch>
        </p:blipFill>
        <p:spPr>
          <a:xfrm>
            <a:off x="1899920" y="4414520"/>
            <a:ext cx="3296920" cy="3126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Text Box 7"/>
          <p:cNvSpPr txBox="1"/>
          <p:nvPr/>
        </p:nvSpPr>
        <p:spPr>
          <a:xfrm>
            <a:off x="2837180" y="4389120"/>
            <a:ext cx="1503045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1200">
                <a:latin typeface="Arial" panose="02080604020202020204" pitchFamily="34" charset="0"/>
                <a:ea typeface="SimSun" pitchFamily="2" charset="-122"/>
              </a:rPr>
              <a:t>GAN</a:t>
            </a:r>
            <a:endParaRPr lang="zh-CN" altLang="en-US" sz="12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Text Box 7"/>
          <p:cNvSpPr txBox="1"/>
          <p:nvPr/>
        </p:nvSpPr>
        <p:spPr>
          <a:xfrm>
            <a:off x="5948045" y="4389120"/>
            <a:ext cx="15030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x-none" altLang="zh-CN" sz="1200">
                <a:latin typeface="Arial" panose="02080604020202020204" pitchFamily="34" charset="0"/>
                <a:ea typeface="SimSun" pitchFamily="2" charset="-122"/>
              </a:rPr>
              <a:t>EB</a:t>
            </a:r>
            <a:r>
              <a:rPr lang="zh-CN" altLang="en-US" sz="1200">
                <a:latin typeface="Arial" panose="02080604020202020204" pitchFamily="34" charset="0"/>
                <a:ea typeface="SimSun" pitchFamily="2" charset="-122"/>
              </a:rPr>
              <a:t>GAN</a:t>
            </a:r>
            <a:r>
              <a:rPr lang="x-none" altLang="zh-CN" sz="1200">
                <a:latin typeface="Arial" panose="02080604020202020204" pitchFamily="34" charset="0"/>
                <a:ea typeface="SimSun" pitchFamily="2" charset="-122"/>
              </a:rPr>
              <a:t>-BC</a:t>
            </a:r>
            <a:endParaRPr lang="x-none" altLang="zh-CN" sz="12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51460" y="4308475"/>
            <a:ext cx="1848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1200"/>
              <a:t>All model backbones use a ReLU-MLP with a hidden size of 64.</a:t>
            </a:r>
            <a:endParaRPr lang="x-none" altLang="en-US" sz="1200"/>
          </a:p>
        </p:txBody>
      </p:sp>
      <p:sp>
        <p:nvSpPr>
          <p:cNvPr id="4" name="Rectangles 3"/>
          <p:cNvSpPr/>
          <p:nvPr/>
        </p:nvSpPr>
        <p:spPr>
          <a:xfrm>
            <a:off x="179705" y="981075"/>
            <a:ext cx="1296035" cy="50355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Picture 4" descr="/home/zippingsugar/Programs/MultiModLearn/asset/proposal/robot_mlp_2.0_3.0.pngrobot_mlp_2.0_3.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00396" y="1268571"/>
            <a:ext cx="3296920" cy="3296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Text Box 5"/>
          <p:cNvSpPr txBox="1"/>
          <p:nvPr/>
        </p:nvSpPr>
        <p:spPr>
          <a:xfrm>
            <a:off x="2797175" y="1412875"/>
            <a:ext cx="1503363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1200">
                <a:latin typeface="Arial" panose="02080604020202020204" pitchFamily="34" charset="0"/>
                <a:ea typeface="SimSun" pitchFamily="2" charset="-122"/>
              </a:rPr>
              <a:t>MSE-MLP</a:t>
            </a:r>
            <a:endParaRPr lang="zh-CN" altLang="en-US" sz="1200"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2051" name="Picture 2" descr="/home/zippingsugar/Programs/MultiModLearn/asset/proposal/robot_ibc_2.0_3.0.pngrobot_ibc_2.0_3.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32521" y="1268571"/>
            <a:ext cx="3296920" cy="3296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Text Box 6"/>
          <p:cNvSpPr txBox="1"/>
          <p:nvPr/>
        </p:nvSpPr>
        <p:spPr>
          <a:xfrm>
            <a:off x="5821363" y="1412875"/>
            <a:ext cx="150336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1200">
                <a:latin typeface="Arial" panose="02080604020202020204" pitchFamily="34" charset="0"/>
                <a:ea typeface="SimSun" pitchFamily="2" charset="-122"/>
              </a:rPr>
              <a:t>EBM</a:t>
            </a:r>
            <a:endParaRPr lang="zh-CN" altLang="en-US" sz="1200">
              <a:latin typeface="Arial" panose="02080604020202020204" pitchFamily="34" charset="0"/>
              <a:ea typeface="SimSun" pitchFamily="2" charset="-122"/>
            </a:endParaRPr>
          </a:p>
        </p:txBody>
      </p:sp>
      <p:pic>
        <p:nvPicPr>
          <p:cNvPr id="2053" name="Picture 3" descr="/home/zippingsugar/Programs/MultiModLearn/asset/proposal/robot_cgan_2.0_3.0.pngrobot_cgan_2.0_3.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69396" y="1268413"/>
            <a:ext cx="3296920" cy="3297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Text Box 7"/>
          <p:cNvSpPr txBox="1"/>
          <p:nvPr/>
        </p:nvSpPr>
        <p:spPr>
          <a:xfrm>
            <a:off x="8805863" y="1412875"/>
            <a:ext cx="150336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1200">
                <a:latin typeface="Arial" panose="02080604020202020204" pitchFamily="34" charset="0"/>
                <a:ea typeface="SimSun" pitchFamily="2" charset="-122"/>
              </a:rPr>
              <a:t>GAN</a:t>
            </a:r>
            <a:endParaRPr lang="zh-CN" altLang="en-US" sz="12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2055" name="Text Box 8"/>
          <p:cNvSpPr txBox="1"/>
          <p:nvPr/>
        </p:nvSpPr>
        <p:spPr>
          <a:xfrm>
            <a:off x="52388" y="1556068"/>
            <a:ext cx="207264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sz="2000">
                <a:latin typeface="Arial" panose="02080604020202020204" pitchFamily="34" charset="0"/>
                <a:ea typeface="SimSun" pitchFamily="2" charset="-122"/>
              </a:rPr>
              <a:t>Two-Link Arm</a:t>
            </a:r>
            <a:r>
              <a:rPr lang="x-none" sz="2000">
                <a:latin typeface="Arial" panose="02080604020202020204" pitchFamily="34" charset="0"/>
                <a:ea typeface="SimSun" pitchFamily="2" charset="-122"/>
              </a:rPr>
              <a:t> IK</a:t>
            </a:r>
            <a:endParaRPr lang="x-none" sz="2000"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79705" y="2997200"/>
            <a:ext cx="184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1200"/>
              <a:t>Randomly sample 2,000 IK solutions. </a:t>
            </a:r>
            <a:endParaRPr lang="x-none" alt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107950" y="3573780"/>
            <a:ext cx="184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x-none" altLang="en-US" sz="1200"/>
          </a:p>
        </p:txBody>
      </p:sp>
      <p:sp>
        <p:nvSpPr>
          <p:cNvPr id="8" name="Text Box 7"/>
          <p:cNvSpPr txBox="1"/>
          <p:nvPr/>
        </p:nvSpPr>
        <p:spPr>
          <a:xfrm>
            <a:off x="164465" y="3545205"/>
            <a:ext cx="184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en-US" sz="1200"/>
              <a:t>Shown density is the error</a:t>
            </a:r>
            <a:endParaRPr lang="x-none" altLang="en-US" sz="12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" y="3820795"/>
            <a:ext cx="2018030" cy="3797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" y="2224405"/>
            <a:ext cx="217551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ectangles 20"/>
          <p:cNvSpPr/>
          <p:nvPr/>
        </p:nvSpPr>
        <p:spPr>
          <a:xfrm>
            <a:off x="251460" y="2067560"/>
            <a:ext cx="8654415" cy="2233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3850" y="2188845"/>
            <a:ext cx="2160905" cy="1652270"/>
            <a:chOff x="963" y="3359"/>
            <a:chExt cx="3507" cy="26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3" y="3472"/>
              <a:ext cx="3484" cy="2572"/>
            </a:xfrm>
            <a:prstGeom prst="rect">
              <a:avLst/>
            </a:prstGeom>
            <a:ln w="28575" cmpd="sng">
              <a:noFill/>
              <a:prstDash val="solid"/>
            </a:ln>
          </p:spPr>
        </p:pic>
        <p:sp>
          <p:nvSpPr>
            <p:cNvPr id="6" name="Rectangles 5"/>
            <p:cNvSpPr/>
            <p:nvPr/>
          </p:nvSpPr>
          <p:spPr>
            <a:xfrm>
              <a:off x="3320" y="4152"/>
              <a:ext cx="1127" cy="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757" y="4606"/>
              <a:ext cx="1127" cy="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44" y="3359"/>
              <a:ext cx="1127" cy="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" name="Text Box 11"/>
          <p:cNvSpPr txBox="1"/>
          <p:nvPr/>
        </p:nvSpPr>
        <p:spPr>
          <a:xfrm>
            <a:off x="489585" y="4025265"/>
            <a:ext cx="13417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200" b="1"/>
              <a:t>IK: 2 Link Robot</a:t>
            </a:r>
            <a:endParaRPr lang="x-none" altLang="en-US" sz="1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2348865"/>
            <a:ext cx="1368425" cy="14084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 l="5706" t="13951" r="16610" b="9320"/>
          <a:stretch>
            <a:fillRect/>
          </a:stretch>
        </p:blipFill>
        <p:spPr>
          <a:xfrm>
            <a:off x="4716145" y="2212975"/>
            <a:ext cx="1698625" cy="1638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rcRect b="-590"/>
          <a:stretch>
            <a:fillRect/>
          </a:stretch>
        </p:blipFill>
        <p:spPr>
          <a:xfrm>
            <a:off x="6876415" y="2255520"/>
            <a:ext cx="1899920" cy="162433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2884170" y="4025265"/>
            <a:ext cx="13417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200" b="1"/>
              <a:t>IK: UR5 Robot</a:t>
            </a:r>
            <a:endParaRPr lang="x-none" altLang="en-US" sz="1200" b="1"/>
          </a:p>
        </p:txBody>
      </p:sp>
      <p:sp>
        <p:nvSpPr>
          <p:cNvPr id="23" name="Text Box 22"/>
          <p:cNvSpPr txBox="1"/>
          <p:nvPr/>
        </p:nvSpPr>
        <p:spPr>
          <a:xfrm>
            <a:off x="5004435" y="4025265"/>
            <a:ext cx="13417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200" b="1"/>
              <a:t>Push-T</a:t>
            </a:r>
            <a:endParaRPr lang="x-none" alt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7164705" y="4025265"/>
            <a:ext cx="13417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200" b="1"/>
              <a:t>Block Push</a:t>
            </a:r>
            <a:endParaRPr lang="x-none" altLang="en-US" sz="1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Presentation</Application>
  <PresentationFormat/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Droid Sans Fallback</vt:lpstr>
      <vt:lpstr>Microsoft YaHei</vt:lpstr>
      <vt:lpstr>Arial Unicode MS</vt:lpstr>
      <vt:lpstr>Calibri</vt:lpstr>
      <vt:lpstr>DejaVu Sans</vt:lpstr>
      <vt:lpstr>OpenSymbol</vt:lpstr>
      <vt:lpstr>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zippingsugar</cp:lastModifiedBy>
  <cp:revision>26</cp:revision>
  <dcterms:created xsi:type="dcterms:W3CDTF">2025-01-15T17:40:38Z</dcterms:created>
  <dcterms:modified xsi:type="dcterms:W3CDTF">2025-01-15T17:40:38Z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