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2451343A-355B-4B4B-9255-A853E59AF39E}">
          <p14:sldIdLst>
            <p14:sldId id="256"/>
            <p14:sldId id="257"/>
            <p14:sldId id="258"/>
            <p14:sldId id="259"/>
          </p14:sldIdLst>
        </p14:section>
        <p14:section name="Findings section" id="{728D6D76-B5AF-4464-BE6E-850E33E3EEB1}">
          <p14:sldIdLst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96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56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30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3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9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2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2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1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6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52633E-3724-48ED-9944-56953CC124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D5CEE2-FD71-4811-B4EC-35557F8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85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D888-AB47-45A2-F36E-5374D4D8D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AVIATION ACCIDENT DATABASE SUMMARY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2FBCE-DB1E-2029-91D6-B85B8A480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B050"/>
                </a:solidFill>
                <a:latin typeface="Trebuchet MS" panose="020B0603020202020204" pitchFamily="34" charset="0"/>
              </a:rPr>
              <a:t>END DATE :27</a:t>
            </a:r>
            <a:r>
              <a:rPr lang="en-US" sz="3200" b="1" u="sng" baseline="30000" dirty="0">
                <a:solidFill>
                  <a:srgbClr val="00B050"/>
                </a:solidFill>
                <a:latin typeface="Trebuchet MS" panose="020B0603020202020204" pitchFamily="34" charset="0"/>
              </a:rPr>
              <a:t>TH</a:t>
            </a:r>
            <a:r>
              <a:rPr lang="en-US" sz="3200" b="1" u="sng" dirty="0">
                <a:solidFill>
                  <a:srgbClr val="00B050"/>
                </a:solidFill>
                <a:latin typeface="Trebuchet MS" panose="020B0603020202020204" pitchFamily="34" charset="0"/>
              </a:rPr>
              <a:t> JUNE 2025</a:t>
            </a:r>
            <a:r>
              <a:rPr lang="en-US" sz="3200" b="1" u="sng" baseline="30000" dirty="0">
                <a:solidFill>
                  <a:srgbClr val="00B050"/>
                </a:solidFill>
                <a:latin typeface="Trebuchet MS" panose="020B0603020202020204" pitchFamily="34" charset="0"/>
              </a:rPr>
              <a:t>  </a:t>
            </a:r>
            <a:endParaRPr lang="en-US" sz="3200" b="1" u="sng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r>
              <a:rPr lang="en-US" sz="3200" b="1" u="sng" dirty="0">
                <a:solidFill>
                  <a:srgbClr val="00B050"/>
                </a:solidFill>
                <a:latin typeface="Trebuchet MS" panose="020B0603020202020204" pitchFamily="34" charset="0"/>
              </a:rPr>
              <a:t>BEGIN DATE: 24</a:t>
            </a:r>
            <a:r>
              <a:rPr lang="en-US" sz="3200" b="1" u="sng" baseline="30000" dirty="0">
                <a:solidFill>
                  <a:srgbClr val="00B050"/>
                </a:solidFill>
                <a:latin typeface="Trebuchet MS" panose="020B0603020202020204" pitchFamily="34" charset="0"/>
              </a:rPr>
              <a:t>TH</a:t>
            </a:r>
            <a:r>
              <a:rPr lang="en-US" sz="3200" b="1" u="sng" dirty="0">
                <a:solidFill>
                  <a:srgbClr val="00B050"/>
                </a:solidFill>
                <a:latin typeface="Trebuchet MS" panose="020B0603020202020204" pitchFamily="34" charset="0"/>
              </a:rPr>
              <a:t> JUNE 2025</a:t>
            </a:r>
          </a:p>
        </p:txBody>
      </p:sp>
    </p:spTree>
    <p:extLst>
      <p:ext uri="{BB962C8B-B14F-4D97-AF65-F5344CB8AC3E}">
        <p14:creationId xmlns:p14="http://schemas.microsoft.com/office/powerpoint/2010/main" val="308492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97FCFC-A0BD-4AD8-1125-0677D7859E21}"/>
              </a:ext>
            </a:extLst>
          </p:cNvPr>
          <p:cNvSpPr/>
          <p:nvPr/>
        </p:nvSpPr>
        <p:spPr>
          <a:xfrm>
            <a:off x="2623278" y="1"/>
            <a:ext cx="9568721" cy="6857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7177F2E7-D23B-AE53-EEF2-81A534C56028}"/>
              </a:ext>
            </a:extLst>
          </p:cNvPr>
          <p:cNvSpPr/>
          <p:nvPr/>
        </p:nvSpPr>
        <p:spPr>
          <a:xfrm>
            <a:off x="1933731" y="0"/>
            <a:ext cx="4377128" cy="1409076"/>
          </a:xfrm>
          <a:prstGeom prst="horizontalScroll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rgbClr val="92D050"/>
                </a:solidFill>
                <a:latin typeface="Trebuchet MS" panose="020B0603020202020204" pitchFamily="34" charset="0"/>
              </a:rPr>
              <a:t>INTRODUCTION.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ED0E4-DBA5-937A-468C-6D72164BF935}"/>
              </a:ext>
            </a:extLst>
          </p:cNvPr>
          <p:cNvSpPr txBox="1"/>
          <p:nvPr/>
        </p:nvSpPr>
        <p:spPr>
          <a:xfrm>
            <a:off x="1933731" y="0"/>
            <a:ext cx="1025826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Project goal: </a:t>
            </a:r>
            <a:r>
              <a:rPr lang="en-US" sz="2800" dirty="0">
                <a:latin typeface="Trebuchet MS" panose="020B0603020202020204" pitchFamily="34" charset="0"/>
              </a:rPr>
              <a:t> To identify which aircraft models and types have the lowest operational risk to guide safe and cost-effective entry into the aviation market.</a:t>
            </a: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Importance: </a:t>
            </a:r>
            <a:r>
              <a:rPr lang="en-US" sz="2800" dirty="0">
                <a:latin typeface="Trebuchet MS" panose="020B0603020202020204" pitchFamily="34" charset="0"/>
              </a:rPr>
              <a:t>This enable the new head of aviation to make decisions straight-forward for the success of the company when joining the aviation market. 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0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38FAE-18DF-443B-02AB-12263B09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9ED128-6296-0616-F2DD-B178BAE5D4FA}"/>
              </a:ext>
            </a:extLst>
          </p:cNvPr>
          <p:cNvSpPr/>
          <p:nvPr/>
        </p:nvSpPr>
        <p:spPr>
          <a:xfrm>
            <a:off x="2623278" y="1"/>
            <a:ext cx="9568721" cy="6857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774DC480-B0FF-CDBE-EA81-59B5272A2762}"/>
              </a:ext>
            </a:extLst>
          </p:cNvPr>
          <p:cNvSpPr/>
          <p:nvPr/>
        </p:nvSpPr>
        <p:spPr>
          <a:xfrm>
            <a:off x="1933731" y="0"/>
            <a:ext cx="4377128" cy="1409076"/>
          </a:xfrm>
          <a:prstGeom prst="horizontalScroll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rgbClr val="92D050"/>
                </a:solidFill>
                <a:latin typeface="Trebuchet MS" panose="020B0603020202020204" pitchFamily="34" charset="0"/>
              </a:rPr>
              <a:t>DATA OVERVIEW.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AC1E4-B61A-A0F4-AFAA-F9A26207C550}"/>
              </a:ext>
            </a:extLst>
          </p:cNvPr>
          <p:cNvSpPr txBox="1"/>
          <p:nvPr/>
        </p:nvSpPr>
        <p:spPr>
          <a:xfrm>
            <a:off x="1768839" y="1"/>
            <a:ext cx="1042316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Source of data: </a:t>
            </a:r>
            <a:r>
              <a:rPr lang="en-US" sz="2800" dirty="0">
                <a:latin typeface="Trebuchet MS" panose="020B0603020202020204" pitchFamily="34" charset="0"/>
              </a:rPr>
              <a:t> Aviation Accident Database &amp; Synopses, up to 2023.</a:t>
            </a: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Size of data: </a:t>
            </a:r>
            <a:r>
              <a:rPr lang="en-US" sz="2800" dirty="0">
                <a:latin typeface="Trebuchet MS" panose="020B0603020202020204" pitchFamily="34" charset="0"/>
              </a:rPr>
              <a:t>The data has 88889 records and 31 features. </a:t>
            </a: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Main features: </a:t>
            </a:r>
            <a:r>
              <a:rPr lang="en-US" sz="2800" dirty="0">
                <a:latin typeface="Trebuchet MS" panose="020B0603020202020204" pitchFamily="34" charset="0"/>
              </a:rPr>
              <a:t>The main features were those that could answer questions like ;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rebuchet MS" panose="020B0603020202020204" pitchFamily="34" charset="0"/>
              </a:rPr>
              <a:t>The types of aircrafts we had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rebuchet MS" panose="020B0603020202020204" pitchFamily="34" charset="0"/>
              </a:rPr>
              <a:t>Number of incidents within each aircraft type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rebuchet MS" panose="020B0603020202020204" pitchFamily="34" charset="0"/>
              </a:rPr>
              <a:t>Were the incidents fatal, serious, minor or no occurrence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rebuchet MS" panose="020B0603020202020204" pitchFamily="34" charset="0"/>
              </a:rPr>
              <a:t>what caused the incident and etc.  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5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38A12-6B00-EF0E-1022-048C30F36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545EBE-FC86-D8CE-B395-E74755135DFA}"/>
              </a:ext>
            </a:extLst>
          </p:cNvPr>
          <p:cNvSpPr/>
          <p:nvPr/>
        </p:nvSpPr>
        <p:spPr>
          <a:xfrm>
            <a:off x="2623278" y="1"/>
            <a:ext cx="9568721" cy="6857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67303C35-3EE7-CEC4-B3F9-008244CD84E4}"/>
              </a:ext>
            </a:extLst>
          </p:cNvPr>
          <p:cNvSpPr/>
          <p:nvPr/>
        </p:nvSpPr>
        <p:spPr>
          <a:xfrm>
            <a:off x="1933731" y="0"/>
            <a:ext cx="4377128" cy="1409076"/>
          </a:xfrm>
          <a:prstGeom prst="horizontalScroll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rgbClr val="92D050"/>
                </a:solidFill>
                <a:latin typeface="Trebuchet MS" panose="020B0603020202020204" pitchFamily="34" charset="0"/>
              </a:rPr>
              <a:t>DATA CLEANING AND PREPROCESSING.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A0EF5-B906-0398-BB57-836C778DFB7A}"/>
              </a:ext>
            </a:extLst>
          </p:cNvPr>
          <p:cNvSpPr txBox="1"/>
          <p:nvPr/>
        </p:nvSpPr>
        <p:spPr>
          <a:xfrm>
            <a:off x="1678898" y="1"/>
            <a:ext cx="1051310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Missing data: </a:t>
            </a:r>
            <a:r>
              <a:rPr lang="en-US" sz="2800" dirty="0">
                <a:latin typeface="Trebuchet MS" panose="020B0603020202020204" pitchFamily="34" charset="0"/>
              </a:rPr>
              <a:t> Most of the missing values in features, were filled with unknown placeholders to avoid  biasness. A few were dropped and rest filled with values from other relating features.</a:t>
            </a: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Duplicated values</a:t>
            </a:r>
            <a:r>
              <a:rPr lang="en-US" sz="2800" dirty="0">
                <a:latin typeface="Trebuchet MS" panose="020B0603020202020204" pitchFamily="34" charset="0"/>
              </a:rPr>
              <a:t>: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>
                <a:latin typeface="Trebuchet MS" panose="020B0603020202020204" pitchFamily="34" charset="0"/>
              </a:rPr>
              <a:t>They were none. </a:t>
            </a: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Outliers check: </a:t>
            </a:r>
            <a:r>
              <a:rPr lang="en-US" sz="2800" dirty="0">
                <a:latin typeface="Trebuchet MS" panose="020B0603020202020204" pitchFamily="34" charset="0"/>
              </a:rPr>
              <a:t>The outliers were identified but not dropped.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95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B33BA-263C-3DB5-A96A-DB7865C89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65B5D-70BB-CDA0-86A9-05A9D036CE0E}"/>
              </a:ext>
            </a:extLst>
          </p:cNvPr>
          <p:cNvSpPr/>
          <p:nvPr/>
        </p:nvSpPr>
        <p:spPr>
          <a:xfrm>
            <a:off x="2623278" y="1"/>
            <a:ext cx="9568721" cy="6857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908531D8-4BF4-E450-BB98-801D477DE3B7}"/>
              </a:ext>
            </a:extLst>
          </p:cNvPr>
          <p:cNvSpPr/>
          <p:nvPr/>
        </p:nvSpPr>
        <p:spPr>
          <a:xfrm>
            <a:off x="1484027" y="0"/>
            <a:ext cx="3987384" cy="1019331"/>
          </a:xfrm>
          <a:prstGeom prst="horizontalScroll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rgbClr val="92D050"/>
                </a:solidFill>
                <a:latin typeface="Trebuchet MS" panose="020B0603020202020204" pitchFamily="34" charset="0"/>
              </a:rPr>
              <a:t>KEY FINDINGS.</a:t>
            </a:r>
          </a:p>
        </p:txBody>
      </p:sp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3DF75901-9EC7-AB2D-BEB4-E62E20D297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9825" b="19825"/>
          <a:stretch/>
        </p:blipFill>
        <p:spPr>
          <a:xfrm>
            <a:off x="1557764" y="975721"/>
            <a:ext cx="6345523" cy="3752850"/>
          </a:xfrm>
          <a:prstGeom prst="rect">
            <a:avLst/>
          </a:prstGeom>
        </p:spPr>
      </p:pic>
      <p:pic>
        <p:nvPicPr>
          <p:cNvPr id="44" name="slide7" descr="distribution of groups by usage and I.S">
            <a:extLst>
              <a:ext uri="{FF2B5EF4-FFF2-40B4-BE49-F238E27FC236}">
                <a16:creationId xmlns:a16="http://schemas.microsoft.com/office/drawing/2014/main" id="{0690D180-AECD-F7C6-B0B3-A2FF0F842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64" y="1019330"/>
            <a:ext cx="6345523" cy="37528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57EF348-2ABE-BA2F-D702-F48BD5557D04}"/>
              </a:ext>
            </a:extLst>
          </p:cNvPr>
          <p:cNvSpPr txBox="1"/>
          <p:nvPr/>
        </p:nvSpPr>
        <p:spPr>
          <a:xfrm>
            <a:off x="7829550" y="932112"/>
            <a:ext cx="43624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rebuchet MS" panose="020B0603020202020204" pitchFamily="34" charset="0"/>
              </a:rPr>
              <a:t>In summary, group A and B  models have no injury incidents on commercial category.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rebuchet MS" panose="020B0603020202020204" pitchFamily="34" charset="0"/>
              </a:rPr>
              <a:t>Commercial category along all groups C to E have less occurrence of injuries.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rebuchet MS" panose="020B0603020202020204" pitchFamily="34" charset="0"/>
              </a:rPr>
              <a:t>The </a:t>
            </a:r>
            <a:r>
              <a:rPr lang="en-US" sz="20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Other</a:t>
            </a:r>
            <a:r>
              <a:rPr lang="en-US" sz="2000" dirty="0">
                <a:latin typeface="Trebuchet MS" panose="020B0603020202020204" pitchFamily="34" charset="0"/>
              </a:rPr>
              <a:t> type of usage has high incidences and  are of high injury severity.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rebuchet MS" panose="020B0603020202020204" pitchFamily="34" charset="0"/>
              </a:rPr>
              <a:t>The private category has high injury severity too.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3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54BBDD-3C3E-CC5B-D431-001DD03D21D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1" name="slide9" descr="causes of injuries by TT injuries and injury severity.">
            <a:extLst>
              <a:ext uri="{FF2B5EF4-FFF2-40B4-BE49-F238E27FC236}">
                <a16:creationId xmlns:a16="http://schemas.microsoft.com/office/drawing/2014/main" id="{3C3C7399-4B4F-3094-9C83-C92D9052D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82" y="914400"/>
            <a:ext cx="3467100" cy="4952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74381D-C769-5837-AA4D-8CDB1BDDF89E}"/>
              </a:ext>
            </a:extLst>
          </p:cNvPr>
          <p:cNvSpPr txBox="1"/>
          <p:nvPr/>
        </p:nvSpPr>
        <p:spPr>
          <a:xfrm>
            <a:off x="1708879" y="914400"/>
            <a:ext cx="58858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rebuchet MS" panose="020B0603020202020204" pitchFamily="34" charset="0"/>
              </a:rPr>
              <a:t>This chart answers the question: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 What phase do accidents occurs most?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rebuchet MS" panose="020B0603020202020204" pitchFamily="34" charset="0"/>
              </a:rPr>
              <a:t>On the Cruise phase , maneuvering and take off phase have high injury severity. The accidents are fatal and serious. 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rebuchet MS" panose="020B0603020202020204" pitchFamily="34" charset="0"/>
              </a:rPr>
              <a:t>However, the landing phase has the highest incidence occurrence but there not sever.</a:t>
            </a:r>
          </a:p>
        </p:txBody>
      </p:sp>
    </p:spTree>
    <p:extLst>
      <p:ext uri="{BB962C8B-B14F-4D97-AF65-F5344CB8AC3E}">
        <p14:creationId xmlns:p14="http://schemas.microsoft.com/office/powerpoint/2010/main" val="174589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14B83-D88C-8FC6-0F40-B32D240CB9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860C2F-1CCC-80CB-42BB-F3146FF86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slide10" descr="Geo distribution of countries injury severityand ttl incidents">
            <a:extLst>
              <a:ext uri="{FF2B5EF4-FFF2-40B4-BE49-F238E27FC236}">
                <a16:creationId xmlns:a16="http://schemas.microsoft.com/office/drawing/2014/main" id="{638DC411-284A-2BFC-E0E3-1E2E17C50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66998"/>
            <a:ext cx="4895056" cy="3124199"/>
          </a:xfrm>
          <a:prstGeom prst="rect">
            <a:avLst/>
          </a:prstGeom>
        </p:spPr>
      </p:pic>
      <p:pic>
        <p:nvPicPr>
          <p:cNvPr id="9" name="slide4" descr=" Distribution of groups by TTl injuries">
            <a:extLst>
              <a:ext uri="{FF2B5EF4-FFF2-40B4-BE49-F238E27FC236}">
                <a16:creationId xmlns:a16="http://schemas.microsoft.com/office/drawing/2014/main" id="{D2D9A7A8-AF0C-DDAE-38D0-53029160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68" y="2666998"/>
            <a:ext cx="4895056" cy="3124199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A75A99-4251-4A48-92DB-1F53363EA177}"/>
              </a:ext>
            </a:extLst>
          </p:cNvPr>
          <p:cNvSpPr txBox="1"/>
          <p:nvPr/>
        </p:nvSpPr>
        <p:spPr>
          <a:xfrm>
            <a:off x="1618938" y="374754"/>
            <a:ext cx="4760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rebuchet MS" panose="020B0603020202020204" pitchFamily="34" charset="0"/>
              </a:rPr>
              <a:t>The map chart  shows the countries with high severity and ones with low severity.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rebuchet MS" panose="020B0603020202020204" pitchFamily="34" charset="0"/>
              </a:rPr>
              <a:t>India ,Finland and Norway countries are among those with low or no incidence of injuries.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rebuchet MS" panose="020B0603020202020204" pitchFamily="34" charset="0"/>
              </a:rPr>
              <a:t>Russia, Canada and US are among countries with high severity injuries.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rebuchet MS" panose="020B0603020202020204" pitchFamily="34" charset="0"/>
              </a:rPr>
              <a:t>Red shows fatal injuries while green shows no or minor injuries.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524587-B6E6-3770-65BE-4A71574538E6}"/>
              </a:ext>
            </a:extLst>
          </p:cNvPr>
          <p:cNvSpPr txBox="1"/>
          <p:nvPr/>
        </p:nvSpPr>
        <p:spPr>
          <a:xfrm>
            <a:off x="6607967" y="479685"/>
            <a:ext cx="4895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packed bubbles show the distribution of injury severity by  the  model groups.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group A  and B  models with low injury severity thus can be safe for implementation.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Group E shows Models with high severity  hence the company can choose not to use them. </a:t>
            </a:r>
          </a:p>
        </p:txBody>
      </p:sp>
    </p:spTree>
    <p:extLst>
      <p:ext uri="{BB962C8B-B14F-4D97-AF65-F5344CB8AC3E}">
        <p14:creationId xmlns:p14="http://schemas.microsoft.com/office/powerpoint/2010/main" val="95436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39AB21B4-3FC1-2A76-2B26-BB49A60DA489}"/>
              </a:ext>
            </a:extLst>
          </p:cNvPr>
          <p:cNvSpPr/>
          <p:nvPr/>
        </p:nvSpPr>
        <p:spPr>
          <a:xfrm>
            <a:off x="1633930" y="0"/>
            <a:ext cx="3852472" cy="1033272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accent1"/>
                </a:solidFill>
                <a:latin typeface="Trebuchet MS" panose="020B0603020202020204" pitchFamily="34" charset="0"/>
              </a:rPr>
              <a:t>RECOMMENDATIONS.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B07E6-46C4-844B-70D6-C4B6F3F6B993}"/>
              </a:ext>
            </a:extLst>
          </p:cNvPr>
          <p:cNvSpPr txBox="1"/>
          <p:nvPr/>
        </p:nvSpPr>
        <p:spPr>
          <a:xfrm>
            <a:off x="1633930" y="119921"/>
            <a:ext cx="879922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rebuchet MS" panose="020B0603020202020204" pitchFamily="34" charset="0"/>
              </a:rPr>
              <a:t>The company should consider doing  Commercial or general Aviation since they show low injury severity than the private and other usage types.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rebuchet MS" panose="020B0603020202020204" pitchFamily="34" charset="0"/>
              </a:rPr>
              <a:t>The company  can use the Group A and B models  for the have operational efficiency.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rebuchet MS" panose="020B0603020202020204" pitchFamily="34" charset="0"/>
              </a:rPr>
              <a:t>On phases: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rebuchet MS" panose="020B0603020202020204" pitchFamily="34" charset="0"/>
              </a:rPr>
              <a:t>   </a:t>
            </a:r>
            <a:r>
              <a:rPr lang="en-US" sz="2400" dirty="0"/>
              <a:t>Prioritize </a:t>
            </a:r>
            <a:r>
              <a:rPr lang="en-US" sz="2400" b="1" dirty="0"/>
              <a:t>engine performance monitoring</a:t>
            </a:r>
            <a:r>
              <a:rPr lang="en-US" sz="2400" dirty="0"/>
              <a:t> and </a:t>
            </a:r>
            <a:r>
              <a:rPr lang="en-US" sz="2400" b="1" dirty="0"/>
              <a:t>crew readiness training</a:t>
            </a:r>
            <a:r>
              <a:rPr lang="en-US" sz="2400" dirty="0"/>
              <a:t> for rapid decision-making during takeoff roll.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Use </a:t>
            </a:r>
            <a:r>
              <a:rPr lang="en-US" sz="2400" b="1" dirty="0"/>
              <a:t>predictive maintenance</a:t>
            </a:r>
            <a:r>
              <a:rPr lang="en-US" sz="2400" dirty="0"/>
              <a:t> and </a:t>
            </a:r>
            <a:r>
              <a:rPr lang="en-US" sz="2400" b="1" dirty="0"/>
              <a:t>real-time system monitoring</a:t>
            </a:r>
            <a:r>
              <a:rPr lang="en-US" sz="2400" dirty="0"/>
              <a:t> to detect anomalies early.</a:t>
            </a:r>
            <a:endParaRPr lang="en-US" sz="2400" b="1" dirty="0"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rebuchet MS" panose="020B0603020202020204" pitchFamily="34" charset="0"/>
              </a:rPr>
              <a:t>Hire well trained pilots to avoid incidences that may cause company bankrupt Ness</a:t>
            </a:r>
            <a:r>
              <a:rPr lang="en-US" sz="2400" b="1" dirty="0">
                <a:latin typeface="Trebuchet MS" panose="020B0603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rebuchet MS" panose="020B0603020202020204" pitchFamily="34" charset="0"/>
              </a:rPr>
              <a:t>Conduct further feature engineering  for further understanding of the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903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4C568-BEDA-87C6-81C9-308EACD2F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3DE5FF50-B559-92CC-3BFC-210AC75E3E09}"/>
              </a:ext>
            </a:extLst>
          </p:cNvPr>
          <p:cNvSpPr/>
          <p:nvPr/>
        </p:nvSpPr>
        <p:spPr>
          <a:xfrm>
            <a:off x="1633930" y="0"/>
            <a:ext cx="3852472" cy="1033272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accent1"/>
                </a:solidFill>
                <a:latin typeface="Trebuchet MS" panose="020B0603020202020204" pitchFamily="34" charset="0"/>
              </a:rPr>
              <a:t>CONCLUSION.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979FC3-DD10-026F-DAB1-C820BD8D362B}"/>
              </a:ext>
            </a:extLst>
          </p:cNvPr>
          <p:cNvSpPr/>
          <p:nvPr/>
        </p:nvSpPr>
        <p:spPr>
          <a:xfrm rot="274930">
            <a:off x="5948469" y="2981301"/>
            <a:ext cx="5679877" cy="27922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CF774-78E3-0A4D-2BD2-7673AA0C8BCF}"/>
              </a:ext>
            </a:extLst>
          </p:cNvPr>
          <p:cNvSpPr txBox="1"/>
          <p:nvPr/>
        </p:nvSpPr>
        <p:spPr>
          <a:xfrm rot="285791">
            <a:off x="6011160" y="3130089"/>
            <a:ext cx="56432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THANK YOU FOR YOUR PATIENCE .</a:t>
            </a:r>
          </a:p>
          <a:p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By:</a:t>
            </a: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   Muriithi Zipporah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endParaRPr lang="en-US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63B29-1B19-05AD-F7EC-8FC31CF2ED5F}"/>
              </a:ext>
            </a:extLst>
          </p:cNvPr>
          <p:cNvSpPr txBox="1"/>
          <p:nvPr/>
        </p:nvSpPr>
        <p:spPr>
          <a:xfrm>
            <a:off x="1476533" y="1505077"/>
            <a:ext cx="6048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      </a:t>
            </a:r>
            <a:r>
              <a:rPr lang="en-US" sz="6000" spc="6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And  A </a:t>
            </a:r>
          </a:p>
        </p:txBody>
      </p:sp>
    </p:spTree>
    <p:extLst>
      <p:ext uri="{BB962C8B-B14F-4D97-AF65-F5344CB8AC3E}">
        <p14:creationId xmlns:p14="http://schemas.microsoft.com/office/powerpoint/2010/main" val="1086842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359</TotalTime>
  <Words>535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Trebuchet MS</vt:lpstr>
      <vt:lpstr>Wingdings</vt:lpstr>
      <vt:lpstr>Parallax</vt:lpstr>
      <vt:lpstr>AVIATION ACCIDENT DATABASE SUMMARY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zipppy muriithi</dc:creator>
  <cp:lastModifiedBy>zipppy muriithi</cp:lastModifiedBy>
  <cp:revision>1</cp:revision>
  <dcterms:created xsi:type="dcterms:W3CDTF">2025-06-27T09:45:29Z</dcterms:created>
  <dcterms:modified xsi:type="dcterms:W3CDTF">2025-06-27T15:45:22Z</dcterms:modified>
</cp:coreProperties>
</file>