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305" r:id="rId4"/>
    <p:sldId id="316" r:id="rId5"/>
    <p:sldId id="304" r:id="rId6"/>
    <p:sldId id="312" r:id="rId7"/>
    <p:sldId id="314" r:id="rId8"/>
    <p:sldId id="313" r:id="rId9"/>
    <p:sldId id="315" r:id="rId10"/>
    <p:sldId id="317" r:id="rId11"/>
    <p:sldId id="318" r:id="rId12"/>
    <p:sldId id="321" r:id="rId13"/>
    <p:sldId id="319" r:id="rId14"/>
    <p:sldId id="320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CDB56-4902-4C05-8918-8E6D5292D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A74B4-0051-4334-B435-24F263011E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A9EB4-CCCC-488A-9BA9-6D214D22F28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6764-5F42-4CA6-A984-773D2C5BF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8176-7ADB-48A2-A3D0-27A5AEEC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D72-5267-4D5A-BDBA-523C681E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E2C6F-D5B3-4157-B904-E25249D496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42A08-26AA-461A-AB71-6086C718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4795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42A08-26AA-461A-AB71-6086C7184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2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6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2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2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8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9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317500"/>
            <a:ext cx="6432550" cy="3619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C732A-A5AA-4B42-BB2D-0A6F19F29E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A276-2FA2-4AEE-A42C-04B811CC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ACCD7-5EED-4CEC-B5D3-14C39F76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0E7F-5698-41C8-BB31-33651A04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FC78-46BF-4EB0-8E64-55757A08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C4CA-D4BB-45BC-BC5D-FEE740BC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6DF3-DECD-4BF8-8B4A-241DE709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C92D-C269-444B-847F-671454F1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8700-8E15-45D1-A108-99CDC307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6524-BDB8-4B2D-BBB6-B0A6A0B6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40B9-D019-4E05-8631-F89A9F3B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469D4-6664-4E40-BE59-7525600E5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98C4-AC43-4F66-B4FD-FB39A004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CBA9-F874-41A3-B638-AFB8395C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381B-EE44-40C8-923F-53ABA954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C2B8-7CEE-4D6D-8D7B-F3E5CA05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3609"/>
            <a:ext cx="12192000" cy="473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022">
              <a:defRPr/>
            </a:pPr>
            <a:endParaRPr lang="en-US" sz="695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4719" y="2072642"/>
            <a:ext cx="11222567" cy="3898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8" y="564317"/>
            <a:ext cx="11222567" cy="701731"/>
          </a:xfrm>
        </p:spPr>
        <p:txBody>
          <a:bodyPr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4719" y="1528235"/>
            <a:ext cx="11222565" cy="4699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309019" indent="0">
              <a:buNone/>
              <a:defRPr sz="2933">
                <a:solidFill>
                  <a:schemeClr val="accent1"/>
                </a:solidFill>
                <a:latin typeface="+mj-lt"/>
              </a:defRPr>
            </a:lvl2pPr>
            <a:lvl3pPr marL="609570" indent="0">
              <a:buNone/>
              <a:defRPr sz="2933">
                <a:solidFill>
                  <a:schemeClr val="accent1"/>
                </a:solidFill>
                <a:latin typeface="+mj-lt"/>
              </a:defRPr>
            </a:lvl3pPr>
            <a:lvl4pPr marL="918588" indent="0">
              <a:buNone/>
              <a:defRPr sz="2933">
                <a:solidFill>
                  <a:schemeClr val="accent1"/>
                </a:solidFill>
                <a:latin typeface="+mj-lt"/>
              </a:defRPr>
            </a:lvl4pPr>
            <a:lvl5pPr marL="1219140" indent="0">
              <a:buNone/>
              <a:defRPr sz="2933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553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5676-25CD-4D72-A6F8-03AE69CD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8A74-7662-4690-B046-44E70B73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233B-4BE5-47A1-8F56-AE112FC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DEEF-3F97-4990-A719-E43E7C97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D92A-095F-4EE3-A9C0-7E34D2A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9C62-EFB5-4ABF-8304-DAD28F3C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BAFF-A111-4B9B-8274-E0F42EE3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0AB7-7046-47F7-86C4-6755D665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5385-FC79-4994-9D7F-2B2F253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411D-F5D1-4108-86D7-4F4461BC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CE6F-3292-49F9-910F-1C02F935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8403-919C-44B3-8038-2482AD8C7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17CC0-3849-49DB-9361-993927B9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8E27-583F-4E54-88BC-3A78B54D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EFCCB-3350-40CF-8068-84156715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857B-6937-4C7A-999E-F8F21A2C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4A6D-55E1-434E-B911-27D171D9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C28C-49BA-4DF5-8C18-A310FE48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0D898-2818-4E3C-A1AF-1AB2A48E0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356F2-93AB-414E-826C-E92B59369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2C9F9-D98C-4455-9B50-274B1ACEC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3406-AF41-4622-B483-F811CF76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3D4E5-3BA0-4926-AA34-FB741F53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BB9B-6B46-4E2B-B1A1-1A2D8C24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8657-86C4-4AB3-8121-AA45027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A3541-269E-41D0-B3CD-62A8B251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EFE54-147B-4DD4-91B3-0277606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D26E6-5628-44D9-A774-C6A71A1D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52E23-1751-41EA-A130-21B6D96D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F6096-7D9C-4A17-9239-A6851693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EF7F-6EA8-4F49-BBED-37B9979E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9758-4301-4915-A08E-66BEBEA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1048-7E36-4E38-8877-41486200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5DBB-82D7-4496-8592-C365D48B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FBA7-BDB2-4C13-A18A-81A111B2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1673-A4F1-4C06-9087-A61BA81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3736-4036-45CD-949B-BEE3523C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472E-67DB-47C9-9C5C-AC42CDE5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4E8B4-A10A-4ACF-AA97-81C4B30B5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DA51B-382A-44E7-AFEA-80BCE849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91F63-9773-4E31-B636-3A2B6D0E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808FA-11E7-4118-AC5C-94816C8E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6F7E7-1359-4815-A0B2-5FE17815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6A996-4DD5-465F-B473-2FC767B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15CDF-B85C-4635-AA59-03563D05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381B-7E00-4FE9-937E-035A689F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D51A-8981-4AB7-8674-9344BB80F60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E400-0A28-4C51-9163-A6F0A6C7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08D4-6879-4ED7-99F5-ED90E11B4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9824-0547-4391-9EC0-172A9843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607-D34F-4250-BDE2-4E5EF73BF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Pathway &amp; Go term </a:t>
            </a: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BCBE0-EF7E-4D2C-9892-C01595B2A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20190828</a:t>
            </a:r>
          </a:p>
          <a:p>
            <a:r>
              <a:rPr lang="en-US" dirty="0"/>
              <a:t> Zheng et al. 2017 , T cell </a:t>
            </a:r>
            <a:r>
              <a:rPr lang="en-US" dirty="0" err="1"/>
              <a:t>scRNAseqof</a:t>
            </a:r>
            <a:r>
              <a:rPr lang="en-US" dirty="0"/>
              <a:t> Liver cancer. C4-CD8-LAYN cluster</a:t>
            </a:r>
          </a:p>
          <a:p>
            <a:r>
              <a:rPr lang="en-US" dirty="0"/>
              <a:t>20180905</a:t>
            </a:r>
          </a:p>
        </p:txBody>
      </p:sp>
    </p:spTree>
    <p:extLst>
      <p:ext uri="{BB962C8B-B14F-4D97-AF65-F5344CB8AC3E}">
        <p14:creationId xmlns:p14="http://schemas.microsoft.com/office/powerpoint/2010/main" val="423232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GO – Biological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135077" y="6364268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9F002-5244-476F-9BCC-48619DD8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4" y="1376083"/>
            <a:ext cx="6353276" cy="46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14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GO – Biological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135077" y="6364268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49215-E160-47AB-94F3-44428755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308"/>
            <a:ext cx="12192000" cy="42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4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GO – Cellular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135077" y="6364268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3C7D9-8E97-4E6B-90E6-F43C0AF4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5" y="1398316"/>
            <a:ext cx="4590660" cy="3362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3974C-DAD0-40B4-96C4-499301D8A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31" y="3994052"/>
            <a:ext cx="8706335" cy="20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59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GO – molecular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135077" y="6364268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520F-BD9F-4F07-9204-402F4BB6D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81" y="1446567"/>
            <a:ext cx="6099235" cy="3574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E48A2-B037-414B-9DCF-52B0946F5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087"/>
            <a:ext cx="12192000" cy="8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7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36962-D655-4653-802A-95BEB77B57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Advanced analysis </a:t>
            </a:r>
            <a:r>
              <a:rPr lang="en-US" dirty="0">
                <a:sym typeface="Wingdings" panose="05000000000000000000" pitchFamily="2" charset="2"/>
              </a:rPr>
              <a:t>with fold changes &amp; p-values inclusion</a:t>
            </a:r>
          </a:p>
          <a:p>
            <a:r>
              <a:rPr lang="en-US" dirty="0">
                <a:sym typeface="Wingdings" panose="05000000000000000000" pitchFamily="2" charset="2"/>
              </a:rPr>
              <a:t>Modified GSEA analysis using partial list of gene set might be doable</a:t>
            </a:r>
          </a:p>
          <a:p>
            <a:pPr lvl="1"/>
            <a:r>
              <a:rPr lang="en-US" sz="2133" dirty="0">
                <a:sym typeface="Wingdings" panose="05000000000000000000" pitchFamily="2" charset="2"/>
              </a:rPr>
              <a:t>Without triplicate input? – Maybe I can manually add calculated statistics.</a:t>
            </a:r>
          </a:p>
          <a:p>
            <a:pPr lvl="1"/>
            <a:r>
              <a:rPr lang="en-US" sz="2133" dirty="0">
                <a:sym typeface="Wingdings" panose="05000000000000000000" pitchFamily="2" charset="2"/>
              </a:rPr>
              <a:t>I have only partial list of gene expression – How rank is determined?</a:t>
            </a:r>
          </a:p>
          <a:p>
            <a:pPr lvl="1"/>
            <a:endParaRPr lang="en-US" sz="2133" dirty="0">
              <a:sym typeface="Wingdings" panose="05000000000000000000" pitchFamily="2" charset="2"/>
            </a:endParaRPr>
          </a:p>
          <a:p>
            <a:pPr lvl="0">
              <a:buClr>
                <a:srgbClr val="0063C3"/>
              </a:buClr>
            </a:pPr>
            <a:r>
              <a:rPr lang="en-US" dirty="0">
                <a:solidFill>
                  <a:srgbClr val="000000"/>
                </a:solidFill>
              </a:rPr>
              <a:t>Sorting genes </a:t>
            </a:r>
            <a:r>
              <a:rPr lang="en-US">
                <a:solidFill>
                  <a:srgbClr val="000000"/>
                </a:solidFill>
              </a:rPr>
              <a:t>expressed on cell surfaces 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63C3"/>
              </a:buClr>
            </a:pPr>
            <a:r>
              <a:rPr lang="en-US" dirty="0">
                <a:solidFill>
                  <a:srgbClr val="000000"/>
                </a:solidFill>
              </a:rPr>
              <a:t>Came up with potential target to follow</a:t>
            </a:r>
            <a:endParaRPr 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09019" lvl="1" indent="0">
              <a:buNone/>
            </a:pPr>
            <a:endParaRPr lang="en-US" sz="2133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A2A74-F001-4B79-8FC2-2CCCBE9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pathway Analysis (Future plan)</a:t>
            </a:r>
          </a:p>
        </p:txBody>
      </p:sp>
    </p:spTree>
    <p:extLst>
      <p:ext uri="{BB962C8B-B14F-4D97-AF65-F5344CB8AC3E}">
        <p14:creationId xmlns:p14="http://schemas.microsoft.com/office/powerpoint/2010/main" val="26351153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3F9DC9-7E06-497B-A1D6-802553F2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564319"/>
            <a:ext cx="11222567" cy="701731"/>
          </a:xfrm>
        </p:spPr>
        <p:txBody>
          <a:bodyPr/>
          <a:lstStyle/>
          <a:p>
            <a:r>
              <a:rPr lang="en-US" dirty="0"/>
              <a:t>Pathway analysis – Scheme (20180828)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B93FD-544D-4ABF-9291-4CEDDC4131F1}"/>
              </a:ext>
            </a:extLst>
          </p:cNvPr>
          <p:cNvSpPr txBox="1"/>
          <p:nvPr/>
        </p:nvSpPr>
        <p:spPr>
          <a:xfrm>
            <a:off x="262482" y="1772507"/>
            <a:ext cx="1711724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Table S2</a:t>
            </a:r>
          </a:p>
          <a:p>
            <a:r>
              <a:rPr lang="en-US" sz="1867" dirty="0"/>
              <a:t>Zheng et al.,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DF65A-190F-42E4-9AD9-061658C7D658}"/>
              </a:ext>
            </a:extLst>
          </p:cNvPr>
          <p:cNvSpPr txBox="1"/>
          <p:nvPr/>
        </p:nvSpPr>
        <p:spPr>
          <a:xfrm>
            <a:off x="238257" y="2904309"/>
            <a:ext cx="2131315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70C0"/>
                </a:solidFill>
              </a:rPr>
              <a:t>List of signature genes in each cluster</a:t>
            </a:r>
          </a:p>
          <a:p>
            <a:r>
              <a:rPr lang="en-US" sz="1867" dirty="0">
                <a:solidFill>
                  <a:srgbClr val="0070C0"/>
                </a:solidFill>
              </a:rPr>
              <a:t>(C4-CD8-LAYN)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76B14-D403-4500-8742-2AF133ACEF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27" y="2112985"/>
            <a:ext cx="3611285" cy="2893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887664-9703-4B93-BB13-31A66195D405}"/>
              </a:ext>
            </a:extLst>
          </p:cNvPr>
          <p:cNvSpPr/>
          <p:nvPr/>
        </p:nvSpPr>
        <p:spPr>
          <a:xfrm>
            <a:off x="149176" y="1553537"/>
            <a:ext cx="2070821" cy="35736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83325-6EFF-4122-B226-AB7197B463BE}"/>
              </a:ext>
            </a:extLst>
          </p:cNvPr>
          <p:cNvSpPr/>
          <p:nvPr/>
        </p:nvSpPr>
        <p:spPr>
          <a:xfrm>
            <a:off x="2304968" y="1553538"/>
            <a:ext cx="3693921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EA2A1-1420-408B-A61B-E90ECCA545F4}"/>
              </a:ext>
            </a:extLst>
          </p:cNvPr>
          <p:cNvSpPr txBox="1"/>
          <p:nvPr/>
        </p:nvSpPr>
        <p:spPr>
          <a:xfrm>
            <a:off x="2387602" y="1652738"/>
            <a:ext cx="34826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Extract </a:t>
            </a:r>
            <a:r>
              <a:rPr lang="en-US" sz="1867" b="1" dirty="0" err="1"/>
              <a:t>EntrezID</a:t>
            </a:r>
            <a:r>
              <a:rPr lang="en-US" sz="1867" b="1" dirty="0"/>
              <a:t> (274 genes)</a:t>
            </a:r>
            <a:endParaRPr lang="en-US" sz="1867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5717C2-CB12-4C29-8E1F-F2BCA937DA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41" y="2589793"/>
            <a:ext cx="3635779" cy="2061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562F72-6713-43D9-AA63-E53E405E1AAE}"/>
              </a:ext>
            </a:extLst>
          </p:cNvPr>
          <p:cNvSpPr txBox="1"/>
          <p:nvPr/>
        </p:nvSpPr>
        <p:spPr>
          <a:xfrm>
            <a:off x="6171763" y="1588733"/>
            <a:ext cx="33951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Over-representation test (e.g. 250 genes – depending on </a:t>
            </a:r>
            <a:r>
              <a:rPr lang="en-US" sz="1867" b="1" dirty="0" err="1"/>
              <a:t>geneset</a:t>
            </a:r>
            <a:r>
              <a:rPr lang="en-US" sz="1867" b="1" dirty="0"/>
              <a:t>)</a:t>
            </a:r>
            <a:endParaRPr lang="en-US" sz="1867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13F5B-310C-498E-BD5C-097332570A9B}"/>
              </a:ext>
            </a:extLst>
          </p:cNvPr>
          <p:cNvSpPr txBox="1"/>
          <p:nvPr/>
        </p:nvSpPr>
        <p:spPr>
          <a:xfrm>
            <a:off x="10046305" y="1676479"/>
            <a:ext cx="16941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Visualization</a:t>
            </a:r>
            <a:endParaRPr lang="en-US" sz="18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584A32-0B4A-4C81-A24E-53E64A6D0D85}"/>
              </a:ext>
            </a:extLst>
          </p:cNvPr>
          <p:cNvSpPr/>
          <p:nvPr/>
        </p:nvSpPr>
        <p:spPr>
          <a:xfrm>
            <a:off x="6058948" y="1560864"/>
            <a:ext cx="3693921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EC99A9-0C43-4BF5-916D-2A4DB563D0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69" y="2332027"/>
            <a:ext cx="2124543" cy="19744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5FD51E-F250-4287-8CD6-AC477598CAE9}"/>
              </a:ext>
            </a:extLst>
          </p:cNvPr>
          <p:cNvSpPr/>
          <p:nvPr/>
        </p:nvSpPr>
        <p:spPr>
          <a:xfrm>
            <a:off x="9839895" y="1550668"/>
            <a:ext cx="2196516" cy="3582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6B771-54B3-498A-9F74-14DA161C2B0C}"/>
              </a:ext>
            </a:extLst>
          </p:cNvPr>
          <p:cNvSpPr txBox="1"/>
          <p:nvPr/>
        </p:nvSpPr>
        <p:spPr>
          <a:xfrm>
            <a:off x="7329134" y="4586431"/>
            <a:ext cx="239248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/>
              <a:t>DOSE – </a:t>
            </a:r>
            <a:r>
              <a:rPr lang="en-US" sz="1333" dirty="0" err="1"/>
              <a:t>DisGeNET</a:t>
            </a:r>
            <a:r>
              <a:rPr lang="en-US" sz="1333" dirty="0"/>
              <a:t>, DO</a:t>
            </a:r>
          </a:p>
          <a:p>
            <a:pPr algn="r"/>
            <a:r>
              <a:rPr lang="en-US" sz="1333" dirty="0" err="1"/>
              <a:t>clusterProfiler</a:t>
            </a:r>
            <a:r>
              <a:rPr lang="en-US" sz="1333" dirty="0"/>
              <a:t> – GO, KEGG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11690-A63F-4EDB-85FC-33952C914B86}"/>
              </a:ext>
            </a:extLst>
          </p:cNvPr>
          <p:cNvSpPr txBox="1"/>
          <p:nvPr/>
        </p:nvSpPr>
        <p:spPr>
          <a:xfrm>
            <a:off x="11002909" y="4586431"/>
            <a:ext cx="102695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 err="1"/>
              <a:t>enrichPlot</a:t>
            </a:r>
            <a:endParaRPr lang="en-US" sz="1333" dirty="0"/>
          </a:p>
          <a:p>
            <a:pPr algn="r"/>
            <a:r>
              <a:rPr lang="en-US" sz="1333" dirty="0"/>
              <a:t>ggplot2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029AF-9BA8-4709-A5AD-9F6E37002CFD}"/>
              </a:ext>
            </a:extLst>
          </p:cNvPr>
          <p:cNvSpPr/>
          <p:nvPr/>
        </p:nvSpPr>
        <p:spPr>
          <a:xfrm>
            <a:off x="543898" y="5285225"/>
            <a:ext cx="1125572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chemeClr val="accent1"/>
                </a:solidFill>
              </a:rPr>
              <a:t>Limitation of the whole approach: ALL gene set analysis is knowledge-based. Novel genes and known genes with novel function will not </a:t>
            </a:r>
            <a:r>
              <a:rPr lang="en-US" sz="1867" b="1">
                <a:solidFill>
                  <a:schemeClr val="accent1"/>
                </a:solidFill>
              </a:rPr>
              <a:t>be considered </a:t>
            </a:r>
            <a:r>
              <a:rPr lang="en-US" sz="1867" b="1" dirty="0">
                <a:solidFill>
                  <a:schemeClr val="accent1"/>
                </a:solidFill>
              </a:rPr>
              <a:t>in the pathway analysis </a:t>
            </a:r>
          </a:p>
        </p:txBody>
      </p:sp>
    </p:spTree>
    <p:extLst>
      <p:ext uri="{BB962C8B-B14F-4D97-AF65-F5344CB8AC3E}">
        <p14:creationId xmlns:p14="http://schemas.microsoft.com/office/powerpoint/2010/main" val="242822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76258-F8ED-4B9E-B227-3BD3E498CE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717" y="2072643"/>
            <a:ext cx="11222569" cy="2292880"/>
          </a:xfrm>
        </p:spPr>
        <p:txBody>
          <a:bodyPr>
            <a:normAutofit lnSpcReduction="10000"/>
          </a:bodyPr>
          <a:lstStyle/>
          <a:p>
            <a:r>
              <a:rPr lang="en-US" sz="2133" dirty="0" err="1"/>
              <a:t>DisGenNET</a:t>
            </a:r>
            <a:r>
              <a:rPr lang="en-US" sz="2133" dirty="0"/>
              <a:t> – Disease </a:t>
            </a:r>
          </a:p>
          <a:p>
            <a:r>
              <a:rPr lang="en-US" sz="2133" dirty="0"/>
              <a:t>DO ontology - Disease</a:t>
            </a:r>
          </a:p>
          <a:p>
            <a:r>
              <a:rPr lang="en-US" sz="2133" dirty="0"/>
              <a:t>KEGG - Pathway</a:t>
            </a:r>
          </a:p>
          <a:p>
            <a:r>
              <a:rPr lang="en-US" sz="2133" dirty="0"/>
              <a:t>GO ontology – Cellular Component, Molecular Function, Biological Process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Limitations: ORA treats each gene equally! (No fold change or significance are considered for representation)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451B-B093-460A-8F6F-3CC8448930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Over-representation analysis (ORA) - completed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A15AFA-34F6-41E5-86EB-934203FF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-7121"/>
            <a:ext cx="11222567" cy="1311128"/>
          </a:xfrm>
        </p:spPr>
        <p:txBody>
          <a:bodyPr/>
          <a:lstStyle/>
          <a:p>
            <a:r>
              <a:rPr lang="en-US" dirty="0"/>
              <a:t>Pathway analysis: over-representation analysis (ORA)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DA5DCA-C19E-4F55-B606-21B693F1B72B}"/>
              </a:ext>
            </a:extLst>
          </p:cNvPr>
          <p:cNvSpPr txBox="1">
            <a:spLocks/>
          </p:cNvSpPr>
          <p:nvPr/>
        </p:nvSpPr>
        <p:spPr>
          <a:xfrm>
            <a:off x="484718" y="4621147"/>
            <a:ext cx="11222565" cy="4699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2857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4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31770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189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68895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91437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714251" indent="0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None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8526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37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22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Analysis requires fold-changes or p-values as input (FCS)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A1FA513-B8C4-42A8-AE05-86BA3601942C}"/>
              </a:ext>
            </a:extLst>
          </p:cNvPr>
          <p:cNvSpPr txBox="1">
            <a:spLocks/>
          </p:cNvSpPr>
          <p:nvPr/>
        </p:nvSpPr>
        <p:spPr>
          <a:xfrm>
            <a:off x="484717" y="5230889"/>
            <a:ext cx="11222567" cy="65659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31770" indent="-231770" algn="l" defTabSz="2857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225419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–"/>
              <a:defRPr sz="20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58" indent="-23177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78" indent="-225419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–"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4236" indent="-169859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251" indent="0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None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8526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37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22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/>
              <a:t>GSEA </a:t>
            </a:r>
            <a:r>
              <a:rPr lang="en-US" sz="2133" b="0" dirty="0"/>
              <a:t>and others</a:t>
            </a:r>
          </a:p>
          <a:p>
            <a:pPr marL="0" indent="0">
              <a:buNone/>
            </a:pPr>
            <a:r>
              <a:rPr lang="en-US" sz="2133" b="0" dirty="0">
                <a:solidFill>
                  <a:schemeClr val="accent1"/>
                </a:solidFill>
              </a:rPr>
              <a:t>Comment: It does not require an arbitrary threshold for dividing expression data into significant and non-significant pool, but require whole gene expression dataset</a:t>
            </a:r>
          </a:p>
        </p:txBody>
      </p:sp>
    </p:spTree>
    <p:extLst>
      <p:ext uri="{BB962C8B-B14F-4D97-AF65-F5344CB8AC3E}">
        <p14:creationId xmlns:p14="http://schemas.microsoft.com/office/powerpoint/2010/main" val="1093582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Over-representation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AC2CE-EC19-4027-9FA1-FB4127AD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" y="2585050"/>
            <a:ext cx="5259115" cy="2103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CBBD3-E29D-4724-99FA-716B7A19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31" y="1351679"/>
            <a:ext cx="5506320" cy="5506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D318E-7BD8-4E21-9CB1-039FEF23EF72}"/>
              </a:ext>
            </a:extLst>
          </p:cNvPr>
          <p:cNvSpPr txBox="1"/>
          <p:nvPr/>
        </p:nvSpPr>
        <p:spPr>
          <a:xfrm>
            <a:off x="798718" y="2182668"/>
            <a:ext cx="328391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C1-CD8-LEF1 (Input: 101 genes)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6379385" y="1184404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5C6B7-FAAD-499F-A339-7966F64BCD06}"/>
              </a:ext>
            </a:extLst>
          </p:cNvPr>
          <p:cNvSpPr/>
          <p:nvPr/>
        </p:nvSpPr>
        <p:spPr>
          <a:xfrm>
            <a:off x="163107" y="1389588"/>
            <a:ext cx="212295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 err="1">
                <a:solidFill>
                  <a:srgbClr val="0070C0"/>
                </a:solidFill>
              </a:rPr>
              <a:t>DisGeNET</a:t>
            </a:r>
            <a:r>
              <a:rPr lang="en-US" sz="1867" b="1" dirty="0">
                <a:solidFill>
                  <a:srgbClr val="0070C0"/>
                </a:solidFill>
              </a:rPr>
              <a:t> Ontology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001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EA569-C66F-4FBD-BF2D-F4D9E361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4" y="1371317"/>
            <a:ext cx="6357877" cy="4688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2CA40-1338-4D42-891B-F4C5ECAA9B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73" y="1371316"/>
            <a:ext cx="4161839" cy="4682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5569B-63EC-4063-82D0-FEBFC8E54015}"/>
              </a:ext>
            </a:extLst>
          </p:cNvPr>
          <p:cNvSpPr txBox="1"/>
          <p:nvPr/>
        </p:nvSpPr>
        <p:spPr>
          <a:xfrm>
            <a:off x="745567" y="1412245"/>
            <a:ext cx="14896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Upset plot</a:t>
            </a:r>
            <a:endParaRPr lang="en-US" sz="186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64BA4-6B01-4FC5-8AC0-20B6FABD5EAC}"/>
              </a:ext>
            </a:extLst>
          </p:cNvPr>
          <p:cNvSpPr txBox="1"/>
          <p:nvPr/>
        </p:nvSpPr>
        <p:spPr>
          <a:xfrm>
            <a:off x="7096946" y="1361158"/>
            <a:ext cx="23701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Enrichment Map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8650725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34EF84-D1BC-424E-A8BB-267E28E89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/>
          <a:stretch/>
        </p:blipFill>
        <p:spPr>
          <a:xfrm>
            <a:off x="123778" y="1312641"/>
            <a:ext cx="12200649" cy="438145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EF20485-AD1B-440B-8E2D-D80A3975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564317"/>
            <a:ext cx="11222567" cy="701731"/>
          </a:xfrm>
        </p:spPr>
        <p:txBody>
          <a:bodyPr/>
          <a:lstStyle/>
          <a:p>
            <a:r>
              <a:rPr lang="en-US" dirty="0"/>
              <a:t>Analysis: Top Gene List (</a:t>
            </a:r>
            <a:r>
              <a:rPr lang="en-US" dirty="0" err="1"/>
              <a:t>DisGeNet</a:t>
            </a:r>
            <a:r>
              <a:rPr lang="en-US" dirty="0"/>
              <a:t>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9F5A000-E14C-4452-9337-A4D150B7C2A0}"/>
              </a:ext>
            </a:extLst>
          </p:cNvPr>
          <p:cNvSpPr txBox="1">
            <a:spLocks/>
          </p:cNvSpPr>
          <p:nvPr/>
        </p:nvSpPr>
        <p:spPr>
          <a:xfrm>
            <a:off x="124158" y="4739194"/>
            <a:ext cx="11943679" cy="989485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l" defTabSz="2857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4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31770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189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68895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91437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714251" indent="0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None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8526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37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22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Caution 1 </a:t>
            </a:r>
            <a:r>
              <a:rPr lang="en-US" b="0" dirty="0"/>
              <a:t>: Only “upregulated genes” were defined as signature genes to start with, but loss of function mutation </a:t>
            </a:r>
            <a:r>
              <a:rPr lang="en-US" b="0" dirty="0" err="1"/>
              <a:t>etc</a:t>
            </a:r>
            <a:r>
              <a:rPr lang="en-US" b="0" dirty="0"/>
              <a:t> could define select gene as “</a:t>
            </a:r>
            <a:r>
              <a:rPr lang="en-US" b="0" dirty="0" err="1"/>
              <a:t>geneset</a:t>
            </a:r>
            <a:r>
              <a:rPr lang="en-US" b="0" dirty="0"/>
              <a:t>”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1285C8-5A96-4073-A61A-B0479901993B}"/>
              </a:ext>
            </a:extLst>
          </p:cNvPr>
          <p:cNvSpPr txBox="1">
            <a:spLocks/>
          </p:cNvSpPr>
          <p:nvPr/>
        </p:nvSpPr>
        <p:spPr>
          <a:xfrm>
            <a:off x="124541" y="5763260"/>
            <a:ext cx="11942916" cy="815931"/>
          </a:xfrm>
          <a:prstGeom prst="rect">
            <a:avLst/>
          </a:prstGeom>
          <a:solidFill>
            <a:schemeClr val="bg1"/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l" defTabSz="2857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4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31770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189" indent="0" algn="l" defTabSz="2857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spc="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68895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914378" indent="0" algn="l" defTabSz="2857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714251" indent="0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None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8526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37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227" indent="-71426" algn="l" defTabSz="285700" rtl="0" eaLnBrk="1" latinLnBrk="0" hangingPunct="1">
              <a:lnSpc>
                <a:spcPct val="90000"/>
              </a:lnSpc>
              <a:spcBef>
                <a:spcPts val="156"/>
              </a:spcBef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Caution 2 </a:t>
            </a:r>
            <a:r>
              <a:rPr lang="en-US" b="0" dirty="0"/>
              <a:t>: Each pathway was treated independently – a gene can function in multiple pathway so identified pathways were frequently overlapped </a:t>
            </a:r>
            <a:r>
              <a:rPr lang="en-US" b="0" dirty="0">
                <a:sym typeface="Wingdings" panose="05000000000000000000" pitchFamily="2" charset="2"/>
              </a:rPr>
              <a:t> Obscure true source of signals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946956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35F25D-D4C9-4C18-B133-6A27B1A9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89" y="1334766"/>
            <a:ext cx="4741612" cy="47936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DO term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CBBD3-E29D-4724-99FA-716B7A19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" y="1340763"/>
            <a:ext cx="4788371" cy="4788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84718" y="5873115"/>
            <a:ext cx="11122503" cy="954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chemeClr val="accent1"/>
                </a:solidFill>
              </a:rPr>
              <a:t>Commonly Enriched </a:t>
            </a:r>
            <a:r>
              <a:rPr lang="en-US" sz="1867" b="1" dirty="0" err="1">
                <a:solidFill>
                  <a:schemeClr val="accent1"/>
                </a:solidFill>
              </a:rPr>
              <a:t>Genesets</a:t>
            </a:r>
            <a:r>
              <a:rPr lang="en-US" sz="1867" b="1" dirty="0">
                <a:solidFill>
                  <a:schemeClr val="accent1"/>
                </a:solidFill>
              </a:rPr>
              <a:t>: </a:t>
            </a:r>
          </a:p>
          <a:p>
            <a:r>
              <a:rPr lang="en-US" sz="1867" b="1" dirty="0">
                <a:solidFill>
                  <a:schemeClr val="accent1"/>
                </a:solidFill>
              </a:rPr>
              <a:t>Infectious disease, Leukemia/Lymphoma, Autoimmune disease, Graves Disease/hyperthyroidism, Blood </a:t>
            </a:r>
            <a:r>
              <a:rPr lang="en-US" sz="1867" b="1" dirty="0" err="1">
                <a:solidFill>
                  <a:schemeClr val="accent1"/>
                </a:solidFill>
              </a:rPr>
              <a:t>Vessle</a:t>
            </a:r>
            <a:r>
              <a:rPr lang="en-US" sz="1867" b="1" dirty="0">
                <a:solidFill>
                  <a:schemeClr val="accent1"/>
                </a:solidFill>
              </a:rPr>
              <a:t> (Ischemia </a:t>
            </a:r>
            <a:r>
              <a:rPr lang="en-US" sz="1867" b="1" dirty="0">
                <a:solidFill>
                  <a:schemeClr val="accent1"/>
                </a:solidFill>
                <a:sym typeface="Wingdings" panose="05000000000000000000" pitchFamily="2" charset="2"/>
              </a:rPr>
              <a:t></a:t>
            </a:r>
            <a:r>
              <a:rPr lang="en-US" sz="1867" b="1" dirty="0">
                <a:solidFill>
                  <a:schemeClr val="accent1"/>
                </a:solidFill>
              </a:rPr>
              <a:t>Purpura/hemorrhagic/</a:t>
            </a:r>
            <a:r>
              <a:rPr lang="en-US" sz="1867" b="1" dirty="0" err="1">
                <a:solidFill>
                  <a:schemeClr val="accent1"/>
                </a:solidFill>
              </a:rPr>
              <a:t>Behcet</a:t>
            </a:r>
            <a:r>
              <a:rPr lang="en-US" sz="1867" b="1" dirty="0">
                <a:solidFill>
                  <a:schemeClr val="accent1"/>
                </a:solidFill>
              </a:rPr>
              <a:t> Syndrome)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5C6B7-FAAD-499F-A339-7966F64BCD06}"/>
              </a:ext>
            </a:extLst>
          </p:cNvPr>
          <p:cNvSpPr/>
          <p:nvPr/>
        </p:nvSpPr>
        <p:spPr>
          <a:xfrm>
            <a:off x="4879748" y="1265068"/>
            <a:ext cx="105041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>
                <a:solidFill>
                  <a:srgbClr val="0070C0"/>
                </a:solidFill>
              </a:rPr>
              <a:t>DO Term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82570-8504-4A5B-8406-13731D40159E}"/>
              </a:ext>
            </a:extLst>
          </p:cNvPr>
          <p:cNvSpPr/>
          <p:nvPr/>
        </p:nvSpPr>
        <p:spPr>
          <a:xfrm>
            <a:off x="-588" y="1267361"/>
            <a:ext cx="115608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 err="1">
                <a:solidFill>
                  <a:srgbClr val="0070C0"/>
                </a:solidFill>
              </a:rPr>
              <a:t>DisGeNET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32F527-18BD-4905-A6FD-1BE627E77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81" y="3653699"/>
            <a:ext cx="2421667" cy="23037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149FAB-3715-47C0-BB40-32C5959873A0}"/>
              </a:ext>
            </a:extLst>
          </p:cNvPr>
          <p:cNvSpPr/>
          <p:nvPr/>
        </p:nvSpPr>
        <p:spPr>
          <a:xfrm>
            <a:off x="9617123" y="2208048"/>
            <a:ext cx="2528719" cy="115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0070C0"/>
                </a:solidFill>
              </a:rPr>
              <a:t>Network of Cancer Gene (NCG) Database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– top 30 pathway, only one as significant</a:t>
            </a:r>
          </a:p>
        </p:txBody>
      </p:sp>
    </p:spTree>
    <p:extLst>
      <p:ext uri="{BB962C8B-B14F-4D97-AF65-F5344CB8AC3E}">
        <p14:creationId xmlns:p14="http://schemas.microsoft.com/office/powerpoint/2010/main" val="663037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A7619C6-F649-4321-9D2F-C8F2EFAD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564317"/>
            <a:ext cx="11222567" cy="701731"/>
          </a:xfrm>
        </p:spPr>
        <p:txBody>
          <a:bodyPr/>
          <a:lstStyle/>
          <a:p>
            <a:r>
              <a:rPr lang="en-US" dirty="0"/>
              <a:t>Analysis: Top Gene List (DO term)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B608-600E-4FF0-9A4A-988C9DD78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" y="1844869"/>
            <a:ext cx="12192000" cy="43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4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F8ABB-761E-4FC0-893F-01196D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KEGG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05580-E4C3-45E8-B783-67365B727C0F}"/>
              </a:ext>
            </a:extLst>
          </p:cNvPr>
          <p:cNvSpPr txBox="1"/>
          <p:nvPr/>
        </p:nvSpPr>
        <p:spPr>
          <a:xfrm>
            <a:off x="4135077" y="6364268"/>
            <a:ext cx="33429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C4-CD8-LAYN (Input: 274 genes)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82570-8504-4A5B-8406-13731D40159E}"/>
              </a:ext>
            </a:extLst>
          </p:cNvPr>
          <p:cNvSpPr/>
          <p:nvPr/>
        </p:nvSpPr>
        <p:spPr>
          <a:xfrm>
            <a:off x="298985" y="1490299"/>
            <a:ext cx="7341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b="1" dirty="0">
                <a:solidFill>
                  <a:srgbClr val="0070C0"/>
                </a:solidFill>
              </a:rPr>
              <a:t>KEGG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3053F-6AA3-4A4E-90D8-9CEC1EC98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45" y="1361281"/>
            <a:ext cx="3970672" cy="3324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08D7-3C4F-4970-B66E-8A578856B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5301"/>
            <a:ext cx="12192000" cy="13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30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1772ffb8-6792-4a8e-935d-5610926e7efa" value=""/>
  <element uid="7349a702-6462-4442-88eb-c64cd513835c" value=""/>
  <element uid="8490d18d-1e1f-4ae2-adbe-3f6683173bee" value=""/>
</sisl>
</file>

<file path=customXml/itemProps1.xml><?xml version="1.0" encoding="utf-8"?>
<ds:datastoreItem xmlns:ds="http://schemas.openxmlformats.org/officeDocument/2006/customXml" ds:itemID="{B93205BD-22E0-42C6-BC54-CC98DF3FD43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506</Words>
  <Application>Microsoft Office PowerPoint</Application>
  <PresentationFormat>Widescreen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Pathway &amp; Go term analysis</vt:lpstr>
      <vt:lpstr>Pathway analysis – Scheme (20180828)</vt:lpstr>
      <vt:lpstr>Pathway analysis: over-representation analysis (ORA)</vt:lpstr>
      <vt:lpstr>Analysis: Over-representation test</vt:lpstr>
      <vt:lpstr>Analysis: Visualization</vt:lpstr>
      <vt:lpstr>Analysis: Top Gene List (DisGeNet)</vt:lpstr>
      <vt:lpstr>Analysis: DO term analysis</vt:lpstr>
      <vt:lpstr>Analysis: Top Gene List (DO term)</vt:lpstr>
      <vt:lpstr>Analysis: KEGG analysis</vt:lpstr>
      <vt:lpstr>Analysis: GO – Biological Process</vt:lpstr>
      <vt:lpstr>Analysis: GO – Biological Process</vt:lpstr>
      <vt:lpstr>Analysis: GO – Cellular component</vt:lpstr>
      <vt:lpstr>Analysis: GO – molecular function</vt:lpstr>
      <vt:lpstr>Ongoing pathway Analysis (Future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analysis of Zheng et al sc-RNA-seq, focusing on C4-CD8-LAYN cluster </dc:title>
  <dc:creator>Jin, Hyun Yong</dc:creator>
  <cp:keywords>*$%PUB-*$%PersonalInfo</cp:keywords>
  <cp:lastModifiedBy>Jin, Hyun Yong</cp:lastModifiedBy>
  <cp:revision>2</cp:revision>
  <dcterms:created xsi:type="dcterms:W3CDTF">2019-12-12T16:46:29Z</dcterms:created>
  <dcterms:modified xsi:type="dcterms:W3CDTF">2019-12-12T16:52:15Z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03874184-a7d3-4310-9eed-3a6fee4092d3</vt:lpwstr>
  </property>
  <property fmtid="{D5CDD505-2E9C-101B-9397-08002B2CF9AE}" pid="3" name="bjSaver">
    <vt:lpwstr>plShHdrZ5OuL9P1M6fAz0NhSsInOMYRd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5" name="bjDocumentLabelXML-0">
    <vt:lpwstr>ames.com/2008/01/sie/internal/label"&gt;&lt;element uid="1772ffb8-6792-4a8e-935d-5610926e7efa" value="" /&gt;&lt;element uid="7349a702-6462-4442-88eb-c64cd513835c" value="" /&gt;&lt;element uid="8490d18d-1e1f-4ae2-adbe-3f6683173bee" value="" /&gt;&lt;/sisl&gt;</vt:lpwstr>
  </property>
  <property fmtid="{D5CDD505-2E9C-101B-9397-08002B2CF9AE}" pid="6" name="bjDocumentSecurityLabel">
    <vt:lpwstr>Public - Personal Information</vt:lpwstr>
  </property>
</Properties>
</file>