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344" r:id="rId4"/>
    <p:sldId id="324" r:id="rId5"/>
    <p:sldId id="322" r:id="rId6"/>
    <p:sldId id="325" r:id="rId7"/>
    <p:sldId id="326" r:id="rId8"/>
    <p:sldId id="327" r:id="rId9"/>
    <p:sldId id="338" r:id="rId10"/>
    <p:sldId id="329" r:id="rId11"/>
    <p:sldId id="333" r:id="rId12"/>
    <p:sldId id="334" r:id="rId13"/>
    <p:sldId id="336" r:id="rId14"/>
    <p:sldId id="345" r:id="rId15"/>
    <p:sldId id="340" r:id="rId16"/>
    <p:sldId id="330" r:id="rId17"/>
    <p:sldId id="335" r:id="rId18"/>
    <p:sldId id="339" r:id="rId19"/>
    <p:sldId id="341" r:id="rId20"/>
    <p:sldId id="337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F782F8-40E2-4715-A8F9-9E38D3FF26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AB4ED-DFB3-48D8-B1A8-A97AF84C0B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21E3-3F1B-408A-A1A5-603BE984C9A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294BE-4C06-42F4-8765-8E6AB34FE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1DEC3-8D64-4D1E-B14A-C7592230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CE62-B8B8-40C6-993F-84715E99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26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2B29-0266-4A6E-8B63-DBCB3E3A3A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EDF-BE9D-4521-AFB8-6C792B50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7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2EDF-BE9D-4521-AFB8-6C792B508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2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9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8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6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27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5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72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8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</a:t>
            </a:r>
            <a:r>
              <a:rPr lang="en-US" sz="1200" b="0" dirty="0" err="1"/>
              <a:t>TissueEnrich</a:t>
            </a:r>
            <a:r>
              <a:rPr lang="en-US" sz="1200" b="0" dirty="0"/>
              <a:t> package is used to calculate enrichment of tissue-specific genes in a set of input genes. For example, the user can input the most highly expressed genes from RNA-</a:t>
            </a:r>
            <a:r>
              <a:rPr lang="en-US" sz="1200" b="0" dirty="0" err="1"/>
              <a:t>Seq</a:t>
            </a:r>
            <a:r>
              <a:rPr lang="en-US" sz="1200" b="0" dirty="0"/>
              <a:t> data, or gene co-expression modules to determine which tissue-specific genes are enriched in those datasets. Tissue-specific genes were defined by processing RNA-</a:t>
            </a:r>
            <a:r>
              <a:rPr lang="en-US" sz="1200" b="0" dirty="0" err="1"/>
              <a:t>Seq</a:t>
            </a:r>
            <a:r>
              <a:rPr lang="en-US" sz="1200" b="0" dirty="0"/>
              <a:t> data from the Human Protein Atlas (HPA) (</a:t>
            </a:r>
            <a:r>
              <a:rPr lang="en-US" sz="1200" b="0" dirty="0" err="1"/>
              <a:t>Uhlén</a:t>
            </a:r>
            <a:r>
              <a:rPr lang="en-US" sz="1200" b="0" dirty="0"/>
              <a:t> et al. 2015), </a:t>
            </a:r>
            <a:r>
              <a:rPr lang="en-US" sz="1200" b="0" dirty="0" err="1"/>
              <a:t>GTEx</a:t>
            </a:r>
            <a:r>
              <a:rPr lang="en-US" sz="1200" b="0" dirty="0"/>
              <a:t> (</a:t>
            </a:r>
            <a:r>
              <a:rPr lang="en-US" sz="1200" b="0" dirty="0" err="1"/>
              <a:t>Ardlie</a:t>
            </a:r>
            <a:r>
              <a:rPr lang="en-US" sz="1200" b="0" dirty="0"/>
              <a:t> et al. 2015), and mouse ENCODE (Shen et al. 2012) using the algorithm from the HPA (</a:t>
            </a:r>
            <a:r>
              <a:rPr lang="en-US" sz="1200" b="0" dirty="0" err="1"/>
              <a:t>Uhlén</a:t>
            </a:r>
            <a:r>
              <a:rPr lang="en-US" sz="1200" b="0" dirty="0"/>
              <a:t> et al. 2015). The hypergeometric test is being used to determine if the tissue-specific genes are enriched among the input genes. Along with tissue-specific gene enrichment, the </a:t>
            </a:r>
            <a:r>
              <a:rPr lang="en-US" sz="1200" b="0" dirty="0" err="1"/>
              <a:t>TissueEnrich</a:t>
            </a:r>
            <a:r>
              <a:rPr lang="en-US" sz="1200" b="0" dirty="0"/>
              <a:t> package can also be used to define tissue-specific genes from expression datasets provided by the user, which can then be used to calculate tissue-specific gene enrichments.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2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1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50A8-48FA-4D46-BA8A-1EAB723A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0BE1-BAA9-43F2-8A6F-1D037807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3969-A62E-457E-A147-3A3D3637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165F-2A61-4A2B-81AB-8B0417D5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2EA3-D4B7-487B-9661-EEC726FE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D4B9-8C99-4BB2-8F3B-CDF88A52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CB1E5-1A05-417E-AC68-CA0A7DD5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48BE-3D6D-4BCD-8F4E-FF53B63F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334E-134E-4DD6-8B00-3C38F6F7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FA19-DCB7-4930-BD63-C0B9C613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ADF12-4652-4A4A-9801-6416CBEFC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0DE7-49A3-44B1-AD0A-035DC196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D89A-D732-40E8-A6A1-D87043FE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9167-6377-4F46-BD9E-5E7034B2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F39F-908B-41B0-A6B0-53DA14C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4719" y="2072642"/>
            <a:ext cx="11222567" cy="389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8" y="564317"/>
            <a:ext cx="11222567" cy="701731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4719" y="1528235"/>
            <a:ext cx="11222565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2933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2933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2933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2933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268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BFF4-57AC-46B5-AA37-BDCC454C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782B-09A1-4D5D-893C-26BBA373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64CB-4572-4C81-8F47-085868CF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7156-26D9-4500-8129-0A13651F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3DEB-5C59-45B8-93EC-674E956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F500-E001-4DC7-8A2E-277A79CE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9951E-178A-4748-918B-4C880E53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5A12-BBA9-4804-8C97-4FFE07B9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97B9-2EB0-446B-A4FF-4C619E04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1FD6-832C-4511-AFA2-6A5EC2B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A407-ADFF-4450-ACD7-7ED469E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6ECE-9EC7-4CA8-85D1-A7F9238CA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B79A2-BACC-4808-8520-63D3BD7C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B6853-B25A-49D7-8108-0C9DB5C2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F9EC8-9EF3-407D-8B78-55D8C8C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6CAB-C746-423C-8E7F-C62DF8A1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A00-C207-4C3F-B107-348F98D6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BB596-3521-40AB-87E6-4027BDC9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6F4A5-2005-44A1-ACB7-991A30DC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BD70B-29A7-45F4-B80B-FFAED031F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ACDF5-DB44-487A-8D41-6AE882772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B3346-2838-4B42-AA87-22EE0262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E497D-632B-4F34-9EAC-D86C6258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51978-B5DA-4F42-ACF6-CD4E693F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F886-DAD8-4D86-8FBD-95751365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80922-5D99-4836-AD77-F2F8DA80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CA027-490A-4D34-9FC4-7810F1FF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7081-FA0D-41D2-B848-CF0C8AA7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C9E23-42EF-4F46-A960-FC2DD4FF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E9B7-B735-47F9-B3C6-B24C81EF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6AFA0-C7A7-4D50-AED5-EEE813D5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0336-C443-4188-B9ED-653265E5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87CB-9685-4775-B3D2-A9AA244F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4688-4098-45D4-86BC-71D7EB78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8A1D6-61D6-41D1-9D97-870B3252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57B2-4123-44E9-A78C-1944E33E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E24B-2A3E-46F8-A00B-ABA914BF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E1D6-3124-480E-89FF-EE0EA209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33C03-BC99-4283-B784-5578BF8C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C555B-8A87-41D1-B220-5813FE51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92BE-8EE7-4BA5-A870-FB977214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141B-28FD-4E79-9FF8-7F25EBFB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1174-69E6-4D68-9035-FC8AB76F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B36F0-B381-4443-B16E-BBA7D477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D75B-9710-47AA-BC6D-BEDF43721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0946-3979-4DC8-9C9B-EB7E25C75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684C-2C7F-4696-8CD8-80E4FE2312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1FDE-CFC2-4FD9-9A1B-772908CC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15F1-7DB9-4BE6-B336-0D5329FB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A9D3-7C1B-4CE9-88AD-CFD92571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EB81-BA1B-42D1-9F55-5C471B097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Tissue enrichment analysis and candidate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8F1D9-B061-4426-8B7E-11319BC5B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Zheng et al. </a:t>
            </a:r>
            <a:r>
              <a:rPr lang="en-US"/>
              <a:t>2017 , </a:t>
            </a:r>
            <a:r>
              <a:rPr lang="en-US" dirty="0"/>
              <a:t>T cell </a:t>
            </a:r>
            <a:r>
              <a:rPr lang="en-US" dirty="0" err="1"/>
              <a:t>scRNAseq</a:t>
            </a:r>
            <a:r>
              <a:rPr lang="en-US" dirty="0"/>
              <a:t> of Liver cancer. C4-CD8-LAYN cluster</a:t>
            </a:r>
          </a:p>
          <a:p>
            <a:r>
              <a:rPr lang="en-US" dirty="0"/>
              <a:t>20180905</a:t>
            </a:r>
          </a:p>
        </p:txBody>
      </p:sp>
    </p:spTree>
    <p:extLst>
      <p:ext uri="{BB962C8B-B14F-4D97-AF65-F5344CB8AC3E}">
        <p14:creationId xmlns:p14="http://schemas.microsoft.com/office/powerpoint/2010/main" val="416266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55461-FA62-4407-9991-DB3772126CC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" y="2282893"/>
            <a:ext cx="3479759" cy="33321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0D82F9-DDE5-43CF-8DBC-4AE04F09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Co-expression profile of LAYN, </a:t>
            </a:r>
            <a:r>
              <a:rPr lang="en-US" dirty="0" err="1"/>
              <a:t>SARdh</a:t>
            </a:r>
            <a:r>
              <a:rPr lang="en-US" dirty="0"/>
              <a:t> and </a:t>
            </a:r>
            <a:r>
              <a:rPr lang="en-US" dirty="0" err="1"/>
              <a:t>gldc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A7A2C-5F31-432E-B378-FA7352FD5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Poor co-expression? Detection issue?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FCCFD-F8A3-4F80-B507-4DA3C66E8D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10" y="2282894"/>
            <a:ext cx="3531927" cy="3332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155DB-3BAC-42CA-A558-2754299FFE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27" y="2282893"/>
            <a:ext cx="3531928" cy="33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34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097C9B-630F-4574-AF04-39830EA7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-7121"/>
            <a:ext cx="11222567" cy="1311128"/>
          </a:xfrm>
        </p:spPr>
        <p:txBody>
          <a:bodyPr/>
          <a:lstStyle/>
          <a:p>
            <a:r>
              <a:rPr lang="en-US" dirty="0"/>
              <a:t>SARDH expression in </a:t>
            </a:r>
            <a:r>
              <a:rPr lang="en-US" dirty="0">
                <a:solidFill>
                  <a:schemeClr val="tx1"/>
                </a:solidFill>
              </a:rPr>
              <a:t>Cancer</a:t>
            </a:r>
            <a:r>
              <a:rPr lang="en-US" dirty="0"/>
              <a:t> (The Human Protein Atlas)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CB068-7AC5-4324-B4F3-817443006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0" y="1767673"/>
            <a:ext cx="5432525" cy="3474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890A7-BD6F-4F35-B8D2-E3B7F120F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3" y="1767675"/>
            <a:ext cx="5252773" cy="3474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D4819-3D16-459E-A252-C515BE2C850E}"/>
              </a:ext>
            </a:extLst>
          </p:cNvPr>
          <p:cNvSpPr txBox="1"/>
          <p:nvPr/>
        </p:nvSpPr>
        <p:spPr>
          <a:xfrm>
            <a:off x="2191658" y="2670628"/>
            <a:ext cx="23555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10~30 copies per cells</a:t>
            </a:r>
          </a:p>
        </p:txBody>
      </p:sp>
    </p:spTree>
    <p:extLst>
      <p:ext uri="{BB962C8B-B14F-4D97-AF65-F5344CB8AC3E}">
        <p14:creationId xmlns:p14="http://schemas.microsoft.com/office/powerpoint/2010/main" val="2342002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097C9B-630F-4574-AF04-39830EA7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-7119"/>
            <a:ext cx="11222567" cy="1311128"/>
          </a:xfrm>
        </p:spPr>
        <p:txBody>
          <a:bodyPr/>
          <a:lstStyle/>
          <a:p>
            <a:r>
              <a:rPr lang="en-US" dirty="0"/>
              <a:t>GLDC expression in Cancer (The Human Protein Atlas)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A37F4-98C9-4369-B401-FD64D5AC5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" y="1691544"/>
            <a:ext cx="5511512" cy="3474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5F4B4-7968-4989-86A5-2CA3228AD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09" y="1691544"/>
            <a:ext cx="5130968" cy="3474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42DC17-67A5-4AD2-B29F-338BE38A9E13}"/>
              </a:ext>
            </a:extLst>
          </p:cNvPr>
          <p:cNvSpPr/>
          <p:nvPr/>
        </p:nvSpPr>
        <p:spPr>
          <a:xfrm>
            <a:off x="201600" y="5297158"/>
            <a:ext cx="141320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Without comparison with adjacent normal tissue, this inter-tissue comparison does not mean much.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We can just naively say these two genes are at least expressed in liver cancer, and relatively liver cancer specific.</a:t>
            </a:r>
          </a:p>
        </p:txBody>
      </p:sp>
    </p:spTree>
    <p:extLst>
      <p:ext uri="{BB962C8B-B14F-4D97-AF65-F5344CB8AC3E}">
        <p14:creationId xmlns:p14="http://schemas.microsoft.com/office/powerpoint/2010/main" val="16420124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DF80F-5B33-4EF6-A597-5168606C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SARDH and GLDC mutation in liver cancer (TCGA)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08743-708B-479B-AB88-6992F985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42" y="1404114"/>
            <a:ext cx="8598959" cy="44736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939C5-7949-496D-BEC5-93407E332986}"/>
              </a:ext>
            </a:extLst>
          </p:cNvPr>
          <p:cNvSpPr/>
          <p:nvPr/>
        </p:nvSpPr>
        <p:spPr>
          <a:xfrm>
            <a:off x="1" y="1593550"/>
            <a:ext cx="3695999" cy="440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TTN, TP53, CTNNb1 are the top 3 genes frequently mutated genes in liver. </a:t>
            </a:r>
          </a:p>
          <a:p>
            <a:endParaRPr lang="en-US" sz="1867" dirty="0">
              <a:solidFill>
                <a:srgbClr val="0070C0"/>
              </a:solidFill>
            </a:endParaRPr>
          </a:p>
          <a:p>
            <a:r>
              <a:rPr lang="en-US" sz="1867" dirty="0">
                <a:solidFill>
                  <a:srgbClr val="0070C0"/>
                </a:solidFill>
              </a:rPr>
              <a:t>SARDH, GLDC and GNMT are rarely mutated in liver cancer.</a:t>
            </a:r>
          </a:p>
          <a:p>
            <a:endParaRPr lang="en-US" sz="1867" dirty="0">
              <a:solidFill>
                <a:srgbClr val="0070C0"/>
              </a:solidFill>
            </a:endParaRPr>
          </a:p>
          <a:p>
            <a:r>
              <a:rPr lang="en-US" sz="1867" dirty="0"/>
              <a:t>- SARDH P383T (two cases)</a:t>
            </a:r>
          </a:p>
          <a:p>
            <a:r>
              <a:rPr lang="en-US" sz="1867" dirty="0"/>
              <a:t>- SARDH P118L</a:t>
            </a:r>
          </a:p>
          <a:p>
            <a:r>
              <a:rPr lang="en-US" sz="1867" dirty="0"/>
              <a:t>- GLDC A454S</a:t>
            </a:r>
          </a:p>
          <a:p>
            <a:r>
              <a:rPr lang="en-US" sz="1867" dirty="0"/>
              <a:t>- GLDC V322E</a:t>
            </a:r>
          </a:p>
          <a:p>
            <a:r>
              <a:rPr lang="en-US" sz="1867" dirty="0"/>
              <a:t>- GLDC L207Hfs*25(frameshift)</a:t>
            </a:r>
          </a:p>
          <a:p>
            <a:r>
              <a:rPr lang="en-US" sz="1867" dirty="0"/>
              <a:t>- GNMT R157Q</a:t>
            </a:r>
          </a:p>
          <a:p>
            <a:r>
              <a:rPr lang="en-US" sz="1867" dirty="0"/>
              <a:t>- GNMT A230D</a:t>
            </a:r>
          </a:p>
          <a:p>
            <a:endParaRPr lang="en-US" sz="18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477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8BE71F26-893B-4027-887A-588ABB9E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564319"/>
            <a:ext cx="11222567" cy="701731"/>
          </a:xfrm>
        </p:spPr>
        <p:txBody>
          <a:bodyPr/>
          <a:lstStyle/>
          <a:p>
            <a:r>
              <a:rPr lang="en-US" dirty="0"/>
              <a:t>Advanced TCGA analysis (Future Plan)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BA00C60-BE2A-4020-8EDA-C8F00FC609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717" y="2282891"/>
            <a:ext cx="11554880" cy="3312341"/>
          </a:xfrm>
        </p:spPr>
        <p:txBody>
          <a:bodyPr/>
          <a:lstStyle/>
          <a:p>
            <a:pPr marL="0" indent="0">
              <a:buNone/>
            </a:pPr>
            <a:r>
              <a:rPr lang="en-US" sz="1867" dirty="0"/>
              <a:t>TCGA datasets:</a:t>
            </a:r>
          </a:p>
          <a:p>
            <a:r>
              <a:rPr lang="en-US" sz="1867" dirty="0"/>
              <a:t>Level 1 – Raw Data</a:t>
            </a:r>
          </a:p>
          <a:p>
            <a:r>
              <a:rPr lang="en-US" sz="1867" dirty="0"/>
              <a:t>Level 2 – Processed Data</a:t>
            </a:r>
          </a:p>
          <a:p>
            <a:r>
              <a:rPr lang="en-US" sz="1867" dirty="0"/>
              <a:t>Level 3 – Segmented or Interpreted Data</a:t>
            </a:r>
          </a:p>
          <a:p>
            <a:r>
              <a:rPr lang="en-US" sz="1867" dirty="0"/>
              <a:t>Level 4 – Region of Interest Data</a:t>
            </a:r>
          </a:p>
          <a:p>
            <a:r>
              <a:rPr lang="en-US" sz="1867" dirty="0"/>
              <a:t>Data access: TCGA data portal (Level 1-3, </a:t>
            </a:r>
            <a:r>
              <a:rPr lang="en-US" sz="1867" dirty="0" err="1">
                <a:solidFill>
                  <a:srgbClr val="00B0F0"/>
                </a:solidFill>
              </a:rPr>
              <a:t>TCGAbiolinks</a:t>
            </a:r>
            <a:r>
              <a:rPr lang="en-US" sz="1867" dirty="0">
                <a:solidFill>
                  <a:srgbClr val="00B0F0"/>
                </a:solidFill>
              </a:rPr>
              <a:t> in R</a:t>
            </a:r>
            <a:r>
              <a:rPr lang="en-US" sz="1867" dirty="0"/>
              <a:t>), </a:t>
            </a:r>
            <a:r>
              <a:rPr lang="en-US" sz="1867" dirty="0" err="1"/>
              <a:t>Firehorse</a:t>
            </a:r>
            <a:r>
              <a:rPr lang="en-US" sz="1867" dirty="0"/>
              <a:t> (Level 3 and 4, </a:t>
            </a:r>
            <a:r>
              <a:rPr lang="en-US" sz="1867" dirty="0" err="1">
                <a:solidFill>
                  <a:srgbClr val="00B0F0"/>
                </a:solidFill>
              </a:rPr>
              <a:t>RTGCAtoolbox</a:t>
            </a:r>
            <a:r>
              <a:rPr lang="en-US" sz="1867" dirty="0">
                <a:solidFill>
                  <a:srgbClr val="00B0F0"/>
                </a:solidFill>
              </a:rPr>
              <a:t> in R</a:t>
            </a:r>
            <a:r>
              <a:rPr lang="en-US" sz="1867" dirty="0"/>
              <a:t>)</a:t>
            </a:r>
          </a:p>
          <a:p>
            <a:endParaRPr lang="en-US" sz="1867" dirty="0"/>
          </a:p>
          <a:p>
            <a:r>
              <a:rPr lang="en-US" sz="1867" dirty="0">
                <a:solidFill>
                  <a:srgbClr val="0070C0"/>
                </a:solidFill>
              </a:rPr>
              <a:t>DNA Methylation and RNA-</a:t>
            </a:r>
            <a:r>
              <a:rPr lang="en-US" sz="1867" dirty="0" err="1">
                <a:solidFill>
                  <a:srgbClr val="0070C0"/>
                </a:solidFill>
              </a:rPr>
              <a:t>seq</a:t>
            </a:r>
            <a:r>
              <a:rPr lang="en-US" sz="1867" dirty="0">
                <a:solidFill>
                  <a:srgbClr val="0070C0"/>
                </a:solidFill>
              </a:rPr>
              <a:t> data is available from TCGA database but not accessible from Web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1A9413F-1735-4D93-AD33-4F0B05D0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19" y="1528235"/>
            <a:ext cx="11222565" cy="469900"/>
          </a:xfrm>
        </p:spPr>
        <p:txBody>
          <a:bodyPr/>
          <a:lstStyle/>
          <a:p>
            <a:r>
              <a:rPr lang="en-US" sz="2667" dirty="0"/>
              <a:t>IDEA: Phenotype could be from “expression” not by “mutations” in CDS</a:t>
            </a:r>
          </a:p>
        </p:txBody>
      </p:sp>
    </p:spTree>
    <p:extLst>
      <p:ext uri="{BB962C8B-B14F-4D97-AF65-F5344CB8AC3E}">
        <p14:creationId xmlns:p14="http://schemas.microsoft.com/office/powerpoint/2010/main" val="9373162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5673A-5C31-4FD9-8F8E-67A3EBA774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718" y="1479550"/>
            <a:ext cx="11222567" cy="3898900"/>
          </a:xfrm>
        </p:spPr>
        <p:txBody>
          <a:bodyPr/>
          <a:lstStyle/>
          <a:p>
            <a:r>
              <a:rPr lang="en-US" sz="1867" dirty="0"/>
              <a:t>Download: Liver cancer RNA-</a:t>
            </a:r>
            <a:r>
              <a:rPr lang="en-US" sz="1867" dirty="0" err="1"/>
              <a:t>seq</a:t>
            </a:r>
            <a:r>
              <a:rPr lang="en-US" sz="1867" dirty="0"/>
              <a:t> dataset </a:t>
            </a:r>
            <a:r>
              <a:rPr lang="en-US" sz="1867" dirty="0">
                <a:sym typeface="Wingdings" panose="05000000000000000000" pitchFamily="2" charset="2"/>
              </a:rPr>
              <a:t> I need to normalize by myself</a:t>
            </a:r>
          </a:p>
          <a:p>
            <a:r>
              <a:rPr lang="en-US" sz="1867" dirty="0">
                <a:sym typeface="Wingdings" panose="05000000000000000000" pitchFamily="2" charset="2"/>
              </a:rPr>
              <a:t>Download: Methylation dataset</a:t>
            </a:r>
          </a:p>
          <a:p>
            <a:endParaRPr lang="en-US" sz="1867" dirty="0"/>
          </a:p>
          <a:p>
            <a:r>
              <a:rPr lang="en-US" sz="1867" dirty="0">
                <a:sym typeface="Wingdings" panose="05000000000000000000" pitchFamily="2" charset="2"/>
              </a:rPr>
              <a:t>Integrated analysis of methylation and expression  </a:t>
            </a:r>
            <a:r>
              <a:rPr lang="en-US" sz="1867" dirty="0">
                <a:solidFill>
                  <a:srgbClr val="00B0F0"/>
                </a:solidFill>
                <a:sym typeface="Wingdings" panose="05000000000000000000" pitchFamily="2" charset="2"/>
              </a:rPr>
              <a:t>“Starburst plot” with gene name. Does SARDH and GLDC is overexpressed? Correlated with methylation status?</a:t>
            </a:r>
          </a:p>
          <a:p>
            <a:r>
              <a:rPr lang="en-US" sz="1867" dirty="0">
                <a:sym typeface="Wingdings" panose="05000000000000000000" pitchFamily="2" charset="2"/>
              </a:rPr>
              <a:t>Survival analysis  Which categories? Does it really meaningful?</a:t>
            </a:r>
          </a:p>
          <a:p>
            <a:endParaRPr lang="en-US" sz="1867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1867" dirty="0">
                <a:solidFill>
                  <a:srgbClr val="FF0000"/>
                </a:solidFill>
                <a:sym typeface="Wingdings" panose="05000000000000000000" pitchFamily="2" charset="2"/>
              </a:rPr>
              <a:t>Question: What should I compare with? Different subtypes of HCC? Compare stages (IV vs I)? I need something to compare to </a:t>
            </a:r>
            <a:endParaRPr lang="en-US" sz="1867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D1BFD-D53E-492E-BE84-3AD1BE6D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-7121"/>
            <a:ext cx="11222567" cy="1311128"/>
          </a:xfrm>
        </p:spPr>
        <p:txBody>
          <a:bodyPr/>
          <a:lstStyle/>
          <a:p>
            <a:r>
              <a:rPr lang="en-US" dirty="0"/>
              <a:t>Advanced TCGA Analysis – Methylation and expression datasets</a:t>
            </a:r>
          </a:p>
        </p:txBody>
      </p:sp>
    </p:spTree>
    <p:extLst>
      <p:ext uri="{BB962C8B-B14F-4D97-AF65-F5344CB8AC3E}">
        <p14:creationId xmlns:p14="http://schemas.microsoft.com/office/powerpoint/2010/main" val="17410574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DB5E8F-042A-403A-9C99-64F906FD0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720" y="2072643"/>
            <a:ext cx="5705699" cy="3678453"/>
          </a:xfrm>
        </p:spPr>
        <p:txBody>
          <a:bodyPr/>
          <a:lstStyle/>
          <a:p>
            <a:r>
              <a:rPr lang="en-US" sz="2667" dirty="0"/>
              <a:t>Only 41 literatures in </a:t>
            </a:r>
            <a:r>
              <a:rPr lang="en-US" sz="2667" dirty="0" err="1"/>
              <a:t>Pubmed</a:t>
            </a:r>
            <a:r>
              <a:rPr lang="en-US" sz="2667" dirty="0"/>
              <a:t>.</a:t>
            </a:r>
          </a:p>
          <a:p>
            <a:r>
              <a:rPr lang="en-US" sz="2667" dirty="0"/>
              <a:t>(poorly) associated with </a:t>
            </a:r>
            <a:r>
              <a:rPr lang="en-US" sz="2667" dirty="0" err="1"/>
              <a:t>sarcosinemia</a:t>
            </a:r>
            <a:r>
              <a:rPr lang="en-US" sz="2667" dirty="0"/>
              <a:t> and prostate cancer.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899B0-8A01-43E7-8012-2BF82A48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SARDh</a:t>
            </a:r>
            <a:r>
              <a:rPr lang="en-US" dirty="0"/>
              <a:t> in literature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D6B1D-214D-42B1-80AD-79CCF70E1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CB619-5841-4335-B9AB-981AF33D9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18" y="1378858"/>
            <a:ext cx="5234353" cy="45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407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24EF9-C0DA-4BE6-B9ED-24871E0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SARDH-GNMT homeostasis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3FE0E-D0B3-41E7-80D2-703C90D0D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" y="1745824"/>
            <a:ext cx="4063609" cy="15064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BBDB4F-45BB-4CF9-95F6-85441FA41510}"/>
              </a:ext>
            </a:extLst>
          </p:cNvPr>
          <p:cNvSpPr/>
          <p:nvPr/>
        </p:nvSpPr>
        <p:spPr>
          <a:xfrm>
            <a:off x="75645" y="3364323"/>
            <a:ext cx="4063609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/>
              <a:t>Among 6 family with </a:t>
            </a:r>
            <a:r>
              <a:rPr lang="en-US" sz="1467" dirty="0" err="1"/>
              <a:t>Sarcosinemia</a:t>
            </a:r>
            <a:r>
              <a:rPr lang="en-US" sz="1467" dirty="0"/>
              <a:t> (Increased level of sarcosine) investigated, four families contains four different mutations (</a:t>
            </a:r>
            <a:r>
              <a:rPr lang="en-US" sz="1467" dirty="0">
                <a:solidFill>
                  <a:srgbClr val="0070C0"/>
                </a:solidFill>
              </a:rPr>
              <a:t>P287L,V71F, R723X, R514X</a:t>
            </a:r>
            <a:r>
              <a:rPr lang="en-US" sz="1467" dirty="0"/>
              <a:t>) or a uniparental </a:t>
            </a:r>
            <a:r>
              <a:rPr lang="en-US" sz="1467" dirty="0" err="1"/>
              <a:t>disomy</a:t>
            </a:r>
            <a:r>
              <a:rPr lang="en-US" sz="1467" dirty="0"/>
              <a:t> in the region of SARDH gene. </a:t>
            </a:r>
            <a:r>
              <a:rPr lang="en-US" sz="1467" dirty="0">
                <a:solidFill>
                  <a:srgbClr val="0070C0"/>
                </a:solidFill>
              </a:rPr>
              <a:t>None of them were matched with mutations found in TCGA.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BC20D-4329-49D4-AE58-6B84CBA36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62" y="1745823"/>
            <a:ext cx="3096905" cy="313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36A2B6-2586-4A3A-901D-309DD22B9A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6" t="19283" b="5495"/>
          <a:stretch/>
        </p:blipFill>
        <p:spPr>
          <a:xfrm>
            <a:off x="7523380" y="1745823"/>
            <a:ext cx="4520784" cy="23942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02D643-87DE-4BA5-BF4A-26EB455A3863}"/>
              </a:ext>
            </a:extLst>
          </p:cNvPr>
          <p:cNvSpPr/>
          <p:nvPr/>
        </p:nvSpPr>
        <p:spPr>
          <a:xfrm>
            <a:off x="7759989" y="4148130"/>
            <a:ext cx="4063609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/>
              <a:t>Caution: It could be simple detection 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75672-ABF8-407F-BD49-977DF0528AC1}"/>
              </a:ext>
            </a:extLst>
          </p:cNvPr>
          <p:cNvSpPr/>
          <p:nvPr/>
        </p:nvSpPr>
        <p:spPr>
          <a:xfrm>
            <a:off x="834189" y="5256243"/>
            <a:ext cx="1035965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/>
              <a:t>Prediction</a:t>
            </a:r>
            <a:r>
              <a:rPr lang="en-US" sz="1867" dirty="0"/>
              <a:t>: Cells in C4-CD8-LAYN </a:t>
            </a:r>
            <a:r>
              <a:rPr lang="en-US" sz="1867" dirty="0">
                <a:sym typeface="Wingdings" panose="05000000000000000000" pitchFamily="2" charset="2"/>
              </a:rPr>
              <a:t></a:t>
            </a:r>
            <a:r>
              <a:rPr lang="en-US" sz="1867" dirty="0"/>
              <a:t> </a:t>
            </a:r>
            <a:r>
              <a:rPr lang="en-US" sz="1867" b="1" dirty="0"/>
              <a:t>Glycine (or downstream such as serine) accumulation and sarcosine depletion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B358C-CCA2-431F-9503-410E1C620B0D}"/>
              </a:ext>
            </a:extLst>
          </p:cNvPr>
          <p:cNvSpPr txBox="1"/>
          <p:nvPr/>
        </p:nvSpPr>
        <p:spPr>
          <a:xfrm>
            <a:off x="6390630" y="3800992"/>
            <a:ext cx="8774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SARDH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EA1B2-2149-4883-A366-0A474B20FF4F}"/>
              </a:ext>
            </a:extLst>
          </p:cNvPr>
          <p:cNvSpPr txBox="1"/>
          <p:nvPr/>
        </p:nvSpPr>
        <p:spPr>
          <a:xfrm>
            <a:off x="4812108" y="3364323"/>
            <a:ext cx="8226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GNMT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90690-E730-4A11-AADF-A137F6CF17B5}"/>
              </a:ext>
            </a:extLst>
          </p:cNvPr>
          <p:cNvSpPr/>
          <p:nvPr/>
        </p:nvSpPr>
        <p:spPr>
          <a:xfrm>
            <a:off x="7421120" y="1441318"/>
            <a:ext cx="2555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C4-CD8-LAYN in liver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2589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24EF9-C0DA-4BE6-B9ED-24871E0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GNMT knock-out in HCC and T cells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FC640-E753-41F1-9DE4-982633F84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8" y="3498997"/>
            <a:ext cx="5263389" cy="2481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E0093-E7F9-4E4A-BBE8-B022A29BE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8" y="1626087"/>
            <a:ext cx="5263389" cy="16734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828C4C-ED38-417C-8324-B98D742310F0}"/>
              </a:ext>
            </a:extLst>
          </p:cNvPr>
          <p:cNvSpPr/>
          <p:nvPr/>
        </p:nvSpPr>
        <p:spPr>
          <a:xfrm>
            <a:off x="5770290" y="1755683"/>
            <a:ext cx="5263389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70C0"/>
                </a:solidFill>
              </a:rPr>
              <a:t>GNMT -/- presumably phenocopies SARDH overexpression</a:t>
            </a:r>
          </a:p>
          <a:p>
            <a:r>
              <a:rPr lang="en-US" sz="1867" dirty="0"/>
              <a:t>GNMT -/- caused spontaneous HCC.</a:t>
            </a:r>
          </a:p>
          <a:p>
            <a:endParaRPr lang="en-US" sz="1867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58982-EC49-4867-B5E2-CEE0FE5822C4}"/>
              </a:ext>
            </a:extLst>
          </p:cNvPr>
          <p:cNvSpPr/>
          <p:nvPr/>
        </p:nvSpPr>
        <p:spPr>
          <a:xfrm>
            <a:off x="5770289" y="3498997"/>
            <a:ext cx="5386996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GNMT -/- defective T cells response in EAE, lower </a:t>
            </a:r>
            <a:r>
              <a:rPr lang="en-US" sz="1867" dirty="0" err="1"/>
              <a:t>IFNg</a:t>
            </a:r>
            <a:r>
              <a:rPr lang="en-US" sz="1867" dirty="0"/>
              <a:t> and IL-17A production, MOG induced Th17 was inhibited but </a:t>
            </a:r>
            <a:r>
              <a:rPr lang="en-US" sz="1867" dirty="0" err="1"/>
              <a:t>Treg</a:t>
            </a:r>
            <a:r>
              <a:rPr lang="en-US" sz="1867" dirty="0"/>
              <a:t> numbers were increased.</a:t>
            </a:r>
          </a:p>
          <a:p>
            <a:endParaRPr lang="en-US" sz="1867" dirty="0"/>
          </a:p>
          <a:p>
            <a:r>
              <a:rPr lang="en-US" sz="1867" dirty="0"/>
              <a:t>Proposed mechanism: GNMT</a:t>
            </a:r>
            <a:r>
              <a:rPr lang="en-US" sz="1867" dirty="0">
                <a:sym typeface="Wingdings" panose="05000000000000000000" pitchFamily="2" charset="2"/>
              </a:rPr>
              <a:t></a:t>
            </a:r>
            <a:r>
              <a:rPr lang="en-US" sz="1867" dirty="0"/>
              <a:t>mTORC1</a:t>
            </a:r>
            <a:r>
              <a:rPr lang="en-US" sz="1867" b="1" dirty="0">
                <a:sym typeface="Wingdings" panose="05000000000000000000" pitchFamily="2" charset="2"/>
              </a:rPr>
              <a:t></a:t>
            </a:r>
            <a:r>
              <a:rPr lang="en-US" sz="1867" dirty="0">
                <a:sym typeface="Wingdings" panose="05000000000000000000" pitchFamily="2" charset="2"/>
              </a:rPr>
              <a:t>T cell activation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4733739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526E6-FC1B-4D52-8B88-3628D7639A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70" y="1528235"/>
            <a:ext cx="6702975" cy="28497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7899B0-8A01-43E7-8012-2BF82A48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GLDC in literature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FE8C9-1A3A-484E-AD50-CDB578DDC1A6}"/>
              </a:ext>
            </a:extLst>
          </p:cNvPr>
          <p:cNvSpPr txBox="1"/>
          <p:nvPr/>
        </p:nvSpPr>
        <p:spPr>
          <a:xfrm>
            <a:off x="216570" y="1668377"/>
            <a:ext cx="4637007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GLDC promotes cellular transformation in NSCLC,</a:t>
            </a:r>
          </a:p>
          <a:p>
            <a:endParaRPr lang="en-US" sz="1867" b="1" dirty="0"/>
          </a:p>
          <a:p>
            <a:r>
              <a:rPr lang="en-US" sz="1867" dirty="0"/>
              <a:t>Via glycolysis and glycine/serine metabolism </a:t>
            </a:r>
            <a:r>
              <a:rPr lang="en-US" sz="1867" dirty="0">
                <a:sym typeface="Wingdings" panose="05000000000000000000" pitchFamily="2" charset="2"/>
              </a:rPr>
              <a:t> pyrimidine metabolism to regulate cancer proliferation</a:t>
            </a:r>
          </a:p>
          <a:p>
            <a:endParaRPr lang="en-US" sz="1867" dirty="0">
              <a:sym typeface="Wingdings" panose="05000000000000000000" pitchFamily="2" charset="2"/>
            </a:endParaRPr>
          </a:p>
          <a:p>
            <a:r>
              <a:rPr lang="en-US" sz="1867" dirty="0">
                <a:sym typeface="Wingdings" panose="05000000000000000000" pitchFamily="2" charset="2"/>
              </a:rPr>
              <a:t>GLDC is generally overexpressed in many different cancers including liver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1039679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BBB6BC-608E-42E1-9DDE-F93AB957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-7121"/>
            <a:ext cx="11222567" cy="1311128"/>
          </a:xfrm>
        </p:spPr>
        <p:txBody>
          <a:bodyPr/>
          <a:lstStyle/>
          <a:p>
            <a:r>
              <a:rPr lang="en-US" dirty="0"/>
              <a:t>How to extract useful information from Public datasets?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D5FD2-0A03-4021-B30C-B52DFA6CD81D}"/>
              </a:ext>
            </a:extLst>
          </p:cNvPr>
          <p:cNvSpPr/>
          <p:nvPr/>
        </p:nvSpPr>
        <p:spPr>
          <a:xfrm>
            <a:off x="2906296" y="2856028"/>
            <a:ext cx="1919705" cy="1332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scRNAseq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liver infiltrated T cells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7402ED-5744-405E-9FAC-2E72B251538F}"/>
              </a:ext>
            </a:extLst>
          </p:cNvPr>
          <p:cNvSpPr/>
          <p:nvPr/>
        </p:nvSpPr>
        <p:spPr>
          <a:xfrm>
            <a:off x="5555494" y="1498015"/>
            <a:ext cx="2516695" cy="1098884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scRNAseq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TIL in different cancer (our group)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2C569-D63F-4D3A-8F90-0B3A0D542FBD}"/>
              </a:ext>
            </a:extLst>
          </p:cNvPr>
          <p:cNvSpPr txBox="1"/>
          <p:nvPr/>
        </p:nvSpPr>
        <p:spPr>
          <a:xfrm>
            <a:off x="8132619" y="1341542"/>
            <a:ext cx="398258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Normalization issue (batch effect), Analyze from raw datasets</a:t>
            </a:r>
          </a:p>
          <a:p>
            <a:r>
              <a:rPr lang="en-US" sz="1867" dirty="0"/>
              <a:t>Access to cluster</a:t>
            </a:r>
          </a:p>
          <a:p>
            <a:r>
              <a:rPr lang="en-US" sz="1867" dirty="0"/>
              <a:t>(Takes 2-3 months?)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5FF99A-4CF7-49A5-9795-9797E19B59E4}"/>
              </a:ext>
            </a:extLst>
          </p:cNvPr>
          <p:cNvSpPr/>
          <p:nvPr/>
        </p:nvSpPr>
        <p:spPr>
          <a:xfrm>
            <a:off x="5460842" y="2856027"/>
            <a:ext cx="2620212" cy="1098884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Bulk RNA-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TIL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9F35F-AC7D-4209-82DC-F61A4AB4EDC4}"/>
              </a:ext>
            </a:extLst>
          </p:cNvPr>
          <p:cNvSpPr txBox="1"/>
          <p:nvPr/>
        </p:nvSpPr>
        <p:spPr>
          <a:xfrm>
            <a:off x="8132621" y="3047750"/>
            <a:ext cx="307938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No public TIL RNA-</a:t>
            </a:r>
            <a:r>
              <a:rPr lang="en-US" sz="1867" dirty="0" err="1"/>
              <a:t>seq</a:t>
            </a:r>
            <a:r>
              <a:rPr lang="en-US" sz="1867" dirty="0"/>
              <a:t> data from liver cancer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2FBB55-3055-41A1-A923-AA297A8C8C7C}"/>
              </a:ext>
            </a:extLst>
          </p:cNvPr>
          <p:cNvSpPr/>
          <p:nvPr/>
        </p:nvSpPr>
        <p:spPr>
          <a:xfrm>
            <a:off x="5519405" y="4246125"/>
            <a:ext cx="2620212" cy="1098884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Bulk RNA-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various tissue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061C0-8A5B-4B8C-A757-25407E48FB45}"/>
              </a:ext>
            </a:extLst>
          </p:cNvPr>
          <p:cNvSpPr txBox="1"/>
          <p:nvPr/>
        </p:nvSpPr>
        <p:spPr>
          <a:xfrm>
            <a:off x="8108557" y="4127071"/>
            <a:ext cx="416984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Public dataset available.</a:t>
            </a:r>
          </a:p>
          <a:p>
            <a:pPr marL="380990" indent="-380990">
              <a:buFontTx/>
              <a:buChar char="-"/>
            </a:pPr>
            <a:r>
              <a:rPr lang="en-US" sz="1867" dirty="0" err="1"/>
              <a:t>GTEx</a:t>
            </a:r>
            <a:r>
              <a:rPr lang="en-US" sz="1867" dirty="0"/>
              <a:t> project (Science 2015)</a:t>
            </a:r>
          </a:p>
          <a:p>
            <a:pPr marL="380990" indent="-380990">
              <a:buFontTx/>
              <a:buChar char="-"/>
            </a:pPr>
            <a:r>
              <a:rPr lang="en-US" sz="1867" dirty="0"/>
              <a:t>-Tissue-based map/ </a:t>
            </a:r>
            <a:r>
              <a:rPr lang="en-US" sz="1867" dirty="0" err="1"/>
              <a:t>ProteinAtlas</a:t>
            </a:r>
            <a:r>
              <a:rPr lang="en-US" sz="1867" dirty="0"/>
              <a:t> (Science 2015)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DC2D57-AB49-4F81-B782-3AC0224A1F50}"/>
              </a:ext>
            </a:extLst>
          </p:cNvPr>
          <p:cNvCxnSpPr>
            <a:cxnSpLocks/>
          </p:cNvCxnSpPr>
          <p:nvPr/>
        </p:nvCxnSpPr>
        <p:spPr>
          <a:xfrm flipV="1">
            <a:off x="4778794" y="2292204"/>
            <a:ext cx="508007" cy="48468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AB4DEA-2E72-4FCB-8CE9-EC245ECAE9CF}"/>
              </a:ext>
            </a:extLst>
          </p:cNvPr>
          <p:cNvCxnSpPr>
            <a:cxnSpLocks/>
          </p:cNvCxnSpPr>
          <p:nvPr/>
        </p:nvCxnSpPr>
        <p:spPr>
          <a:xfrm>
            <a:off x="4923237" y="3457384"/>
            <a:ext cx="443415" cy="6633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27168-D725-462B-9333-15CA18946BDC}"/>
              </a:ext>
            </a:extLst>
          </p:cNvPr>
          <p:cNvCxnSpPr>
            <a:cxnSpLocks/>
          </p:cNvCxnSpPr>
          <p:nvPr/>
        </p:nvCxnSpPr>
        <p:spPr>
          <a:xfrm>
            <a:off x="4746718" y="4063725"/>
            <a:ext cx="620293" cy="48170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70A4C8-D52B-4B34-BD53-D1EE256DE986}"/>
              </a:ext>
            </a:extLst>
          </p:cNvPr>
          <p:cNvSpPr/>
          <p:nvPr/>
        </p:nvSpPr>
        <p:spPr>
          <a:xfrm>
            <a:off x="267368" y="2835737"/>
            <a:ext cx="1826128" cy="1420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Cancer 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E64F55-6B3A-4FEF-BA80-049CAC30B0D4}"/>
              </a:ext>
            </a:extLst>
          </p:cNvPr>
          <p:cNvCxnSpPr>
            <a:cxnSpLocks/>
          </p:cNvCxnSpPr>
          <p:nvPr/>
        </p:nvCxnSpPr>
        <p:spPr>
          <a:xfrm flipH="1" flipV="1">
            <a:off x="2201774" y="3535732"/>
            <a:ext cx="540085" cy="656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D2683-B3BE-4193-AB33-585808099A2B}"/>
              </a:ext>
            </a:extLst>
          </p:cNvPr>
          <p:cNvSpPr txBox="1"/>
          <p:nvPr/>
        </p:nvSpPr>
        <p:spPr>
          <a:xfrm>
            <a:off x="0" y="4364305"/>
            <a:ext cx="335681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- The Cancer Genome Atlas (TCGA)</a:t>
            </a:r>
          </a:p>
          <a:p>
            <a:r>
              <a:rPr lang="en-US" sz="1867" dirty="0"/>
              <a:t>- The Encyclopedia of DNA Elements (ENCODE)</a:t>
            </a:r>
          </a:p>
          <a:p>
            <a:r>
              <a:rPr lang="en-US" sz="1867" dirty="0"/>
              <a:t>- NIH Roadmap Epigenomics Mapping Consortium </a:t>
            </a:r>
          </a:p>
        </p:txBody>
      </p:sp>
    </p:spTree>
    <p:extLst>
      <p:ext uri="{BB962C8B-B14F-4D97-AF65-F5344CB8AC3E}">
        <p14:creationId xmlns:p14="http://schemas.microsoft.com/office/powerpoint/2010/main" val="29542062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BAAB76-2AE2-4A6E-BF0D-A84AA472F7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667" dirty="0">
                <a:solidFill>
                  <a:srgbClr val="0070C0"/>
                </a:solidFill>
              </a:rPr>
              <a:t>Advanced TCGA analysis</a:t>
            </a:r>
          </a:p>
          <a:p>
            <a:r>
              <a:rPr lang="en-US" sz="2667" dirty="0"/>
              <a:t>A few more candidates as backup</a:t>
            </a:r>
          </a:p>
          <a:p>
            <a:r>
              <a:rPr lang="en-US" sz="2667" dirty="0"/>
              <a:t>Amgen Body Map analysis</a:t>
            </a:r>
          </a:p>
          <a:p>
            <a:r>
              <a:rPr lang="en-US" sz="2667" dirty="0"/>
              <a:t>Read literatures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2D777-DD08-4CDD-B0F2-5464990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D13BA-2BA2-4045-8AAD-43EFE4BCD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35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BB6C65-BB6D-4687-97AA-438647FC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/ Experimental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CCF96-4A3D-4FF6-88AA-FC99BC8EC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Looking for single targets both expressed in Liver cancer and C4-CD8-LAYN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454A07-481D-4394-ACCD-9ADC606FF9F6}"/>
              </a:ext>
            </a:extLst>
          </p:cNvPr>
          <p:cNvSpPr/>
          <p:nvPr/>
        </p:nvSpPr>
        <p:spPr>
          <a:xfrm>
            <a:off x="1353600" y="4007043"/>
            <a:ext cx="2390400" cy="190076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Hepatocytes or liver cancer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DBD14-B36D-4906-9B82-D411D44ADB61}"/>
              </a:ext>
            </a:extLst>
          </p:cNvPr>
          <p:cNvSpPr/>
          <p:nvPr/>
        </p:nvSpPr>
        <p:spPr>
          <a:xfrm>
            <a:off x="2278400" y="2560679"/>
            <a:ext cx="1465600" cy="121578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C4-CD8-LAYN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42525-51AB-41FB-9B73-01A044944C16}"/>
              </a:ext>
            </a:extLst>
          </p:cNvPr>
          <p:cNvSpPr txBox="1"/>
          <p:nvPr/>
        </p:nvSpPr>
        <p:spPr>
          <a:xfrm>
            <a:off x="3895572" y="2807873"/>
            <a:ext cx="301784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Gene X</a:t>
            </a:r>
            <a:r>
              <a:rPr lang="en-US" sz="1867" dirty="0"/>
              <a:t>: Overexpression compromise CD8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E64A0-5F48-494C-BE64-E59BE77DA5D6}"/>
              </a:ext>
            </a:extLst>
          </p:cNvPr>
          <p:cNvSpPr txBox="1"/>
          <p:nvPr/>
        </p:nvSpPr>
        <p:spPr>
          <a:xfrm>
            <a:off x="3895572" y="4039144"/>
            <a:ext cx="3431240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Gene X</a:t>
            </a:r>
            <a:r>
              <a:rPr lang="en-US" sz="1867" dirty="0"/>
              <a:t>: </a:t>
            </a:r>
          </a:p>
          <a:p>
            <a:pPr marL="380990" indent="-380990">
              <a:buFontTx/>
              <a:buChar char="-"/>
            </a:pPr>
            <a:r>
              <a:rPr lang="en-US" sz="1867" dirty="0"/>
              <a:t>Expressed specifically in hepatocytes (not in other tissue). </a:t>
            </a:r>
          </a:p>
          <a:p>
            <a:pPr marL="380990" indent="-380990">
              <a:buFontTx/>
              <a:buChar char="-"/>
            </a:pPr>
            <a:r>
              <a:rPr lang="en-US" sz="1867" dirty="0"/>
              <a:t>Oncogenic when overexpressed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14A58-B472-4568-B89F-C33B667E3FF3}"/>
              </a:ext>
            </a:extLst>
          </p:cNvPr>
          <p:cNvCxnSpPr>
            <a:cxnSpLocks/>
          </p:cNvCxnSpPr>
          <p:nvPr/>
        </p:nvCxnSpPr>
        <p:spPr>
          <a:xfrm flipH="1" flipV="1">
            <a:off x="7299905" y="3266165"/>
            <a:ext cx="922673" cy="510297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42A54-1159-4CEC-89B6-DD74F5DB61D9}"/>
              </a:ext>
            </a:extLst>
          </p:cNvPr>
          <p:cNvCxnSpPr>
            <a:cxnSpLocks/>
          </p:cNvCxnSpPr>
          <p:nvPr/>
        </p:nvCxnSpPr>
        <p:spPr>
          <a:xfrm flipH="1">
            <a:off x="7378654" y="4303179"/>
            <a:ext cx="843925" cy="51538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7955A5-1A54-4F1E-99D2-7DDD43ABF063}"/>
              </a:ext>
            </a:extLst>
          </p:cNvPr>
          <p:cNvSpPr txBox="1"/>
          <p:nvPr/>
        </p:nvSpPr>
        <p:spPr>
          <a:xfrm>
            <a:off x="8353617" y="3541941"/>
            <a:ext cx="3017841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A “single” Inhibitor with “dual” function: </a:t>
            </a:r>
          </a:p>
          <a:p>
            <a:r>
              <a:rPr lang="en-US" sz="1867" dirty="0"/>
              <a:t>By acting on both CD8 T cells and liver cancers</a:t>
            </a:r>
          </a:p>
        </p:txBody>
      </p:sp>
    </p:spTree>
    <p:extLst>
      <p:ext uri="{BB962C8B-B14F-4D97-AF65-F5344CB8AC3E}">
        <p14:creationId xmlns:p14="http://schemas.microsoft.com/office/powerpoint/2010/main" val="19369933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64F56-BED4-4E2E-8A2B-46B87FC03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04" y="2183991"/>
            <a:ext cx="1792029" cy="238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FF0E6-1A40-41B4-A8A1-8CD6E624C6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23" y="2484775"/>
            <a:ext cx="2354405" cy="24844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BD5D14-D0AD-4469-94A2-D4FBB70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Tissue Enrichment analysis – Scheme (20180901)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76426-141C-4988-80FE-CB662349202A}"/>
              </a:ext>
            </a:extLst>
          </p:cNvPr>
          <p:cNvSpPr txBox="1"/>
          <p:nvPr/>
        </p:nvSpPr>
        <p:spPr>
          <a:xfrm>
            <a:off x="262482" y="1772507"/>
            <a:ext cx="1711724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Table S2</a:t>
            </a:r>
          </a:p>
          <a:p>
            <a:r>
              <a:rPr lang="en-US" sz="1867" dirty="0"/>
              <a:t>Zheng et al.,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6CD00-6C32-4E03-8D0B-8C3DE569836A}"/>
              </a:ext>
            </a:extLst>
          </p:cNvPr>
          <p:cNvSpPr txBox="1"/>
          <p:nvPr/>
        </p:nvSpPr>
        <p:spPr>
          <a:xfrm>
            <a:off x="238257" y="2904309"/>
            <a:ext cx="2131315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70C0"/>
                </a:solidFill>
              </a:rPr>
              <a:t>List of signature genes in each cluster</a:t>
            </a:r>
          </a:p>
          <a:p>
            <a:r>
              <a:rPr lang="en-US" sz="1867" dirty="0">
                <a:solidFill>
                  <a:srgbClr val="0070C0"/>
                </a:solidFill>
              </a:rPr>
              <a:t>(C4-CD8-LAYN)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F20D1-989A-450C-BEC5-26E67E757A18}"/>
              </a:ext>
            </a:extLst>
          </p:cNvPr>
          <p:cNvSpPr/>
          <p:nvPr/>
        </p:nvSpPr>
        <p:spPr>
          <a:xfrm>
            <a:off x="149176" y="1553537"/>
            <a:ext cx="2070821" cy="35736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A8038-7504-4DA9-8053-2436FDFB9EB2}"/>
              </a:ext>
            </a:extLst>
          </p:cNvPr>
          <p:cNvSpPr/>
          <p:nvPr/>
        </p:nvSpPr>
        <p:spPr>
          <a:xfrm>
            <a:off x="2304968" y="1553538"/>
            <a:ext cx="3693921" cy="3582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005EE-C65F-4F8E-860F-5F29E337E5AF}"/>
              </a:ext>
            </a:extLst>
          </p:cNvPr>
          <p:cNvSpPr txBox="1"/>
          <p:nvPr/>
        </p:nvSpPr>
        <p:spPr>
          <a:xfrm>
            <a:off x="2387602" y="1652738"/>
            <a:ext cx="34826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Extract </a:t>
            </a:r>
            <a:r>
              <a:rPr lang="en-US" sz="1867" b="1" dirty="0" err="1"/>
              <a:t>GeneID</a:t>
            </a:r>
            <a:r>
              <a:rPr lang="en-US" sz="1867" b="1" dirty="0"/>
              <a:t> (272 genes)</a:t>
            </a:r>
            <a:endParaRPr lang="en-US" sz="186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8DB8F-F42D-4A9F-A7AB-B7656F44B0D5}"/>
              </a:ext>
            </a:extLst>
          </p:cNvPr>
          <p:cNvSpPr txBox="1"/>
          <p:nvPr/>
        </p:nvSpPr>
        <p:spPr>
          <a:xfrm>
            <a:off x="2402952" y="2026071"/>
            <a:ext cx="352358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70C0"/>
                </a:solidFill>
              </a:rPr>
              <a:t>2 </a:t>
            </a:r>
            <a:r>
              <a:rPr lang="en-US" sz="1867" dirty="0" err="1">
                <a:solidFill>
                  <a:srgbClr val="0070C0"/>
                </a:solidFill>
              </a:rPr>
              <a:t>entrez</a:t>
            </a:r>
            <a:r>
              <a:rPr lang="en-US" sz="1867" dirty="0">
                <a:solidFill>
                  <a:srgbClr val="0070C0"/>
                </a:solidFill>
              </a:rPr>
              <a:t> ID were not assigned with gene name (“NA”)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49429-0AE7-4E1F-9A87-831A5F201B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81" y="2715677"/>
            <a:ext cx="3610564" cy="2361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8FDEF8-B070-4A52-A608-346722A2035D}"/>
              </a:ext>
            </a:extLst>
          </p:cNvPr>
          <p:cNvSpPr txBox="1"/>
          <p:nvPr/>
        </p:nvSpPr>
        <p:spPr>
          <a:xfrm>
            <a:off x="6171763" y="1588734"/>
            <a:ext cx="33951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Tissue Enrichment Analysis</a:t>
            </a:r>
            <a:endParaRPr lang="en-US" sz="186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26A77-DDB4-4037-BC60-3FF942F23DDF}"/>
              </a:ext>
            </a:extLst>
          </p:cNvPr>
          <p:cNvSpPr txBox="1"/>
          <p:nvPr/>
        </p:nvSpPr>
        <p:spPr>
          <a:xfrm>
            <a:off x="10046305" y="1676479"/>
            <a:ext cx="16941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Visualization</a:t>
            </a:r>
            <a:endParaRPr lang="en-US" sz="18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86A3C-8247-430B-8385-F6DDD21EB56B}"/>
              </a:ext>
            </a:extLst>
          </p:cNvPr>
          <p:cNvSpPr/>
          <p:nvPr/>
        </p:nvSpPr>
        <p:spPr>
          <a:xfrm>
            <a:off x="6058948" y="1560864"/>
            <a:ext cx="3693921" cy="3582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41794-6EC3-472E-977F-84FC50F99311}"/>
              </a:ext>
            </a:extLst>
          </p:cNvPr>
          <p:cNvSpPr/>
          <p:nvPr/>
        </p:nvSpPr>
        <p:spPr>
          <a:xfrm>
            <a:off x="9839895" y="1550668"/>
            <a:ext cx="2196516" cy="3582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9D8DF-49B4-476F-87B2-35C58AA2AEE2}"/>
              </a:ext>
            </a:extLst>
          </p:cNvPr>
          <p:cNvSpPr txBox="1"/>
          <p:nvPr/>
        </p:nvSpPr>
        <p:spPr>
          <a:xfrm>
            <a:off x="7316878" y="4329544"/>
            <a:ext cx="2392487" cy="70769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33" b="1" dirty="0"/>
              <a:t>R package – </a:t>
            </a:r>
            <a:r>
              <a:rPr lang="en-US" sz="1333" b="1" dirty="0" err="1"/>
              <a:t>TissueEnrich</a:t>
            </a:r>
            <a:endParaRPr lang="en-US" sz="1333" b="1" dirty="0"/>
          </a:p>
          <a:p>
            <a:pPr algn="r"/>
            <a:r>
              <a:rPr lang="en-US" sz="1333" b="1" dirty="0"/>
              <a:t>(Human Protein Atlas / </a:t>
            </a:r>
            <a:r>
              <a:rPr lang="en-US" sz="1333" b="1" dirty="0" err="1"/>
              <a:t>GTEx</a:t>
            </a:r>
            <a:r>
              <a:rPr lang="en-US" sz="1333" b="1" dirty="0"/>
              <a:t> / ENCODE)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6499F-BF75-4F5F-A72E-37E10A989996}"/>
              </a:ext>
            </a:extLst>
          </p:cNvPr>
          <p:cNvSpPr txBox="1"/>
          <p:nvPr/>
        </p:nvSpPr>
        <p:spPr>
          <a:xfrm>
            <a:off x="11002909" y="4586431"/>
            <a:ext cx="1026956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 err="1"/>
              <a:t>enrichPlot</a:t>
            </a:r>
            <a:endParaRPr lang="en-US" sz="1333" dirty="0"/>
          </a:p>
          <a:p>
            <a:pPr algn="r"/>
            <a:r>
              <a:rPr lang="en-US" sz="1333" dirty="0"/>
              <a:t>ggplot2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9685A-7D67-4CDE-96F9-883993A1CE81}"/>
              </a:ext>
            </a:extLst>
          </p:cNvPr>
          <p:cNvSpPr txBox="1"/>
          <p:nvPr/>
        </p:nvSpPr>
        <p:spPr>
          <a:xfrm>
            <a:off x="6171764" y="1964515"/>
            <a:ext cx="352358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70C0"/>
                </a:solidFill>
              </a:rPr>
              <a:t>Human RNA-</a:t>
            </a:r>
            <a:r>
              <a:rPr lang="en-US" sz="1867" dirty="0" err="1">
                <a:solidFill>
                  <a:srgbClr val="0070C0"/>
                </a:solidFill>
              </a:rPr>
              <a:t>seq</a:t>
            </a:r>
            <a:r>
              <a:rPr lang="en-US" sz="1867" dirty="0">
                <a:solidFill>
                  <a:srgbClr val="0070C0"/>
                </a:solidFill>
              </a:rPr>
              <a:t>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02C7B6-8E85-40DE-8091-EAFD3D372149}"/>
              </a:ext>
            </a:extLst>
          </p:cNvPr>
          <p:cNvSpPr txBox="1"/>
          <p:nvPr/>
        </p:nvSpPr>
        <p:spPr>
          <a:xfrm>
            <a:off x="930500" y="5326065"/>
            <a:ext cx="1053664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70C0"/>
                </a:solidFill>
              </a:rPr>
              <a:t>Question: From 274 genes identified in C4-CD8-LAYN cluster, are there any common genes that are enriched in primary liver or liver cancers?</a:t>
            </a:r>
            <a:endParaRPr lang="en-US" sz="18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965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D3BB5A-F15C-4BB4-B83B-3261ED30A9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00" y="2195533"/>
            <a:ext cx="8495061" cy="37755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41CAA5-1497-43C2-B4F8-057BF741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-7121"/>
            <a:ext cx="11222567" cy="1311128"/>
          </a:xfrm>
        </p:spPr>
        <p:txBody>
          <a:bodyPr/>
          <a:lstStyle/>
          <a:p>
            <a:r>
              <a:rPr lang="en-US" dirty="0"/>
              <a:t>Tissue specific expression of 274 genes enriched in C4-CD8-LAYN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CDC1-E866-4356-A958-D6C1C49F5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918" y="1359792"/>
            <a:ext cx="11707281" cy="46637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20+ genes were specific to lymph node, 2 to liver and 200+ genes were relatively universal, which are probably not good drug targets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B0093-8A5E-4381-8B20-0C3B29110771}"/>
              </a:ext>
            </a:extLst>
          </p:cNvPr>
          <p:cNvSpPr/>
          <p:nvPr/>
        </p:nvSpPr>
        <p:spPr>
          <a:xfrm>
            <a:off x="5659331" y="2561965"/>
            <a:ext cx="469827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i="1" dirty="0">
                <a:highlight>
                  <a:srgbClr val="00FF00"/>
                </a:highlight>
                <a:latin typeface="Calibri" panose="020F0502020204030204" pitchFamily="34" charset="0"/>
                <a:ea typeface="Malgun Gothic" panose="020B0503020000020004" pitchFamily="34" charset="-127"/>
              </a:rPr>
              <a:t>LAYN was not identified as tissue specific gene 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04775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DF653-53AF-448C-AD4A-97E848A6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 Lymph node specific 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1901-0A55-46C9-8EFA-418DB77BAD14}"/>
              </a:ext>
            </a:extLst>
          </p:cNvPr>
          <p:cNvSpPr txBox="1"/>
          <p:nvPr/>
        </p:nvSpPr>
        <p:spPr>
          <a:xfrm>
            <a:off x="168985" y="1575583"/>
            <a:ext cx="3657599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(1) Lymph node, spleen, appendix and bone marrow partially shared gene list </a:t>
            </a:r>
          </a:p>
          <a:p>
            <a:endParaRPr lang="en-US" sz="1867" dirty="0"/>
          </a:p>
          <a:p>
            <a:r>
              <a:rPr lang="en-US" sz="1867" dirty="0"/>
              <a:t>(2) LAYN was not identified as enriched genes from any tissues. Probably because LAYN is activation/exhaustion specific, not because universal expression. </a:t>
            </a:r>
          </a:p>
          <a:p>
            <a:endParaRPr lang="en-US" sz="1867" dirty="0"/>
          </a:p>
          <a:p>
            <a:r>
              <a:rPr lang="en-US" sz="1867" dirty="0">
                <a:solidFill>
                  <a:srgbClr val="0070C0"/>
                </a:solidFill>
              </a:rPr>
              <a:t>(3) These could be potential genes to follow if trying to target only immune cells.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E646BC-5507-40BF-994A-2FBD873E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28" y="1203484"/>
            <a:ext cx="7914323" cy="49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8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DF653-53AF-448C-AD4A-97E848A6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liver specific genes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EFEFB-BD78-4317-AC4E-3B4DE0F6D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/>
              <a:t>Liver specific genes that were commonly expressed in C4-CD8-LAYN cluster: </a:t>
            </a:r>
          </a:p>
          <a:p>
            <a:r>
              <a:rPr lang="en-US" sz="2400" dirty="0"/>
              <a:t>SARDH and GLDC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54C3A-97AB-4C82-AA54-8E9B91C89261}"/>
              </a:ext>
            </a:extLst>
          </p:cNvPr>
          <p:cNvSpPr txBox="1"/>
          <p:nvPr/>
        </p:nvSpPr>
        <p:spPr>
          <a:xfrm>
            <a:off x="1728538" y="5436341"/>
            <a:ext cx="873492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Plan: Validate this results using mouse tissue with </a:t>
            </a:r>
            <a:r>
              <a:rPr lang="en-US" sz="1867" dirty="0" err="1"/>
              <a:t>qRT</a:t>
            </a:r>
            <a:r>
              <a:rPr lang="en-US" sz="1867" dirty="0"/>
              <a:t>-PCR</a:t>
            </a:r>
          </a:p>
          <a:p>
            <a:r>
              <a:rPr lang="en-US" sz="1867" dirty="0"/>
              <a:t>(Perfusion </a:t>
            </a:r>
            <a:r>
              <a:rPr lang="en-US" sz="1867" dirty="0">
                <a:sym typeface="Wingdings" panose="05000000000000000000" pitchFamily="2" charset="2"/>
              </a:rPr>
              <a:t> liver, lung, heart, lymph node, spleen, bone marrow, Thymus, and Kidney) : </a:t>
            </a:r>
            <a:r>
              <a:rPr lang="en-US" sz="1867" dirty="0">
                <a:solidFill>
                  <a:srgbClr val="FF0000"/>
                </a:solidFill>
                <a:sym typeface="Wingdings" panose="05000000000000000000" pitchFamily="2" charset="2"/>
              </a:rPr>
              <a:t>Do I need animal protocol for this?</a:t>
            </a:r>
            <a:endParaRPr lang="en-US" sz="1867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BC869-638D-4320-9B80-57B996BA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4" y="2676018"/>
            <a:ext cx="7818333" cy="24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0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729E52-C5D1-48FD-BB10-A4A1650F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 Changes of Targets of interests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B96179-5ED1-44C0-BDDC-C94ED74B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3"/>
          <a:stretch/>
        </p:blipFill>
        <p:spPr>
          <a:xfrm>
            <a:off x="0" y="1941094"/>
            <a:ext cx="12192000" cy="3866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564F1-2C6A-45E3-BDD9-0E7060983411}"/>
              </a:ext>
            </a:extLst>
          </p:cNvPr>
          <p:cNvSpPr txBox="1"/>
          <p:nvPr/>
        </p:nvSpPr>
        <p:spPr>
          <a:xfrm>
            <a:off x="48126" y="1451569"/>
            <a:ext cx="514339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(272 genes, two NAs were excluded)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E321-928E-440A-8E4A-36AB19125F61}"/>
              </a:ext>
            </a:extLst>
          </p:cNvPr>
          <p:cNvSpPr txBox="1"/>
          <p:nvPr/>
        </p:nvSpPr>
        <p:spPr>
          <a:xfrm>
            <a:off x="713874" y="3080084"/>
            <a:ext cx="126483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LAYN (122)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EDBDD-8EB3-40A1-9C17-DD664A1F680D}"/>
              </a:ext>
            </a:extLst>
          </p:cNvPr>
          <p:cNvSpPr txBox="1"/>
          <p:nvPr/>
        </p:nvSpPr>
        <p:spPr>
          <a:xfrm>
            <a:off x="1373442" y="3364423"/>
            <a:ext cx="144808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SARDH (102)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80405-0E83-4CAB-BE3E-F70E72198B4D}"/>
              </a:ext>
            </a:extLst>
          </p:cNvPr>
          <p:cNvSpPr txBox="1"/>
          <p:nvPr/>
        </p:nvSpPr>
        <p:spPr>
          <a:xfrm>
            <a:off x="3296639" y="3601692"/>
            <a:ext cx="11641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GLDC (53)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B609-8099-4A43-B2F2-5CC9EDBA15EC}"/>
              </a:ext>
            </a:extLst>
          </p:cNvPr>
          <p:cNvSpPr txBox="1"/>
          <p:nvPr/>
        </p:nvSpPr>
        <p:spPr>
          <a:xfrm>
            <a:off x="6299186" y="1451568"/>
            <a:ext cx="180594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FF0000"/>
                </a:solidFill>
              </a:rPr>
              <a:t>What is </a:t>
            </a:r>
            <a:r>
              <a:rPr lang="en-US" sz="1867" b="1">
                <a:solidFill>
                  <a:srgbClr val="FF0000"/>
                </a:solidFill>
              </a:rPr>
              <a:t>F value?</a:t>
            </a:r>
            <a:endParaRPr lang="en-US" sz="1867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165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E803A0-76D3-4FE7-BE7C-ADB6211E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259619"/>
            <a:ext cx="11222567" cy="1311128"/>
          </a:xfrm>
        </p:spPr>
        <p:txBody>
          <a:bodyPr/>
          <a:lstStyle/>
          <a:p>
            <a:r>
              <a:rPr lang="en-US" dirty="0"/>
              <a:t>Three gene expression in C4-CD8-LAYN cluster (Liver)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8B514-9105-4D10-924F-10D6849E7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8" t="15910" r="1579" b="17158"/>
          <a:stretch/>
        </p:blipFill>
        <p:spPr>
          <a:xfrm>
            <a:off x="1094874" y="1540256"/>
            <a:ext cx="9729537" cy="42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367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1772ffb8-6792-4a8e-935d-5610926e7efa" value=""/>
  <element uid="7349a702-6462-4442-88eb-c64cd513835c" value=""/>
  <element uid="8490d18d-1e1f-4ae2-adbe-3f6683173bee" value=""/>
</sisl>
</file>

<file path=customXml/itemProps1.xml><?xml version="1.0" encoding="utf-8"?>
<ds:datastoreItem xmlns:ds="http://schemas.openxmlformats.org/officeDocument/2006/customXml" ds:itemID="{E797D471-6A46-429D-93B1-4F0DBF1E2A9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1201</Words>
  <Application>Microsoft Office PowerPoint</Application>
  <PresentationFormat>Widescreen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Malgun Gothic</vt:lpstr>
      <vt:lpstr>Arial</vt:lpstr>
      <vt:lpstr>Calibri</vt:lpstr>
      <vt:lpstr>Calibri Light</vt:lpstr>
      <vt:lpstr>Wingdings</vt:lpstr>
      <vt:lpstr>Office Theme</vt:lpstr>
      <vt:lpstr>Tissue enrichment analysis and candidate selection</vt:lpstr>
      <vt:lpstr>How to extract useful information from Public datasets?</vt:lpstr>
      <vt:lpstr>IDEA / Experimental Design</vt:lpstr>
      <vt:lpstr>Tissue Enrichment analysis – Scheme (20180901)</vt:lpstr>
      <vt:lpstr>Tissue specific expression of 274 genes enriched in C4-CD8-LAYN</vt:lpstr>
      <vt:lpstr>21 Lymph node specific genes</vt:lpstr>
      <vt:lpstr>Two liver specific genes</vt:lpstr>
      <vt:lpstr>Fold Changes of Targets of interests </vt:lpstr>
      <vt:lpstr>Three gene expression in C4-CD8-LAYN cluster (Liver)</vt:lpstr>
      <vt:lpstr>Co-expression profile of LAYN, SARdh and gldc</vt:lpstr>
      <vt:lpstr>SARDH expression in Cancer (The Human Protein Atlas)</vt:lpstr>
      <vt:lpstr>GLDC expression in Cancer (The Human Protein Atlas)</vt:lpstr>
      <vt:lpstr>SARDH and GLDC mutation in liver cancer (TCGA)</vt:lpstr>
      <vt:lpstr>Advanced TCGA analysis (Future Plan)</vt:lpstr>
      <vt:lpstr>Advanced TCGA Analysis – Methylation and expression datasets</vt:lpstr>
      <vt:lpstr>SARDh in literature</vt:lpstr>
      <vt:lpstr>SARDH-GNMT homeostasis</vt:lpstr>
      <vt:lpstr>GNMT knock-out in HCC and T cells</vt:lpstr>
      <vt:lpstr>GLDC in literature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Tissue enrichment analysis and candidate selection</dc:title>
  <dc:creator>Jin, Hyun Yong</dc:creator>
  <cp:keywords>*$%PUB-*$%PersonalInfo</cp:keywords>
  <cp:lastModifiedBy>Jin, Hyun Yong</cp:lastModifiedBy>
  <cp:revision>1</cp:revision>
  <dcterms:created xsi:type="dcterms:W3CDTF">2019-12-12T16:49:16Z</dcterms:created>
  <dcterms:modified xsi:type="dcterms:W3CDTF">2019-12-12T16:52:17Z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12cdeffc-2a0a-4b2c-a200-906d93c27556</vt:lpwstr>
  </property>
  <property fmtid="{D5CDD505-2E9C-101B-9397-08002B2CF9AE}" pid="3" name="bjSaver">
    <vt:lpwstr>plShHdrZ5OuL9P1M6fAz0NhSsInOMYRd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policy="82ad3a63-90ad-4a46-a3cb-757f4658e205" origin="userSelected" xmlns="http://www.boldonj</vt:lpwstr>
  </property>
  <property fmtid="{D5CDD505-2E9C-101B-9397-08002B2CF9AE}" pid="5" name="bjDocumentLabelXML-0">
    <vt:lpwstr>ames.com/2008/01/sie/internal/label"&gt;&lt;element uid="1772ffb8-6792-4a8e-935d-5610926e7efa" value="" /&gt;&lt;element uid="7349a702-6462-4442-88eb-c64cd513835c" value="" /&gt;&lt;element uid="8490d18d-1e1f-4ae2-adbe-3f6683173bee" value="" /&gt;&lt;/sisl&gt;</vt:lpwstr>
  </property>
  <property fmtid="{D5CDD505-2E9C-101B-9397-08002B2CF9AE}" pid="6" name="bjDocumentSecurityLabel">
    <vt:lpwstr>Public - Personal Information</vt:lpwstr>
  </property>
</Properties>
</file>