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66" r:id="rId2"/>
    <p:sldId id="298" r:id="rId3"/>
    <p:sldId id="294" r:id="rId4"/>
    <p:sldId id="291" r:id="rId5"/>
    <p:sldId id="285" r:id="rId6"/>
    <p:sldId id="293" r:id="rId7"/>
    <p:sldId id="297" r:id="rId8"/>
    <p:sldId id="296" r:id="rId9"/>
    <p:sldId id="287" r:id="rId10"/>
    <p:sldId id="288" r:id="rId11"/>
    <p:sldId id="299" r:id="rId12"/>
    <p:sldId id="286" r:id="rId13"/>
    <p:sldId id="317" r:id="rId14"/>
    <p:sldId id="306" r:id="rId15"/>
    <p:sldId id="318" r:id="rId16"/>
    <p:sldId id="283" r:id="rId17"/>
    <p:sldId id="319" r:id="rId18"/>
    <p:sldId id="320" r:id="rId19"/>
    <p:sldId id="321" r:id="rId20"/>
    <p:sldId id="304" r:id="rId21"/>
    <p:sldId id="292" r:id="rId22"/>
    <p:sldId id="289" r:id="rId23"/>
    <p:sldId id="300" r:id="rId24"/>
    <p:sldId id="257" r:id="rId25"/>
    <p:sldId id="258" r:id="rId26"/>
    <p:sldId id="259" r:id="rId27"/>
    <p:sldId id="260" r:id="rId28"/>
    <p:sldId id="261" r:id="rId29"/>
    <p:sldId id="301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22" r:id="rId40"/>
    <p:sldId id="316" r:id="rId41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9A0B8C7A-C9C0-B94F-A9FB-CCD2E2CBEA15}">
          <p14:sldIdLst>
            <p14:sldId id="266"/>
            <p14:sldId id="298"/>
            <p14:sldId id="294"/>
            <p14:sldId id="291"/>
            <p14:sldId id="285"/>
            <p14:sldId id="293"/>
            <p14:sldId id="297"/>
            <p14:sldId id="296"/>
            <p14:sldId id="287"/>
            <p14:sldId id="288"/>
            <p14:sldId id="299"/>
            <p14:sldId id="286"/>
            <p14:sldId id="317"/>
            <p14:sldId id="306"/>
            <p14:sldId id="318"/>
            <p14:sldId id="283"/>
            <p14:sldId id="319"/>
            <p14:sldId id="320"/>
            <p14:sldId id="321"/>
            <p14:sldId id="304"/>
            <p14:sldId id="292"/>
            <p14:sldId id="289"/>
            <p14:sldId id="300"/>
            <p14:sldId id="257"/>
            <p14:sldId id="258"/>
            <p14:sldId id="259"/>
            <p14:sldId id="260"/>
            <p14:sldId id="261"/>
            <p14:sldId id="301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22"/>
            <p14:sldId id="316"/>
          </p14:sldIdLst>
        </p14:section>
        <p14:section name="Placeholder Layouts" id="{5BEC25FF-7F29-2943-A432-7FFF68D68758}">
          <p14:sldIdLst/>
        </p14:section>
        <p14:section name="Standard Layouts" id="{F9EF3464-936C-014C-A632-CE56507E9B00}">
          <p14:sldIdLst/>
        </p14:section>
        <p14:section name="Charts" id="{52C98C5D-227F-4142-AA74-55937EFDFBCC}">
          <p14:sldIdLst/>
        </p14:section>
        <p14:section name="Impact Slides" id="{CAED85A7-BC6B-6E4E-A73A-F4501BB66642}">
          <p14:sldIdLst/>
        </p14:section>
        <p14:section name="Common Graphic Elements" id="{0023C3F2-59FE-9845-A788-3BF002CBE98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666A"/>
    <a:srgbClr val="BBBCBC"/>
    <a:srgbClr val="041E42"/>
    <a:srgbClr val="003D81"/>
    <a:srgbClr val="9CA09C"/>
    <a:srgbClr val="4A4C4D"/>
    <a:srgbClr val="00A4CC"/>
    <a:srgbClr val="011B39"/>
    <a:srgbClr val="003DA5"/>
    <a:srgbClr val="040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90" autoAdjust="0"/>
    <p:restoredTop sz="96176" autoAdjust="0"/>
  </p:normalViewPr>
  <p:slideViewPr>
    <p:cSldViewPr snapToGrid="0" snapToObjects="1">
      <p:cViewPr varScale="1">
        <p:scale>
          <a:sx n="103" d="100"/>
          <a:sy n="103" d="100"/>
        </p:scale>
        <p:origin x="152" y="110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3208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1EDA5C-A261-F944-89FF-8825381FA408}" type="doc">
      <dgm:prSet loTypeId="urn:microsoft.com/office/officeart/2005/8/layout/chevron1" loCatId="" qsTypeId="urn:microsoft.com/office/officeart/2005/8/quickstyle/simple1" qsCatId="simple" csTypeId="urn:microsoft.com/office/officeart/2005/8/colors/accent0_3" csCatId="mainScheme" phldr="1"/>
      <dgm:spPr/>
    </dgm:pt>
    <dgm:pt modelId="{794561B5-E21E-9B4B-85D2-D3D5DE96B80C}">
      <dgm:prSet phldrT="[Text]" custT="1"/>
      <dgm:spPr/>
      <dgm:t>
        <a:bodyPr/>
        <a:lstStyle/>
        <a:p>
          <a:r>
            <a: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Meeting with DCRA Office </a:t>
          </a:r>
          <a:br>
            <a: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</a:br>
          <a:r>
            <a: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of Data Innovation</a:t>
          </a:r>
        </a:p>
      </dgm:t>
    </dgm:pt>
    <dgm:pt modelId="{2C26A961-75F9-344E-81FB-E20DA399AF50}" type="parTrans" cxnId="{C2E1BA30-64D6-8548-A860-CE7E4FDBE6F3}">
      <dgm:prSet/>
      <dgm:spPr/>
      <dgm:t>
        <a:bodyPr/>
        <a:lstStyle/>
        <a:p>
          <a:endParaRPr lang="en-US"/>
        </a:p>
      </dgm:t>
    </dgm:pt>
    <dgm:pt modelId="{F44E7EDF-0AC6-0748-A249-DDB0DA3B5280}" type="sibTrans" cxnId="{C2E1BA30-64D6-8548-A860-CE7E4FDBE6F3}">
      <dgm:prSet/>
      <dgm:spPr/>
      <dgm:t>
        <a:bodyPr/>
        <a:lstStyle/>
        <a:p>
          <a:endParaRPr lang="en-US"/>
        </a:p>
      </dgm:t>
    </dgm:pt>
    <dgm:pt modelId="{B405FA53-199B-0C42-AC77-1C673123B8B0}">
      <dgm:prSet phldrT="[Text]" custT="1"/>
      <dgm:spPr/>
      <dgm:t>
        <a:bodyPr/>
        <a:lstStyle/>
        <a:p>
          <a:r>
            <a: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Meeting with </a:t>
          </a:r>
          <a:br>
            <a: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</a:br>
          <a:r>
            <a: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Garret </a:t>
          </a:r>
          <a:r>
            <a:rPr lang="en-US" sz="2000" dirty="0" err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Whitescarver</a:t>
          </a:r>
          <a:r>
            <a: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, Deputy Chief Building Official</a:t>
          </a:r>
        </a:p>
      </dgm:t>
    </dgm:pt>
    <dgm:pt modelId="{166B1653-A662-B047-98B1-70D52059CF4F}" type="parTrans" cxnId="{48BA00FB-6851-994D-B435-E94F9EE79E1B}">
      <dgm:prSet/>
      <dgm:spPr/>
      <dgm:t>
        <a:bodyPr/>
        <a:lstStyle/>
        <a:p>
          <a:endParaRPr lang="en-US"/>
        </a:p>
      </dgm:t>
    </dgm:pt>
    <dgm:pt modelId="{BC2F201B-D898-EF46-B683-7AEE72F051A1}" type="sibTrans" cxnId="{48BA00FB-6851-994D-B435-E94F9EE79E1B}">
      <dgm:prSet/>
      <dgm:spPr/>
      <dgm:t>
        <a:bodyPr/>
        <a:lstStyle/>
        <a:p>
          <a:endParaRPr lang="en-US"/>
        </a:p>
      </dgm:t>
    </dgm:pt>
    <dgm:pt modelId="{D1CF68D6-9E08-4047-9F8E-9CD25D32CD79}">
      <dgm:prSet phldrT="[Text]"/>
      <dgm:spPr/>
      <dgm:t>
        <a:bodyPr/>
        <a:lstStyle/>
        <a:p>
          <a:r>
            <a: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Insight Competition</a:t>
          </a:r>
        </a:p>
      </dgm:t>
    </dgm:pt>
    <dgm:pt modelId="{C9E6ED58-C10E-6145-9B32-3D1C4F70CEF3}" type="parTrans" cxnId="{BE9F4CC8-D91D-F047-A9C3-1EFBB25B4310}">
      <dgm:prSet/>
      <dgm:spPr/>
      <dgm:t>
        <a:bodyPr/>
        <a:lstStyle/>
        <a:p>
          <a:endParaRPr lang="en-US"/>
        </a:p>
      </dgm:t>
    </dgm:pt>
    <dgm:pt modelId="{83D25E43-CCA0-734D-8AC6-14FDA0C5150B}" type="sibTrans" cxnId="{BE9F4CC8-D91D-F047-A9C3-1EFBB25B4310}">
      <dgm:prSet/>
      <dgm:spPr/>
      <dgm:t>
        <a:bodyPr/>
        <a:lstStyle/>
        <a:p>
          <a:endParaRPr lang="en-US"/>
        </a:p>
      </dgm:t>
    </dgm:pt>
    <dgm:pt modelId="{5263EE55-2187-E54D-A447-D077EA7D05FC}">
      <dgm:prSet/>
      <dgm:spPr/>
      <dgm:t>
        <a:bodyPr/>
        <a:lstStyle/>
        <a:p>
          <a:r>
            <a: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Three in-class labs, exploring the data and deriving insights</a:t>
          </a:r>
        </a:p>
      </dgm:t>
    </dgm:pt>
    <dgm:pt modelId="{A1926FC3-BE2C-CD46-908C-10813BDF710D}" type="parTrans" cxnId="{E5AE9E8D-09D3-D34F-B880-9E1F26F82EFE}">
      <dgm:prSet/>
      <dgm:spPr/>
      <dgm:t>
        <a:bodyPr/>
        <a:lstStyle/>
        <a:p>
          <a:endParaRPr lang="en-US"/>
        </a:p>
      </dgm:t>
    </dgm:pt>
    <dgm:pt modelId="{97E3EFF1-3E12-D949-ACD8-482F8CC105B5}" type="sibTrans" cxnId="{E5AE9E8D-09D3-D34F-B880-9E1F26F82EFE}">
      <dgm:prSet/>
      <dgm:spPr/>
      <dgm:t>
        <a:bodyPr/>
        <a:lstStyle/>
        <a:p>
          <a:endParaRPr lang="en-US"/>
        </a:p>
      </dgm:t>
    </dgm:pt>
    <dgm:pt modelId="{0250E5D7-B6F5-5444-A023-5E5A31EECAFC}" type="pres">
      <dgm:prSet presAssocID="{211EDA5C-A261-F944-89FF-8825381FA408}" presName="Name0" presStyleCnt="0">
        <dgm:presLayoutVars>
          <dgm:dir/>
          <dgm:animLvl val="lvl"/>
          <dgm:resizeHandles val="exact"/>
        </dgm:presLayoutVars>
      </dgm:prSet>
      <dgm:spPr/>
    </dgm:pt>
    <dgm:pt modelId="{2C7F3CC5-4F40-E74C-B2B1-C97D11DE356D}" type="pres">
      <dgm:prSet presAssocID="{794561B5-E21E-9B4B-85D2-D3D5DE96B80C}" presName="parTxOnly" presStyleLbl="node1" presStyleIdx="0" presStyleCnt="4" custScaleX="95657" custLinFactNeighborX="538" custLinFactNeighborY="11257">
        <dgm:presLayoutVars>
          <dgm:chMax val="0"/>
          <dgm:chPref val="0"/>
          <dgm:bulletEnabled val="1"/>
        </dgm:presLayoutVars>
      </dgm:prSet>
      <dgm:spPr/>
    </dgm:pt>
    <dgm:pt modelId="{F871A32D-9C33-F94B-8BE4-3066258007F0}" type="pres">
      <dgm:prSet presAssocID="{F44E7EDF-0AC6-0748-A249-DDB0DA3B5280}" presName="parTxOnlySpace" presStyleCnt="0"/>
      <dgm:spPr/>
    </dgm:pt>
    <dgm:pt modelId="{C9F63C2C-812D-004C-96E9-78CAC2B02420}" type="pres">
      <dgm:prSet presAssocID="{B405FA53-199B-0C42-AC77-1C673123B8B0}" presName="parTxOnly" presStyleLbl="node1" presStyleIdx="1" presStyleCnt="4" custScaleX="113539" custLinFactNeighborX="538" custLinFactNeighborY="11257">
        <dgm:presLayoutVars>
          <dgm:chMax val="0"/>
          <dgm:chPref val="0"/>
          <dgm:bulletEnabled val="1"/>
        </dgm:presLayoutVars>
      </dgm:prSet>
      <dgm:spPr/>
    </dgm:pt>
    <dgm:pt modelId="{7096FD36-E50F-964B-80C2-CA80F4B3D440}" type="pres">
      <dgm:prSet presAssocID="{BC2F201B-D898-EF46-B683-7AEE72F051A1}" presName="parTxOnlySpace" presStyleCnt="0"/>
      <dgm:spPr/>
    </dgm:pt>
    <dgm:pt modelId="{12505600-EE97-5946-AE42-EA71416523E0}" type="pres">
      <dgm:prSet presAssocID="{5263EE55-2187-E54D-A447-D077EA7D05FC}" presName="parTxOnly" presStyleLbl="node1" presStyleIdx="2" presStyleCnt="4" custLinFactNeighborX="538" custLinFactNeighborY="11257">
        <dgm:presLayoutVars>
          <dgm:chMax val="0"/>
          <dgm:chPref val="0"/>
          <dgm:bulletEnabled val="1"/>
        </dgm:presLayoutVars>
      </dgm:prSet>
      <dgm:spPr/>
    </dgm:pt>
    <dgm:pt modelId="{DB7ABBF5-E7BA-6D42-BF46-C0D9C5629203}" type="pres">
      <dgm:prSet presAssocID="{97E3EFF1-3E12-D949-ACD8-482F8CC105B5}" presName="parTxOnlySpace" presStyleCnt="0"/>
      <dgm:spPr/>
    </dgm:pt>
    <dgm:pt modelId="{98CCFA0E-512F-C243-9B69-333AAF7EC149}" type="pres">
      <dgm:prSet presAssocID="{D1CF68D6-9E08-4047-9F8E-9CD25D32CD79}" presName="parTxOnly" presStyleLbl="node1" presStyleIdx="3" presStyleCnt="4" custScaleX="91040" custLinFactNeighborX="538" custLinFactNeighborY="11257">
        <dgm:presLayoutVars>
          <dgm:chMax val="0"/>
          <dgm:chPref val="0"/>
          <dgm:bulletEnabled val="1"/>
        </dgm:presLayoutVars>
      </dgm:prSet>
      <dgm:spPr/>
    </dgm:pt>
  </dgm:ptLst>
  <dgm:cxnLst>
    <dgm:cxn modelId="{5054C603-CEFB-B042-B9B6-2DC3FB7D05C7}" type="presOf" srcId="{794561B5-E21E-9B4B-85D2-D3D5DE96B80C}" destId="{2C7F3CC5-4F40-E74C-B2B1-C97D11DE356D}" srcOrd="0" destOrd="0" presId="urn:microsoft.com/office/officeart/2005/8/layout/chevron1"/>
    <dgm:cxn modelId="{C2E1BA30-64D6-8548-A860-CE7E4FDBE6F3}" srcId="{211EDA5C-A261-F944-89FF-8825381FA408}" destId="{794561B5-E21E-9B4B-85D2-D3D5DE96B80C}" srcOrd="0" destOrd="0" parTransId="{2C26A961-75F9-344E-81FB-E20DA399AF50}" sibTransId="{F44E7EDF-0AC6-0748-A249-DDB0DA3B5280}"/>
    <dgm:cxn modelId="{0663A04E-4B9A-C14F-B922-F531FC65B306}" type="presOf" srcId="{211EDA5C-A261-F944-89FF-8825381FA408}" destId="{0250E5D7-B6F5-5444-A023-5E5A31EECAFC}" srcOrd="0" destOrd="0" presId="urn:microsoft.com/office/officeart/2005/8/layout/chevron1"/>
    <dgm:cxn modelId="{59506670-EDF1-604E-9922-DE7519D8B41E}" type="presOf" srcId="{B405FA53-199B-0C42-AC77-1C673123B8B0}" destId="{C9F63C2C-812D-004C-96E9-78CAC2B02420}" srcOrd="0" destOrd="0" presId="urn:microsoft.com/office/officeart/2005/8/layout/chevron1"/>
    <dgm:cxn modelId="{89498C71-6FA0-7649-87AA-F7CFBEAC6CBE}" type="presOf" srcId="{5263EE55-2187-E54D-A447-D077EA7D05FC}" destId="{12505600-EE97-5946-AE42-EA71416523E0}" srcOrd="0" destOrd="0" presId="urn:microsoft.com/office/officeart/2005/8/layout/chevron1"/>
    <dgm:cxn modelId="{5F2FE47D-9A11-7046-8BC6-D487A3AD5A5C}" type="presOf" srcId="{D1CF68D6-9E08-4047-9F8E-9CD25D32CD79}" destId="{98CCFA0E-512F-C243-9B69-333AAF7EC149}" srcOrd="0" destOrd="0" presId="urn:microsoft.com/office/officeart/2005/8/layout/chevron1"/>
    <dgm:cxn modelId="{E5AE9E8D-09D3-D34F-B880-9E1F26F82EFE}" srcId="{211EDA5C-A261-F944-89FF-8825381FA408}" destId="{5263EE55-2187-E54D-A447-D077EA7D05FC}" srcOrd="2" destOrd="0" parTransId="{A1926FC3-BE2C-CD46-908C-10813BDF710D}" sibTransId="{97E3EFF1-3E12-D949-ACD8-482F8CC105B5}"/>
    <dgm:cxn modelId="{BE9F4CC8-D91D-F047-A9C3-1EFBB25B4310}" srcId="{211EDA5C-A261-F944-89FF-8825381FA408}" destId="{D1CF68D6-9E08-4047-9F8E-9CD25D32CD79}" srcOrd="3" destOrd="0" parTransId="{C9E6ED58-C10E-6145-9B32-3D1C4F70CEF3}" sibTransId="{83D25E43-CCA0-734D-8AC6-14FDA0C5150B}"/>
    <dgm:cxn modelId="{48BA00FB-6851-994D-B435-E94F9EE79E1B}" srcId="{211EDA5C-A261-F944-89FF-8825381FA408}" destId="{B405FA53-199B-0C42-AC77-1C673123B8B0}" srcOrd="1" destOrd="0" parTransId="{166B1653-A662-B047-98B1-70D52059CF4F}" sibTransId="{BC2F201B-D898-EF46-B683-7AEE72F051A1}"/>
    <dgm:cxn modelId="{CC7D1EA4-A7A0-2544-AF60-D1BC71C1A869}" type="presParOf" srcId="{0250E5D7-B6F5-5444-A023-5E5A31EECAFC}" destId="{2C7F3CC5-4F40-E74C-B2B1-C97D11DE356D}" srcOrd="0" destOrd="0" presId="urn:microsoft.com/office/officeart/2005/8/layout/chevron1"/>
    <dgm:cxn modelId="{FEE063B6-12DD-654C-AF08-FDC41E99E49B}" type="presParOf" srcId="{0250E5D7-B6F5-5444-A023-5E5A31EECAFC}" destId="{F871A32D-9C33-F94B-8BE4-3066258007F0}" srcOrd="1" destOrd="0" presId="urn:microsoft.com/office/officeart/2005/8/layout/chevron1"/>
    <dgm:cxn modelId="{69D5B49A-24CC-E749-BF1C-9E1382D3D901}" type="presParOf" srcId="{0250E5D7-B6F5-5444-A023-5E5A31EECAFC}" destId="{C9F63C2C-812D-004C-96E9-78CAC2B02420}" srcOrd="2" destOrd="0" presId="urn:microsoft.com/office/officeart/2005/8/layout/chevron1"/>
    <dgm:cxn modelId="{44A0F1E3-82B1-214F-9787-6F12870BECA3}" type="presParOf" srcId="{0250E5D7-B6F5-5444-A023-5E5A31EECAFC}" destId="{7096FD36-E50F-964B-80C2-CA80F4B3D440}" srcOrd="3" destOrd="0" presId="urn:microsoft.com/office/officeart/2005/8/layout/chevron1"/>
    <dgm:cxn modelId="{3E4C4609-22D5-4840-9259-D60E59FF2CAC}" type="presParOf" srcId="{0250E5D7-B6F5-5444-A023-5E5A31EECAFC}" destId="{12505600-EE97-5946-AE42-EA71416523E0}" srcOrd="4" destOrd="0" presId="urn:microsoft.com/office/officeart/2005/8/layout/chevron1"/>
    <dgm:cxn modelId="{DAFADD14-9228-094D-ADBC-2ED42F6904AF}" type="presParOf" srcId="{0250E5D7-B6F5-5444-A023-5E5A31EECAFC}" destId="{DB7ABBF5-E7BA-6D42-BF46-C0D9C5629203}" srcOrd="5" destOrd="0" presId="urn:microsoft.com/office/officeart/2005/8/layout/chevron1"/>
    <dgm:cxn modelId="{99BA3369-80F2-0246-9A16-21D14EE5D86F}" type="presParOf" srcId="{0250E5D7-B6F5-5444-A023-5E5A31EECAFC}" destId="{98CCFA0E-512F-C243-9B69-333AAF7EC14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7F3CC5-4F40-E74C-B2B1-C97D11DE356D}">
      <dsp:nvSpPr>
        <dsp:cNvPr id="0" name=""/>
        <dsp:cNvSpPr/>
      </dsp:nvSpPr>
      <dsp:spPr>
        <a:xfrm>
          <a:off x="3541" y="2918952"/>
          <a:ext cx="3148283" cy="131648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Meeting with DCRA Office </a:t>
          </a:r>
          <a:br>
            <a:rPr lang="en-US" sz="2000" kern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</a:br>
          <a:r>
            <a:rPr lang="en-US" sz="2000" kern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of Data Innovation</a:t>
          </a:r>
        </a:p>
      </dsp:txBody>
      <dsp:txXfrm>
        <a:off x="661785" y="2918952"/>
        <a:ext cx="1831795" cy="1316488"/>
      </dsp:txXfrm>
    </dsp:sp>
    <dsp:sp modelId="{C9F63C2C-812D-004C-96E9-78CAC2B02420}">
      <dsp:nvSpPr>
        <dsp:cNvPr id="0" name=""/>
        <dsp:cNvSpPr/>
      </dsp:nvSpPr>
      <dsp:spPr>
        <a:xfrm>
          <a:off x="2822702" y="2918952"/>
          <a:ext cx="3736819" cy="131648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Meeting with </a:t>
          </a:r>
          <a:br>
            <a:rPr lang="en-US" sz="2000" kern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</a:br>
          <a:r>
            <a:rPr lang="en-US" sz="2000" kern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Garret </a:t>
          </a:r>
          <a:r>
            <a:rPr lang="en-US" sz="2000" kern="1200" dirty="0" err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Whitescarver</a:t>
          </a:r>
          <a:r>
            <a:rPr lang="en-US" sz="2000" kern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, Deputy Chief Building Official</a:t>
          </a:r>
        </a:p>
      </dsp:txBody>
      <dsp:txXfrm>
        <a:off x="3480946" y="2918952"/>
        <a:ext cx="2420331" cy="1316488"/>
      </dsp:txXfrm>
    </dsp:sp>
    <dsp:sp modelId="{12505600-EE97-5946-AE42-EA71416523E0}">
      <dsp:nvSpPr>
        <dsp:cNvPr id="0" name=""/>
        <dsp:cNvSpPr/>
      </dsp:nvSpPr>
      <dsp:spPr>
        <a:xfrm>
          <a:off x="6230399" y="2918952"/>
          <a:ext cx="3291220" cy="131648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Three in-class labs, exploring the data and deriving insights</a:t>
          </a:r>
        </a:p>
      </dsp:txBody>
      <dsp:txXfrm>
        <a:off x="6888643" y="2918952"/>
        <a:ext cx="1974732" cy="1316488"/>
      </dsp:txXfrm>
    </dsp:sp>
    <dsp:sp modelId="{98CCFA0E-512F-C243-9B69-333AAF7EC149}">
      <dsp:nvSpPr>
        <dsp:cNvPr id="0" name=""/>
        <dsp:cNvSpPr/>
      </dsp:nvSpPr>
      <dsp:spPr>
        <a:xfrm>
          <a:off x="9192497" y="2918952"/>
          <a:ext cx="2996327" cy="131648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Insight Competition</a:t>
          </a:r>
        </a:p>
      </dsp:txBody>
      <dsp:txXfrm>
        <a:off x="9850741" y="2918952"/>
        <a:ext cx="1679839" cy="13164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3AA83-0331-A946-ADDB-F287CC1969EF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CCF24-3E22-D241-8907-2A37EE427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70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B2523-9D72-CB41-8D09-2C15EA0C0F3C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9852F-C953-3445-B10C-3B6B94EB4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25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79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75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58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10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629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89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171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407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88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68073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ba15209ed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6ba15209ed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6ba15209ed_2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8576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474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ownership of the property matters in terms of the number of violation. </a:t>
            </a:r>
            <a:r>
              <a:rPr lang="en-US" u="sng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Sole Proprietorship</a:t>
            </a:r>
            <a:r>
              <a:rPr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u="sng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Limited Liability Partnership</a:t>
            </a:r>
            <a:r>
              <a:rPr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and </a:t>
            </a:r>
            <a:r>
              <a:rPr lang="en-US" u="sng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unknown owned properties</a:t>
            </a:r>
            <a:r>
              <a:rPr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are the top three categories in terms of number of violations found.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16" name="Google Shape;11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11000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b8a3c20c0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6b8a3c20c0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6b8a3c20c0_2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78397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b8a3c20c0_2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6b8a3c20c0_2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6b8a3c20c0_2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6753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933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574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053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378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329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390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29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98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309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540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989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72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85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23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19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32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61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02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377" y="530100"/>
            <a:ext cx="7021712" cy="1731951"/>
          </a:xfrm>
        </p:spPr>
        <p:txBody>
          <a:bodyPr/>
          <a:lstStyle>
            <a:lvl1pPr algn="l">
              <a:defRPr b="1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377" y="2479364"/>
            <a:ext cx="7021711" cy="978607"/>
          </a:xfrm>
        </p:spPr>
        <p:txBody>
          <a:bodyPr>
            <a:normAutofit/>
          </a:bodyPr>
          <a:lstStyle>
            <a:lvl1pPr marL="0" indent="0" algn="l">
              <a:buNone/>
              <a:defRPr sz="3000" b="1" i="0">
                <a:solidFill>
                  <a:schemeClr val="bg1"/>
                </a:solidFill>
                <a:latin typeface="Helvetica Neue"/>
                <a:cs typeface="Helvetica Neu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0377" y="6124648"/>
            <a:ext cx="523993" cy="365125"/>
          </a:xfrm>
        </p:spPr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1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3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3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11/27/19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6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11/27/19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45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04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1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1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1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184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3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556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1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07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3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3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11/27/19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1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11/27/19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6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11/27/19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7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11/27/19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4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6049342"/>
            <a:ext cx="12207240" cy="808658"/>
          </a:xfrm>
          <a:prstGeom prst="rect">
            <a:avLst/>
          </a:prstGeom>
          <a:solidFill>
            <a:srgbClr val="041E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556" y="341769"/>
            <a:ext cx="11578885" cy="87896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556" y="1338867"/>
            <a:ext cx="11578885" cy="4262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0377" y="6070858"/>
            <a:ext cx="5239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55 Helvetica Roman"/>
                <a:cs typeface="55 Helvetica Roman"/>
              </a:defRPr>
            </a:lvl1pPr>
          </a:lstStyle>
          <a:p>
            <a:fld id="{A11F1ED6-03CA-FF41-BAAB-392506A14B1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880" y="6371258"/>
            <a:ext cx="3067561" cy="223813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" y="5956645"/>
            <a:ext cx="12188826" cy="92697"/>
          </a:xfrm>
          <a:prstGeom prst="rect">
            <a:avLst/>
          </a:prstGeom>
          <a:solidFill>
            <a:srgbClr val="BBBC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2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0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rgbClr val="002D50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Adobe Caslon Pro"/>
          <a:ea typeface="+mn-ea"/>
          <a:cs typeface="Adobe Caslon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Adobe Caslon Pro"/>
          <a:ea typeface="+mn-ea"/>
          <a:cs typeface="Adobe Caslon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Adobe Caslon Pro"/>
          <a:ea typeface="+mn-ea"/>
          <a:cs typeface="Adobe Caslon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Adobe Caslon Pro"/>
          <a:ea typeface="+mn-ea"/>
          <a:cs typeface="Adobe Caslon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Adobe Caslon Pro"/>
          <a:ea typeface="+mn-ea"/>
          <a:cs typeface="Adobe Caslon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496" y="0"/>
            <a:ext cx="12188825" cy="6858000"/>
          </a:xfrm>
          <a:prstGeom prst="rect">
            <a:avLst/>
          </a:prstGeom>
          <a:solidFill>
            <a:srgbClr val="011B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963094" y="475488"/>
            <a:ext cx="5692537" cy="1722017"/>
          </a:xfrm>
        </p:spPr>
        <p:txBody>
          <a:bodyPr>
            <a:noAutofit/>
          </a:bodyPr>
          <a:lstStyle/>
          <a:p>
            <a:pPr algn="l"/>
            <a:r>
              <a:rPr lang="en-US" sz="5400" b="1" i="0" dirty="0">
                <a:solidFill>
                  <a:srgbClr val="BBBCBC"/>
                </a:solidFill>
                <a:latin typeface="Helvetica Neue"/>
                <a:cs typeface="Helvetica Neue"/>
              </a:rPr>
              <a:t>Optimizing</a:t>
            </a:r>
            <a:br>
              <a:rPr lang="en-US" sz="5400" b="1" i="0" dirty="0">
                <a:solidFill>
                  <a:srgbClr val="BBBCBC"/>
                </a:solidFill>
                <a:latin typeface="Helvetica Neue"/>
                <a:cs typeface="Helvetica Neue"/>
              </a:rPr>
            </a:br>
            <a:r>
              <a:rPr lang="en-US" sz="5400" b="1" i="0" dirty="0">
                <a:solidFill>
                  <a:srgbClr val="BBBCBC"/>
                </a:solidFill>
                <a:latin typeface="Helvetica Neue"/>
                <a:cs typeface="Helvetica Neue"/>
              </a:rPr>
              <a:t>Proactive Inspections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5963094" y="3255264"/>
            <a:ext cx="4743069" cy="1173089"/>
          </a:xfrm>
        </p:spPr>
        <p:txBody>
          <a:bodyPr>
            <a:normAutofit/>
          </a:bodyPr>
          <a:lstStyle/>
          <a:p>
            <a:r>
              <a:rPr lang="en-US" sz="2000" b="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McCourt School of Public Policy</a:t>
            </a:r>
            <a:br>
              <a:rPr lang="en-US" sz="2000" b="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2000" b="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 Science for Public Policy Program</a:t>
            </a:r>
          </a:p>
        </p:txBody>
      </p:sp>
      <p:pic>
        <p:nvPicPr>
          <p:cNvPr id="3" name="Picture 2" descr="Healy-Hall-1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5489563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624" y="4329566"/>
            <a:ext cx="2688351" cy="189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65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8B84-EB3F-8F42-8C34-D16A7A53E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Selection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3BBD0-2BA1-0942-A011-85610D16A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Choose properties on basis of:</a:t>
            </a:r>
          </a:p>
          <a:p>
            <a:pPr lvl="1"/>
            <a:r>
              <a:rPr lang="en-US" dirty="0"/>
              <a:t>Violation history</a:t>
            </a:r>
          </a:p>
          <a:p>
            <a:pPr lvl="1"/>
            <a:r>
              <a:rPr lang="en-US" dirty="0"/>
              <a:t>Complaint severity</a:t>
            </a:r>
          </a:p>
          <a:p>
            <a:pPr lvl="1"/>
            <a:r>
              <a:rPr lang="en-US" dirty="0"/>
              <a:t>Property characteristics</a:t>
            </a:r>
          </a:p>
          <a:p>
            <a:pPr lvl="1"/>
            <a:r>
              <a:rPr lang="en-US" dirty="0"/>
              <a:t>License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2017348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100408 Campus_0051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209816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951759"/>
            <a:ext cx="12188825" cy="2904286"/>
          </a:xfrm>
          <a:prstGeom prst="rect">
            <a:avLst/>
          </a:prstGeom>
          <a:solidFill>
            <a:srgbClr val="011B39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08115" y="2820222"/>
            <a:ext cx="5101485" cy="1055270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solidFill>
                  <a:srgbClr val="BBBCBC"/>
                </a:solidFill>
              </a:rPr>
              <a:t>Insights (1/3)</a:t>
            </a:r>
            <a:endParaRPr lang="en-US" sz="2400" i="0" dirty="0">
              <a:solidFill>
                <a:srgbClr val="BBBCB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6141" y="2353096"/>
            <a:ext cx="7563676" cy="133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solidFill>
                  <a:srgbClr val="FFFFFF"/>
                </a:solidFill>
                <a:latin typeface="Adobe Caslon Pro"/>
                <a:cs typeface="Adobe Caslon Pro"/>
              </a:rPr>
              <a:t>Analysis of Complaint Inspection Data: </a:t>
            </a:r>
          </a:p>
          <a:p>
            <a:pPr>
              <a:lnSpc>
                <a:spcPct val="120000"/>
              </a:lnSpc>
            </a:pPr>
            <a:r>
              <a:rPr lang="en-US" sz="3800" dirty="0">
                <a:solidFill>
                  <a:srgbClr val="FFFFFF"/>
                </a:solidFill>
                <a:latin typeface="Adobe Caslon Pro"/>
                <a:cs typeface="Adobe Caslon Pro"/>
              </a:rPr>
              <a:t>Inspection History</a:t>
            </a:r>
          </a:p>
        </p:txBody>
      </p:sp>
    </p:spTree>
    <p:extLst>
      <p:ext uri="{BB962C8B-B14F-4D97-AF65-F5344CB8AC3E}">
        <p14:creationId xmlns:p14="http://schemas.microsoft.com/office/powerpoint/2010/main" val="2438477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9D292D9-4644-A544-BBF0-8E78CFD1D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502345"/>
              </p:ext>
            </p:extLst>
          </p:nvPr>
        </p:nvGraphicFramePr>
        <p:xfrm>
          <a:off x="569057" y="1570892"/>
          <a:ext cx="5878635" cy="322384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78955">
                  <a:extLst>
                    <a:ext uri="{9D8B030D-6E8A-4147-A177-3AD203B41FA5}">
                      <a16:colId xmlns:a16="http://schemas.microsoft.com/office/drawing/2014/main" val="53627498"/>
                    </a:ext>
                  </a:extLst>
                </a:gridCol>
                <a:gridCol w="2316266">
                  <a:extLst>
                    <a:ext uri="{9D8B030D-6E8A-4147-A177-3AD203B41FA5}">
                      <a16:colId xmlns:a16="http://schemas.microsoft.com/office/drawing/2014/main" val="3171077900"/>
                    </a:ext>
                  </a:extLst>
                </a:gridCol>
                <a:gridCol w="2183414">
                  <a:extLst>
                    <a:ext uri="{9D8B030D-6E8A-4147-A177-3AD203B41FA5}">
                      <a16:colId xmlns:a16="http://schemas.microsoft.com/office/drawing/2014/main" val="1258003672"/>
                    </a:ext>
                  </a:extLst>
                </a:gridCol>
              </a:tblGrid>
              <a:tr h="9886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Year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Proactive Inspections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Inspection Violation Rate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056742510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53.8%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9316514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2,736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70.6%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749792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2,267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56.0%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3798012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2,231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52.7%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7594831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4556" y="341769"/>
            <a:ext cx="11578885" cy="773622"/>
          </a:xfrm>
        </p:spPr>
        <p:txBody>
          <a:bodyPr/>
          <a:lstStyle/>
          <a:p>
            <a:r>
              <a:rPr lang="en-US" dirty="0"/>
              <a:t>Initial Violation Rate (IVR) Trends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737231" y="1115391"/>
            <a:ext cx="4126210" cy="4615027"/>
          </a:xfrm>
        </p:spPr>
        <p:txBody>
          <a:bodyPr>
            <a:normAutofit/>
          </a:bodyPr>
          <a:lstStyle/>
          <a:p>
            <a:pPr>
              <a:spcBef>
                <a:spcPts val="500"/>
              </a:spcBef>
            </a:pPr>
            <a:endParaRPr lang="en-US" sz="1800" dirty="0"/>
          </a:p>
          <a:p>
            <a:pPr>
              <a:spcBef>
                <a:spcPts val="500"/>
              </a:spcBef>
            </a:pPr>
            <a:endParaRPr lang="en-US" sz="1800" dirty="0"/>
          </a:p>
          <a:p>
            <a:pPr marL="0" indent="0">
              <a:spcBef>
                <a:spcPts val="500"/>
              </a:spcBef>
              <a:buNone/>
            </a:pPr>
            <a:endParaRPr lang="en-US" sz="2400" dirty="0"/>
          </a:p>
          <a:p>
            <a:pPr marL="0" indent="0">
              <a:spcBef>
                <a:spcPts val="500"/>
              </a:spcBef>
              <a:buNone/>
            </a:pPr>
            <a:r>
              <a:rPr lang="en-US" sz="2400" dirty="0"/>
              <a:t>Highest IVR in 2017</a:t>
            </a:r>
          </a:p>
          <a:p>
            <a:pPr marL="0" indent="0">
              <a:spcBef>
                <a:spcPts val="500"/>
              </a:spcBef>
              <a:buNone/>
            </a:pPr>
            <a:endParaRPr lang="en-US" sz="2400" dirty="0"/>
          </a:p>
          <a:p>
            <a:pPr marL="0" indent="0">
              <a:spcBef>
                <a:spcPts val="500"/>
              </a:spcBef>
              <a:buNone/>
            </a:pPr>
            <a:r>
              <a:rPr lang="en-US" sz="2400" dirty="0"/>
              <a:t>Decreasing IVR after 2017</a:t>
            </a:r>
          </a:p>
          <a:p>
            <a:pPr marL="0" indent="0">
              <a:spcBef>
                <a:spcPts val="500"/>
              </a:spcBef>
              <a:buNone/>
            </a:pPr>
            <a:endParaRPr lang="en-US" sz="2400" dirty="0"/>
          </a:p>
          <a:p>
            <a:pPr marL="0" indent="0">
              <a:spcBef>
                <a:spcPts val="500"/>
              </a:spcBef>
              <a:buNone/>
            </a:pPr>
            <a:r>
              <a:rPr lang="en-US" sz="2400" b="1" dirty="0"/>
              <a:t>Why?</a:t>
            </a:r>
          </a:p>
          <a:p>
            <a:pPr marL="0" indent="0">
              <a:spcBef>
                <a:spcPts val="500"/>
              </a:spcBef>
              <a:buNone/>
            </a:pPr>
            <a:endParaRPr lang="en-US" sz="2400" dirty="0"/>
          </a:p>
          <a:p>
            <a:pPr>
              <a:spcBef>
                <a:spcPts val="500"/>
              </a:spcBef>
            </a:pPr>
            <a:endParaRPr lang="en-US" sz="2200" dirty="0"/>
          </a:p>
          <a:p>
            <a:pPr>
              <a:spcBef>
                <a:spcPts val="500"/>
              </a:spcBef>
            </a:pP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6242650" y="26410486"/>
            <a:ext cx="5833209" cy="820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>
                <a:latin typeface="Helvetica Neue"/>
                <a:cs typeface="Helvetica Neue"/>
              </a:rPr>
              <a:t>Bulleted Text Style Title—</a:t>
            </a:r>
            <a:br>
              <a:rPr lang="en-US" sz="2000" b="1">
                <a:latin typeface="Helvetica Neue"/>
                <a:cs typeface="Helvetica Neue"/>
              </a:rPr>
            </a:br>
            <a:r>
              <a:rPr lang="en-US" sz="2000" b="1">
                <a:latin typeface="Helvetica Neue"/>
                <a:cs typeface="Helvetica Neue"/>
              </a:rPr>
              <a:t>Helvetica </a:t>
            </a:r>
            <a:r>
              <a:rPr lang="en-US" sz="2000" b="1" err="1">
                <a:latin typeface="Helvetica Neue"/>
                <a:cs typeface="Helvetica Neue"/>
              </a:rPr>
              <a:t>Neue</a:t>
            </a:r>
            <a:r>
              <a:rPr lang="en-US" sz="2000" b="1">
                <a:latin typeface="Helvetica Neue"/>
                <a:cs typeface="Helvetica Neue"/>
              </a:rPr>
              <a:t> 20pt Bold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23F2156-3547-504A-89EC-6BB4510B8ED4}"/>
              </a:ext>
            </a:extLst>
          </p:cNvPr>
          <p:cNvSpPr/>
          <p:nvPr/>
        </p:nvSpPr>
        <p:spPr>
          <a:xfrm>
            <a:off x="4642338" y="3083169"/>
            <a:ext cx="1339219" cy="613306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DA841081-5C84-714F-A96E-1E3499F7C90A}"/>
              </a:ext>
            </a:extLst>
          </p:cNvPr>
          <p:cNvSpPr/>
          <p:nvPr/>
        </p:nvSpPr>
        <p:spPr>
          <a:xfrm>
            <a:off x="6134150" y="3246868"/>
            <a:ext cx="217000" cy="1549889"/>
          </a:xfrm>
          <a:prstGeom prst="downArrow">
            <a:avLst/>
          </a:prstGeom>
          <a:solidFill>
            <a:schemeClr val="accent6">
              <a:lumMod val="75000"/>
              <a:lumOff val="25000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53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9D292D9-4644-A544-BBF0-8E78CFD1D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634345"/>
              </p:ext>
            </p:extLst>
          </p:nvPr>
        </p:nvGraphicFramePr>
        <p:xfrm>
          <a:off x="569057" y="1570892"/>
          <a:ext cx="6558574" cy="322384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05498">
                  <a:extLst>
                    <a:ext uri="{9D8B030D-6E8A-4147-A177-3AD203B41FA5}">
                      <a16:colId xmlns:a16="http://schemas.microsoft.com/office/drawing/2014/main" val="53627498"/>
                    </a:ext>
                  </a:extLst>
                </a:gridCol>
                <a:gridCol w="1930645">
                  <a:extLst>
                    <a:ext uri="{9D8B030D-6E8A-4147-A177-3AD203B41FA5}">
                      <a16:colId xmlns:a16="http://schemas.microsoft.com/office/drawing/2014/main" val="3171077900"/>
                    </a:ext>
                  </a:extLst>
                </a:gridCol>
                <a:gridCol w="1781908">
                  <a:extLst>
                    <a:ext uri="{9D8B030D-6E8A-4147-A177-3AD203B41FA5}">
                      <a16:colId xmlns:a16="http://schemas.microsoft.com/office/drawing/2014/main" val="3364401971"/>
                    </a:ext>
                  </a:extLst>
                </a:gridCol>
                <a:gridCol w="1840523">
                  <a:extLst>
                    <a:ext uri="{9D8B030D-6E8A-4147-A177-3AD203B41FA5}">
                      <a16:colId xmlns:a16="http://schemas.microsoft.com/office/drawing/2014/main" val="1258003672"/>
                    </a:ext>
                  </a:extLst>
                </a:gridCol>
              </a:tblGrid>
              <a:tr h="9886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Year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Proactive Inspections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Inspection Violation Rate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Complaint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Inspections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056742510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53.8%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1,815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9316514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2,736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70.6%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7,491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749792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2,267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56.0%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6,637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3798012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2,231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6,637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7594831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4556" y="341769"/>
            <a:ext cx="11578885" cy="773622"/>
          </a:xfrm>
        </p:spPr>
        <p:txBody>
          <a:bodyPr>
            <a:normAutofit fontScale="90000"/>
          </a:bodyPr>
          <a:lstStyle/>
          <a:p>
            <a:r>
              <a:rPr lang="en-US" dirty="0"/>
              <a:t>Higher IVR when properties with complaints inspected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737231" y="1115391"/>
            <a:ext cx="4126210" cy="4615027"/>
          </a:xfrm>
        </p:spPr>
        <p:txBody>
          <a:bodyPr>
            <a:normAutofit/>
          </a:bodyPr>
          <a:lstStyle/>
          <a:p>
            <a:pPr marL="0" indent="0">
              <a:spcBef>
                <a:spcPts val="500"/>
              </a:spcBef>
              <a:buNone/>
            </a:pPr>
            <a:endParaRPr lang="en-US" sz="1800" dirty="0"/>
          </a:p>
          <a:p>
            <a:pPr marL="0" indent="0">
              <a:spcBef>
                <a:spcPts val="500"/>
              </a:spcBef>
              <a:buNone/>
            </a:pPr>
            <a:r>
              <a:rPr lang="en-US" sz="2400" dirty="0"/>
              <a:t>Year 2017 had highest IVR and </a:t>
            </a:r>
            <a:r>
              <a:rPr lang="en-US" sz="2400" b="1" dirty="0"/>
              <a:t>highest number of address IDs in common </a:t>
            </a:r>
            <a:r>
              <a:rPr lang="en-US" sz="2400" dirty="0"/>
              <a:t>between proactive and reactive inspections</a:t>
            </a:r>
          </a:p>
          <a:p>
            <a:pPr>
              <a:spcBef>
                <a:spcPts val="500"/>
              </a:spcBef>
            </a:pPr>
            <a:endParaRPr lang="en-US" sz="2400" dirty="0"/>
          </a:p>
          <a:p>
            <a:pPr marL="0" indent="0">
              <a:spcBef>
                <a:spcPts val="500"/>
              </a:spcBef>
              <a:buNone/>
            </a:pPr>
            <a:r>
              <a:rPr lang="en-US" sz="2400" b="1" dirty="0"/>
              <a:t>Insight: </a:t>
            </a:r>
            <a:r>
              <a:rPr lang="en-US" sz="2400" dirty="0"/>
              <a:t>Properties with history of complaints more likely to have violations</a:t>
            </a:r>
          </a:p>
          <a:p>
            <a:pPr marL="0" indent="0">
              <a:spcBef>
                <a:spcPts val="500"/>
              </a:spcBef>
              <a:buNone/>
            </a:pPr>
            <a:endParaRPr lang="en-US" sz="2400" dirty="0"/>
          </a:p>
          <a:p>
            <a:pPr>
              <a:spcBef>
                <a:spcPts val="500"/>
              </a:spcBef>
            </a:pP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6242650" y="26410486"/>
            <a:ext cx="5833209" cy="820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>
                <a:latin typeface="Helvetica Neue"/>
                <a:cs typeface="Helvetica Neue"/>
              </a:rPr>
              <a:t>Bulleted Text Style Title—</a:t>
            </a:r>
            <a:br>
              <a:rPr lang="en-US" sz="2000" b="1">
                <a:latin typeface="Helvetica Neue"/>
                <a:cs typeface="Helvetica Neue"/>
              </a:rPr>
            </a:br>
            <a:r>
              <a:rPr lang="en-US" sz="2000" b="1">
                <a:latin typeface="Helvetica Neue"/>
                <a:cs typeface="Helvetica Neue"/>
              </a:rPr>
              <a:t>Helvetica </a:t>
            </a:r>
            <a:r>
              <a:rPr lang="en-US" sz="2000" b="1" err="1">
                <a:latin typeface="Helvetica Neue"/>
                <a:cs typeface="Helvetica Neue"/>
              </a:rPr>
              <a:t>Neue</a:t>
            </a:r>
            <a:r>
              <a:rPr lang="en-US" sz="2000" b="1">
                <a:latin typeface="Helvetica Neue"/>
                <a:cs typeface="Helvetica Neue"/>
              </a:rPr>
              <a:t> 20pt Bold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0F97B8-C757-F447-9B21-F7E80C1A0737}"/>
              </a:ext>
            </a:extLst>
          </p:cNvPr>
          <p:cNvSpPr/>
          <p:nvPr/>
        </p:nvSpPr>
        <p:spPr>
          <a:xfrm>
            <a:off x="5563789" y="2641409"/>
            <a:ext cx="1259042" cy="357809"/>
          </a:xfrm>
          <a:prstGeom prst="rect">
            <a:avLst/>
          </a:prstGeom>
          <a:noFill/>
          <a:ln w="5715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22F4D7-6B55-B547-B9C7-FC7DBFFE2C1A}"/>
              </a:ext>
            </a:extLst>
          </p:cNvPr>
          <p:cNvSpPr/>
          <p:nvPr/>
        </p:nvSpPr>
        <p:spPr>
          <a:xfrm>
            <a:off x="2012437" y="3204116"/>
            <a:ext cx="1020417" cy="357809"/>
          </a:xfrm>
          <a:prstGeom prst="rect">
            <a:avLst/>
          </a:prstGeom>
          <a:noFill/>
          <a:ln w="5715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1A3D01-0E9A-6948-A9B8-45CD4D6FB8C0}"/>
              </a:ext>
            </a:extLst>
          </p:cNvPr>
          <p:cNvCxnSpPr>
            <a:cxnSpLocks/>
          </p:cNvCxnSpPr>
          <p:nvPr/>
        </p:nvCxnSpPr>
        <p:spPr>
          <a:xfrm flipH="1">
            <a:off x="3032855" y="2999218"/>
            <a:ext cx="2530934" cy="42368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917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4556" y="341769"/>
            <a:ext cx="11578885" cy="773622"/>
          </a:xfrm>
        </p:spPr>
        <p:txBody>
          <a:bodyPr/>
          <a:lstStyle/>
          <a:p>
            <a:r>
              <a:rPr lang="en-US" dirty="0"/>
              <a:t>Use complaint history to predict violations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2650" y="26410486"/>
            <a:ext cx="5833209" cy="820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>
                <a:latin typeface="Helvetica Neue"/>
                <a:cs typeface="Helvetica Neue"/>
              </a:rPr>
              <a:t>Bulleted Text Style Title—</a:t>
            </a:r>
            <a:br>
              <a:rPr lang="en-US" sz="2000" b="1">
                <a:latin typeface="Helvetica Neue"/>
                <a:cs typeface="Helvetica Neue"/>
              </a:rPr>
            </a:br>
            <a:r>
              <a:rPr lang="en-US" sz="2000" b="1">
                <a:latin typeface="Helvetica Neue"/>
                <a:cs typeface="Helvetica Neue"/>
              </a:rPr>
              <a:t>Helvetica </a:t>
            </a:r>
            <a:r>
              <a:rPr lang="en-US" sz="2000" b="1" err="1">
                <a:latin typeface="Helvetica Neue"/>
                <a:cs typeface="Helvetica Neue"/>
              </a:rPr>
              <a:t>Neue</a:t>
            </a:r>
            <a:r>
              <a:rPr lang="en-US" sz="2000" b="1">
                <a:latin typeface="Helvetica Neue"/>
                <a:cs typeface="Helvetica Neue"/>
              </a:rPr>
              <a:t> 20pt Bold</a:t>
            </a: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C0AE104-0867-4384-98A7-0F08256F6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0923"/>
            <a:ext cx="6300964" cy="3833446"/>
          </a:xfrm>
          <a:prstGeom prst="rect">
            <a:avLst/>
          </a:prstGeom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3894332-AA87-4E49-9995-42396AEE7BC7}"/>
              </a:ext>
            </a:extLst>
          </p:cNvPr>
          <p:cNvSpPr txBox="1">
            <a:spLocks/>
          </p:cNvSpPr>
          <p:nvPr/>
        </p:nvSpPr>
        <p:spPr>
          <a:xfrm>
            <a:off x="6242650" y="633046"/>
            <a:ext cx="5450229" cy="4710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</a:pPr>
            <a:endParaRPr lang="en-US" sz="2200" dirty="0"/>
          </a:p>
          <a:p>
            <a:pPr>
              <a:spcBef>
                <a:spcPts val="500"/>
              </a:spcBef>
            </a:pPr>
            <a:endParaRPr lang="en-US" sz="2200" dirty="0"/>
          </a:p>
          <a:p>
            <a:pPr marL="0" indent="0">
              <a:spcBef>
                <a:spcPts val="500"/>
              </a:spcBef>
              <a:buNone/>
            </a:pPr>
            <a:r>
              <a:rPr lang="en-US" sz="2200" dirty="0"/>
              <a:t>Key takeaway: Use inspection history to assign proactive inspections</a:t>
            </a:r>
          </a:p>
          <a:p>
            <a:pPr marL="457200" lvl="1" indent="0">
              <a:spcBef>
                <a:spcPts val="500"/>
              </a:spcBef>
              <a:buNone/>
            </a:pPr>
            <a:endParaRPr lang="en-US" sz="1800" dirty="0"/>
          </a:p>
          <a:p>
            <a:pPr>
              <a:spcBef>
                <a:spcPts val="500"/>
              </a:spcBef>
            </a:pPr>
            <a:r>
              <a:rPr lang="en-US" sz="2200" dirty="0"/>
              <a:t>Variables</a:t>
            </a:r>
          </a:p>
          <a:p>
            <a:pPr lvl="1">
              <a:spcBef>
                <a:spcPts val="500"/>
              </a:spcBef>
            </a:pPr>
            <a:r>
              <a:rPr lang="en-US" sz="1800" dirty="0"/>
              <a:t>Reactive inspection of property due to a complaint (since 2015)</a:t>
            </a:r>
          </a:p>
          <a:p>
            <a:pPr lvl="1">
              <a:spcBef>
                <a:spcPts val="500"/>
              </a:spcBef>
            </a:pPr>
            <a:r>
              <a:rPr lang="en-US" sz="1800" dirty="0"/>
              <a:t>Proactive inspection of property (since 2015)</a:t>
            </a:r>
          </a:p>
          <a:p>
            <a:pPr lvl="1">
              <a:spcBef>
                <a:spcPts val="500"/>
              </a:spcBef>
            </a:pPr>
            <a:r>
              <a:rPr lang="en-US" sz="1800" dirty="0"/>
              <a:t>Property was inspected whether proactive or reactive (since 2015)</a:t>
            </a:r>
          </a:p>
          <a:p>
            <a:pPr lvl="1">
              <a:spcBef>
                <a:spcPts val="500"/>
              </a:spcBef>
            </a:pPr>
            <a:endParaRPr lang="en-US" sz="1800" dirty="0"/>
          </a:p>
          <a:p>
            <a:pPr>
              <a:spcBef>
                <a:spcPts val="500"/>
              </a:spcBef>
            </a:pPr>
            <a:r>
              <a:rPr lang="en-US" sz="2200" dirty="0"/>
              <a:t>Result: 98% prediction accuracy</a:t>
            </a:r>
          </a:p>
        </p:txBody>
      </p:sp>
    </p:spTree>
    <p:extLst>
      <p:ext uri="{BB962C8B-B14F-4D97-AF65-F5344CB8AC3E}">
        <p14:creationId xmlns:p14="http://schemas.microsoft.com/office/powerpoint/2010/main" val="4229584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100408 Campus_0051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209816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951759"/>
            <a:ext cx="12188825" cy="2904286"/>
          </a:xfrm>
          <a:prstGeom prst="rect">
            <a:avLst/>
          </a:prstGeom>
          <a:solidFill>
            <a:srgbClr val="011B39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08115" y="2820222"/>
            <a:ext cx="5101485" cy="1055270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solidFill>
                  <a:srgbClr val="BBBCBC"/>
                </a:solidFill>
              </a:rPr>
              <a:t>Insights (2/3)</a:t>
            </a:r>
            <a:endParaRPr lang="en-US" sz="2400" i="0" dirty="0">
              <a:solidFill>
                <a:srgbClr val="BBBCB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74291" y="2353096"/>
            <a:ext cx="7835525" cy="133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solidFill>
                  <a:srgbClr val="FFFFFF"/>
                </a:solidFill>
                <a:latin typeface="Adobe Caslon Pro"/>
                <a:cs typeface="Adobe Caslon Pro"/>
              </a:rPr>
              <a:t>Analysis of Complaint Inspection Data: </a:t>
            </a:r>
          </a:p>
          <a:p>
            <a:pPr>
              <a:lnSpc>
                <a:spcPct val="120000"/>
              </a:lnSpc>
            </a:pPr>
            <a:r>
              <a:rPr lang="en-US" sz="3800" dirty="0">
                <a:solidFill>
                  <a:srgbClr val="FFFFFF"/>
                </a:solidFill>
                <a:latin typeface="Adobe Caslon Pro"/>
                <a:cs typeface="Adobe Caslon Pro"/>
              </a:rPr>
              <a:t>Complaint Severity</a:t>
            </a:r>
          </a:p>
        </p:txBody>
      </p:sp>
    </p:spTree>
    <p:extLst>
      <p:ext uri="{BB962C8B-B14F-4D97-AF65-F5344CB8AC3E}">
        <p14:creationId xmlns:p14="http://schemas.microsoft.com/office/powerpoint/2010/main" val="1178919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4556" y="341769"/>
            <a:ext cx="11578885" cy="773622"/>
          </a:xfrm>
        </p:spPr>
        <p:txBody>
          <a:bodyPr/>
          <a:lstStyle/>
          <a:p>
            <a:r>
              <a:rPr lang="en-US" dirty="0"/>
              <a:t>Text Analysis Goals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86154" y="1151354"/>
            <a:ext cx="11019692" cy="43350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Comparing -- Examine similarity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Clustering -- Identify groups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Summarizing -- Show important topics or themes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We do this by turning our words into tokens, or data objects that hold information for each word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6242650" y="26410486"/>
            <a:ext cx="5833209" cy="820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>
                <a:latin typeface="Helvetica Neue"/>
                <a:cs typeface="Helvetica Neue"/>
              </a:rPr>
              <a:t>Bulleted Text Style Title—</a:t>
            </a:r>
            <a:br>
              <a:rPr lang="en-US" sz="2000" b="1">
                <a:latin typeface="Helvetica Neue"/>
                <a:cs typeface="Helvetica Neue"/>
              </a:rPr>
            </a:br>
            <a:r>
              <a:rPr lang="en-US" sz="2000" b="1">
                <a:latin typeface="Helvetica Neue"/>
                <a:cs typeface="Helvetica Neue"/>
              </a:rPr>
              <a:t>Helvetica </a:t>
            </a:r>
            <a:r>
              <a:rPr lang="en-US" sz="2000" b="1" err="1">
                <a:latin typeface="Helvetica Neue"/>
                <a:cs typeface="Helvetica Neue"/>
              </a:rPr>
              <a:t>Neue</a:t>
            </a:r>
            <a:r>
              <a:rPr lang="en-US" sz="2000" b="1">
                <a:latin typeface="Helvetica Neue"/>
                <a:cs typeface="Helvetica Neue"/>
              </a:rPr>
              <a:t> 20pt Bold</a:t>
            </a:r>
          </a:p>
        </p:txBody>
      </p:sp>
    </p:spTree>
    <p:extLst>
      <p:ext uri="{BB962C8B-B14F-4D97-AF65-F5344CB8AC3E}">
        <p14:creationId xmlns:p14="http://schemas.microsoft.com/office/powerpoint/2010/main" val="416110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4556" y="341769"/>
            <a:ext cx="11578885" cy="773622"/>
          </a:xfrm>
        </p:spPr>
        <p:txBody>
          <a:bodyPr/>
          <a:lstStyle/>
          <a:p>
            <a:r>
              <a:rPr lang="en-US" dirty="0"/>
              <a:t>Text Analysis 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98246"/>
            <a:ext cx="11012418" cy="465156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/>
              <a:t>Sample Text:</a:t>
            </a:r>
          </a:p>
          <a:p>
            <a:pPr marL="0" indent="0">
              <a:buNone/>
            </a:pPr>
            <a:r>
              <a:rPr lang="en-US" sz="3000" dirty="0"/>
              <a:t>               The DCRA data had about eight thousand observations.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Step 1: Clean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	                </a:t>
            </a:r>
            <a:r>
              <a:rPr lang="en-US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the </a:t>
            </a:r>
            <a:r>
              <a:rPr lang="en-US" sz="2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dcra</a:t>
            </a:r>
            <a:r>
              <a:rPr lang="en-US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data had about eight thousand observations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Step 2: Remove </a:t>
            </a:r>
            <a:r>
              <a:rPr lang="en-US" sz="2200" dirty="0" err="1"/>
              <a:t>Stopwords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	                 </a:t>
            </a:r>
            <a:r>
              <a:rPr lang="en-US" sz="2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dcra</a:t>
            </a:r>
            <a:r>
              <a:rPr lang="en-US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data eight thousand observations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Step 3: Tokenize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	                 </a:t>
            </a:r>
            <a:r>
              <a:rPr lang="en-US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[‘</a:t>
            </a:r>
            <a:r>
              <a:rPr lang="en-US" sz="2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dcra</a:t>
            </a:r>
            <a:r>
              <a:rPr lang="en-US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’, ’data’, ’eight’, ’thousand’, ’observations’]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6242650" y="26410486"/>
            <a:ext cx="5833209" cy="820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>
                <a:latin typeface="Helvetica Neue"/>
                <a:cs typeface="Helvetica Neue"/>
              </a:rPr>
              <a:t>Bulleted Text Style Title—</a:t>
            </a:r>
            <a:br>
              <a:rPr lang="en-US" sz="2000" b="1">
                <a:latin typeface="Helvetica Neue"/>
                <a:cs typeface="Helvetica Neue"/>
              </a:rPr>
            </a:br>
            <a:r>
              <a:rPr lang="en-US" sz="2000" b="1">
                <a:latin typeface="Helvetica Neue"/>
                <a:cs typeface="Helvetica Neue"/>
              </a:rPr>
              <a:t>Helvetica </a:t>
            </a:r>
            <a:r>
              <a:rPr lang="en-US" sz="2000" b="1" err="1">
                <a:latin typeface="Helvetica Neue"/>
                <a:cs typeface="Helvetica Neue"/>
              </a:rPr>
              <a:t>Neue</a:t>
            </a:r>
            <a:r>
              <a:rPr lang="en-US" sz="2000" b="1">
                <a:latin typeface="Helvetica Neue"/>
                <a:cs typeface="Helvetica Neue"/>
              </a:rPr>
              <a:t> 20pt Bold</a:t>
            </a:r>
          </a:p>
        </p:txBody>
      </p:sp>
    </p:spTree>
    <p:extLst>
      <p:ext uri="{BB962C8B-B14F-4D97-AF65-F5344CB8AC3E}">
        <p14:creationId xmlns:p14="http://schemas.microsoft.com/office/powerpoint/2010/main" val="394436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4556" y="341769"/>
            <a:ext cx="11578885" cy="773622"/>
          </a:xfrm>
        </p:spPr>
        <p:txBody>
          <a:bodyPr/>
          <a:lstStyle/>
          <a:p>
            <a:r>
              <a:rPr lang="en-US" dirty="0"/>
              <a:t>DCRA 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80107" y="1151354"/>
            <a:ext cx="10634077" cy="45695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Example Complaint: 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800" dirty="0"/>
              <a:t>Rust on floor and railing on the 4th floor with water damage in the kitchen with peeling paint on the wall</a:t>
            </a:r>
            <a:endParaRPr lang="en-US" sz="4000" dirty="0"/>
          </a:p>
          <a:p>
            <a:pPr marL="0" indent="0">
              <a:buNone/>
            </a:pPr>
            <a:r>
              <a:rPr lang="en-US" sz="2800" dirty="0"/>
              <a:t>Management: Random Land Company</a:t>
            </a:r>
            <a:endParaRPr lang="en-US" sz="4000" dirty="0"/>
          </a:p>
          <a:p>
            <a:pPr marL="0" indent="0">
              <a:buNone/>
            </a:pPr>
            <a:r>
              <a:rPr lang="en-US" sz="2800" dirty="0"/>
              <a:t>123-456-7890 Mr. John Doe</a:t>
            </a:r>
            <a:endParaRPr lang="en-US" sz="4000" dirty="0"/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/>
              <a:t>Anonymous Caller</a:t>
            </a:r>
            <a:endParaRPr lang="en-US" sz="4000" dirty="0"/>
          </a:p>
          <a:p>
            <a:pPr lvl="1">
              <a:spcBef>
                <a:spcPts val="500"/>
              </a:spcBef>
            </a:pPr>
            <a:endParaRPr 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6242650" y="26410486"/>
            <a:ext cx="5833209" cy="820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>
                <a:latin typeface="Helvetica Neue"/>
                <a:cs typeface="Helvetica Neue"/>
              </a:rPr>
              <a:t>Bulleted Text Style Title—</a:t>
            </a:r>
            <a:br>
              <a:rPr lang="en-US" sz="2000" b="1">
                <a:latin typeface="Helvetica Neue"/>
                <a:cs typeface="Helvetica Neue"/>
              </a:rPr>
            </a:br>
            <a:r>
              <a:rPr lang="en-US" sz="2000" b="1">
                <a:latin typeface="Helvetica Neue"/>
                <a:cs typeface="Helvetica Neue"/>
              </a:rPr>
              <a:t>Helvetica </a:t>
            </a:r>
            <a:r>
              <a:rPr lang="en-US" sz="2000" b="1" err="1">
                <a:latin typeface="Helvetica Neue"/>
                <a:cs typeface="Helvetica Neue"/>
              </a:rPr>
              <a:t>Neue</a:t>
            </a:r>
            <a:r>
              <a:rPr lang="en-US" sz="2000" b="1">
                <a:latin typeface="Helvetica Neue"/>
                <a:cs typeface="Helvetica Neue"/>
              </a:rPr>
              <a:t> 20pt Bold</a:t>
            </a:r>
          </a:p>
        </p:txBody>
      </p:sp>
    </p:spTree>
    <p:extLst>
      <p:ext uri="{BB962C8B-B14F-4D97-AF65-F5344CB8AC3E}">
        <p14:creationId xmlns:p14="http://schemas.microsoft.com/office/powerpoint/2010/main" val="3689373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complexity of complaint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09441" y="1600204"/>
            <a:ext cx="5383398" cy="29366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Rust, floor, railing, </a:t>
            </a:r>
            <a:r>
              <a:rPr lang="en-US" sz="2400" dirty="0">
                <a:solidFill>
                  <a:srgbClr val="7030A0"/>
                </a:solidFill>
              </a:rPr>
              <a:t>4th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floor</a:t>
            </a:r>
            <a:r>
              <a:rPr lang="en-US" sz="2400" dirty="0"/>
              <a:t>, water, damage, kitchen, peeling, paint, wall, </a:t>
            </a:r>
            <a:r>
              <a:rPr lang="en-US" sz="2400" dirty="0">
                <a:solidFill>
                  <a:srgbClr val="FF0000"/>
                </a:solidFill>
              </a:rPr>
              <a:t>Management</a:t>
            </a:r>
            <a:r>
              <a:rPr lang="en-US" sz="2400" dirty="0"/>
              <a:t>, </a:t>
            </a:r>
            <a:r>
              <a:rPr lang="en-US" sz="2400" dirty="0">
                <a:solidFill>
                  <a:srgbClr val="00B0F0"/>
                </a:solidFill>
              </a:rPr>
              <a:t>Random Land Company</a:t>
            </a:r>
            <a:r>
              <a:rPr lang="en-US" sz="2400" dirty="0"/>
              <a:t>, </a:t>
            </a:r>
            <a:r>
              <a:rPr lang="en-US" sz="2400" dirty="0">
                <a:solidFill>
                  <a:srgbClr val="7030A0"/>
                </a:solidFill>
              </a:rPr>
              <a:t>123-456-7890</a:t>
            </a:r>
            <a:r>
              <a:rPr lang="en-US" sz="2400" dirty="0"/>
              <a:t>, </a:t>
            </a:r>
            <a:r>
              <a:rPr lang="en-US" sz="2400" dirty="0">
                <a:solidFill>
                  <a:srgbClr val="00B0F0"/>
                </a:solidFill>
              </a:rPr>
              <a:t>Mr. John Doe</a:t>
            </a:r>
            <a:r>
              <a:rPr lang="en-US" sz="2400" dirty="0"/>
              <a:t>, </a:t>
            </a:r>
            <a:r>
              <a:rPr lang="en-US" sz="2400" dirty="0">
                <a:solidFill>
                  <a:srgbClr val="FF0000"/>
                </a:solidFill>
              </a:rPr>
              <a:t>Anonymous</a:t>
            </a:r>
            <a:r>
              <a:rPr lang="en-US" sz="2400" dirty="0"/>
              <a:t>, </a:t>
            </a:r>
            <a:r>
              <a:rPr lang="en-US" sz="2400" dirty="0">
                <a:solidFill>
                  <a:srgbClr val="FF0000"/>
                </a:solidFill>
              </a:rPr>
              <a:t>Caller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BF61B2-1031-9E41-AB54-BE10A9A89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5986" y="1600203"/>
            <a:ext cx="5383398" cy="2936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Remove Numbers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Remove Names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Remove unnecessary information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2650" y="26410486"/>
            <a:ext cx="5833209" cy="820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>
                <a:latin typeface="Helvetica Neue"/>
                <a:cs typeface="Helvetica Neue"/>
              </a:rPr>
              <a:t>Bulleted Text Style Title—</a:t>
            </a:r>
            <a:br>
              <a:rPr lang="en-US" sz="2000" b="1">
                <a:latin typeface="Helvetica Neue"/>
                <a:cs typeface="Helvetica Neue"/>
              </a:rPr>
            </a:br>
            <a:r>
              <a:rPr lang="en-US" sz="2000" b="1">
                <a:latin typeface="Helvetica Neue"/>
                <a:cs typeface="Helvetica Neue"/>
              </a:rPr>
              <a:t>Helvetica </a:t>
            </a:r>
            <a:r>
              <a:rPr lang="en-US" sz="2000" b="1" err="1">
                <a:latin typeface="Helvetica Neue"/>
                <a:cs typeface="Helvetica Neue"/>
              </a:rPr>
              <a:t>Neue</a:t>
            </a:r>
            <a:r>
              <a:rPr lang="en-US" sz="2000" b="1">
                <a:latin typeface="Helvetica Neue"/>
                <a:cs typeface="Helvetica Neue"/>
              </a:rPr>
              <a:t> 20pt Bold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6E207DF-8536-0248-948A-25925CED3004}"/>
              </a:ext>
            </a:extLst>
          </p:cNvPr>
          <p:cNvSpPr txBox="1">
            <a:spLocks/>
          </p:cNvSpPr>
          <p:nvPr/>
        </p:nvSpPr>
        <p:spPr>
          <a:xfrm>
            <a:off x="284556" y="4536832"/>
            <a:ext cx="10634077" cy="14771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 dirty="0"/>
              <a:t>Outcome: 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rust, floor, railing, water, damage, kitchen, peeling, paint, wall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 </a:t>
            </a:r>
          </a:p>
          <a:p>
            <a:pPr marL="0" indent="0">
              <a:buFont typeface="Arial"/>
              <a:buNone/>
            </a:pPr>
            <a:endParaRPr lang="en-US" sz="2200" dirty="0"/>
          </a:p>
          <a:p>
            <a:pPr marL="0" indent="0">
              <a:buFont typeface="Arial"/>
              <a:buNone/>
            </a:pPr>
            <a:r>
              <a:rPr lang="en-US" sz="2200" dirty="0"/>
              <a:t>Next Step: Analyze terms to identify topics that appear frequently</a:t>
            </a:r>
          </a:p>
          <a:p>
            <a:pPr marL="0" indent="0">
              <a:buFont typeface="Arial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6795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80003" y="1100076"/>
            <a:ext cx="5141308" cy="50783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3100" b="1" dirty="0"/>
              <a:t>DCRA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Director Ernest </a:t>
            </a:r>
            <a:r>
              <a:rPr lang="en-US" sz="2400" dirty="0" err="1"/>
              <a:t>Chapprah</a:t>
            </a:r>
            <a:endParaRPr lang="en-US" sz="24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Tomash</a:t>
            </a:r>
            <a:r>
              <a:rPr lang="en-US" sz="2400" dirty="0"/>
              <a:t> </a:t>
            </a:r>
            <a:r>
              <a:rPr lang="en-US" sz="2400" dirty="0" err="1"/>
              <a:t>Bukowiecki</a:t>
            </a:r>
            <a:endParaRPr lang="en-US" sz="24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Anthony Clark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Abiola</a:t>
            </a:r>
            <a:r>
              <a:rPr lang="en-US" sz="2400" dirty="0"/>
              <a:t> </a:t>
            </a:r>
            <a:r>
              <a:rPr lang="en-US" sz="2400" dirty="0" err="1"/>
              <a:t>Ijaola</a:t>
            </a:r>
            <a:endParaRPr lang="en-US" sz="24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Peter </a:t>
            </a:r>
            <a:r>
              <a:rPr lang="en-US" sz="2400" dirty="0" err="1"/>
              <a:t>Nyabagosi</a:t>
            </a:r>
            <a:r>
              <a:rPr lang="en-US" sz="2400" dirty="0"/>
              <a:t>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Garret </a:t>
            </a:r>
            <a:r>
              <a:rPr lang="en-US" sz="2400" dirty="0" err="1"/>
              <a:t>Whitescarver</a:t>
            </a:r>
            <a:endParaRPr lang="en-US" sz="24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lnSpc>
                <a:spcPct val="120000"/>
              </a:lnSpc>
            </a:pPr>
            <a:r>
              <a:rPr lang="en-US" sz="3100" b="1" dirty="0"/>
              <a:t>Georgetown University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NaLette Brodnax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Christopher Murphy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Jinia</a:t>
            </a:r>
            <a:r>
              <a:rPr lang="en-US" sz="2400" dirty="0"/>
              <a:t> Sarkar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Heidi </a:t>
            </a:r>
            <a:r>
              <a:rPr lang="en-US" sz="2400" dirty="0" err="1"/>
              <a:t>Tseu</a:t>
            </a:r>
            <a:endParaRPr lang="en-US" sz="24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Massive Data Institute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9441" y="301609"/>
            <a:ext cx="10969943" cy="7884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600" dirty="0"/>
              <a:t>Acknowledgements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5B50F4-8AD2-4C48-BEA1-3D07524F2C17}"/>
              </a:ext>
            </a:extLst>
          </p:cNvPr>
          <p:cNvSpPr txBox="1">
            <a:spLocks/>
          </p:cNvSpPr>
          <p:nvPr/>
        </p:nvSpPr>
        <p:spPr>
          <a:xfrm>
            <a:off x="6505731" y="1100077"/>
            <a:ext cx="5501390" cy="5180802"/>
          </a:xfrm>
          <a:prstGeom prst="rect">
            <a:avLst/>
          </a:prstGeom>
        </p:spPr>
        <p:txBody>
          <a:bodyPr vert="horz" lIns="91440" tIns="45720" rIns="91440" bIns="45720" numCol="1" rtlCol="0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McCourt DSPP Students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Jean Landry </a:t>
            </a:r>
            <a:r>
              <a:rPr lang="en-US" sz="2000" dirty="0" err="1"/>
              <a:t>Binam</a:t>
            </a:r>
            <a:r>
              <a:rPr lang="en-US" sz="2000" dirty="0"/>
              <a:t> </a:t>
            </a:r>
            <a:r>
              <a:rPr lang="en-US" sz="2000" dirty="0" err="1"/>
              <a:t>Keyanfe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Lixue</a:t>
            </a:r>
            <a:r>
              <a:rPr lang="en-US" sz="2000" dirty="0"/>
              <a:t> Chen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Chandler Dawson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Zachary </a:t>
            </a:r>
            <a:r>
              <a:rPr lang="en-US" sz="2000" dirty="0" err="1"/>
              <a:t>Gozlan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Douglas Hummel-Price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Yining</a:t>
            </a:r>
            <a:r>
              <a:rPr lang="en-US" sz="2000" dirty="0"/>
              <a:t> 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Ziqi</a:t>
            </a:r>
            <a:r>
              <a:rPr lang="en-US" sz="2000" dirty="0"/>
              <a:t> </a:t>
            </a:r>
            <a:r>
              <a:rPr lang="en-US" sz="2000" dirty="0" err="1"/>
              <a:t>Niu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Madeline Pickens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Andrea Cristina Quevedo Acuna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George </a:t>
            </a:r>
            <a:r>
              <a:rPr lang="en-US" sz="2000" dirty="0" err="1"/>
              <a:t>Schoeffel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Harsh Sharda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Neha Tiwari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Lily Yue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4795637-C02F-914C-90A7-CF18374DCC2E}"/>
              </a:ext>
            </a:extLst>
          </p:cNvPr>
          <p:cNvSpPr txBox="1">
            <a:spLocks/>
          </p:cNvSpPr>
          <p:nvPr/>
        </p:nvSpPr>
        <p:spPr>
          <a:xfrm>
            <a:off x="6865813" y="1090079"/>
            <a:ext cx="5141308" cy="2812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2207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4556" y="341769"/>
            <a:ext cx="11578885" cy="773622"/>
          </a:xfrm>
        </p:spPr>
        <p:txBody>
          <a:bodyPr/>
          <a:lstStyle/>
          <a:p>
            <a:r>
              <a:rPr lang="en-US"/>
              <a:t>Interpreting the Topics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2650" y="26410486"/>
            <a:ext cx="5833209" cy="820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>
                <a:latin typeface="Helvetica Neue"/>
                <a:cs typeface="Helvetica Neue"/>
              </a:rPr>
              <a:t>Bulleted Text Style Title—</a:t>
            </a:r>
            <a:br>
              <a:rPr lang="en-US" sz="2000" b="1">
                <a:latin typeface="Helvetica Neue"/>
                <a:cs typeface="Helvetica Neue"/>
              </a:rPr>
            </a:br>
            <a:r>
              <a:rPr lang="en-US" sz="2000" b="1">
                <a:latin typeface="Helvetica Neue"/>
                <a:cs typeface="Helvetica Neue"/>
              </a:rPr>
              <a:t>Helvetica </a:t>
            </a:r>
            <a:r>
              <a:rPr lang="en-US" sz="2000" b="1" err="1">
                <a:latin typeface="Helvetica Neue"/>
                <a:cs typeface="Helvetica Neue"/>
              </a:rPr>
              <a:t>Neue</a:t>
            </a:r>
            <a:r>
              <a:rPr lang="en-US" sz="2000" b="1">
                <a:latin typeface="Helvetica Neue"/>
                <a:cs typeface="Helvetica Neue"/>
              </a:rPr>
              <a:t> 20pt Bold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F8C6977-F7C5-4B39-A0A9-AAAAA882F55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55870" y="1114728"/>
          <a:ext cx="8571849" cy="467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282">
                  <a:extLst>
                    <a:ext uri="{9D8B030D-6E8A-4147-A177-3AD203B41FA5}">
                      <a16:colId xmlns:a16="http://schemas.microsoft.com/office/drawing/2014/main" val="2444571613"/>
                    </a:ext>
                  </a:extLst>
                </a:gridCol>
                <a:gridCol w="1317889">
                  <a:extLst>
                    <a:ext uri="{9D8B030D-6E8A-4147-A177-3AD203B41FA5}">
                      <a16:colId xmlns:a16="http://schemas.microsoft.com/office/drawing/2014/main" val="931480899"/>
                    </a:ext>
                  </a:extLst>
                </a:gridCol>
                <a:gridCol w="1385085">
                  <a:extLst>
                    <a:ext uri="{9D8B030D-6E8A-4147-A177-3AD203B41FA5}">
                      <a16:colId xmlns:a16="http://schemas.microsoft.com/office/drawing/2014/main" val="2936340540"/>
                    </a:ext>
                  </a:extLst>
                </a:gridCol>
                <a:gridCol w="1385085">
                  <a:extLst>
                    <a:ext uri="{9D8B030D-6E8A-4147-A177-3AD203B41FA5}">
                      <a16:colId xmlns:a16="http://schemas.microsoft.com/office/drawing/2014/main" val="3164713107"/>
                    </a:ext>
                  </a:extLst>
                </a:gridCol>
                <a:gridCol w="1385085">
                  <a:extLst>
                    <a:ext uri="{9D8B030D-6E8A-4147-A177-3AD203B41FA5}">
                      <a16:colId xmlns:a16="http://schemas.microsoft.com/office/drawing/2014/main" val="2636629613"/>
                    </a:ext>
                  </a:extLst>
                </a:gridCol>
                <a:gridCol w="1646423">
                  <a:extLst>
                    <a:ext uri="{9D8B030D-6E8A-4147-A177-3AD203B41FA5}">
                      <a16:colId xmlns:a16="http://schemas.microsoft.com/office/drawing/2014/main" val="3562672668"/>
                    </a:ext>
                  </a:extLst>
                </a:gridCol>
              </a:tblGrid>
              <a:tr h="591671">
                <a:tc>
                  <a:txBody>
                    <a:bodyPr/>
                    <a:lstStyle/>
                    <a:p>
                      <a:endParaRPr lang="en-US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/>
                        </a:rPr>
                        <a:t>Word 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/>
                        </a:rPr>
                        <a:t>Word 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/>
                        </a:rPr>
                        <a:t>Word 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/>
                        </a:rPr>
                        <a:t>Word 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/>
                        </a:rPr>
                        <a:t>Word 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0759773"/>
                  </a:ext>
                </a:extLst>
              </a:tr>
              <a:tr h="591671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Arial"/>
                        </a:rPr>
                        <a:t>Topic 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/>
                        </a:rPr>
                        <a:t>basement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/>
                        </a:rPr>
                        <a:t>flood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/>
                        </a:rPr>
                        <a:t>sewer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/>
                        </a:rPr>
                        <a:t>rain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/>
                        </a:rPr>
                        <a:t>electrical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65806133"/>
                  </a:ext>
                </a:extLst>
              </a:tr>
              <a:tr h="532503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Arial"/>
                        </a:rPr>
                        <a:t>Topic 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/>
                        </a:rPr>
                        <a:t>need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/>
                        </a:rPr>
                        <a:t>bug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/>
                        </a:rPr>
                        <a:t>home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/>
                        </a:rPr>
                        <a:t>vacant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/>
                        </a:rPr>
                        <a:t>bed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40542945"/>
                  </a:ext>
                </a:extLst>
              </a:tr>
              <a:tr h="591671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Arial"/>
                        </a:rPr>
                        <a:t>Topic 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/>
                        </a:rPr>
                        <a:t>door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/>
                        </a:rPr>
                        <a:t>defective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/>
                        </a:rPr>
                        <a:t>work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/>
                        </a:rPr>
                        <a:t>paint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/>
                        </a:rPr>
                        <a:t>window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40913644"/>
                  </a:ext>
                </a:extLst>
              </a:tr>
              <a:tr h="591671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Arial"/>
                        </a:rPr>
                        <a:t>Topic 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/>
                        </a:rPr>
                        <a:t>infestation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/>
                        </a:rPr>
                        <a:t>multiple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/>
                        </a:rPr>
                        <a:t>water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/>
                        </a:rPr>
                        <a:t>work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/>
                        </a:rPr>
                        <a:t>mouse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73423366"/>
                  </a:ext>
                </a:extLst>
              </a:tr>
              <a:tr h="591671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Arial"/>
                        </a:rPr>
                        <a:t>Topic 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/>
                        </a:rPr>
                        <a:t>leak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/>
                        </a:rPr>
                        <a:t>ceiling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/>
                        </a:rPr>
                        <a:t>water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/>
                        </a:rPr>
                        <a:t>bathroom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/>
                        </a:rPr>
                        <a:t>damage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18885879"/>
                  </a:ext>
                </a:extLst>
              </a:tr>
              <a:tr h="591671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Arial"/>
                        </a:rPr>
                        <a:t>Topic 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/>
                        </a:rPr>
                        <a:t>heat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/>
                        </a:rPr>
                        <a:t>dcra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/>
                        </a:rPr>
                        <a:t>jep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/>
                        </a:rPr>
                        <a:t>possible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/>
                        </a:rPr>
                        <a:t>inspect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54295911"/>
                  </a:ext>
                </a:extLst>
              </a:tr>
              <a:tr h="591671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Arial"/>
                        </a:rPr>
                        <a:t>Topic 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/>
                        </a:rPr>
                        <a:t>water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/>
                        </a:rPr>
                        <a:t>hot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/>
                        </a:rPr>
                        <a:t>remove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/>
                        </a:rPr>
                        <a:t>electricity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/>
                        </a:rPr>
                        <a:t>emergency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6707984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EC413CA-36DC-4F86-A6ED-8C07FE177A7A}"/>
              </a:ext>
            </a:extLst>
          </p:cNvPr>
          <p:cNvSpPr txBox="1"/>
          <p:nvPr/>
        </p:nvSpPr>
        <p:spPr>
          <a:xfrm>
            <a:off x="4722812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3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4556" y="341769"/>
            <a:ext cx="11578885" cy="773622"/>
          </a:xfrm>
        </p:spPr>
        <p:txBody>
          <a:bodyPr/>
          <a:lstStyle/>
          <a:p>
            <a:r>
              <a:rPr lang="en-US"/>
              <a:t>Categorizing Complaints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2650" y="26410486"/>
            <a:ext cx="5833209" cy="820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>
                <a:latin typeface="Helvetica Neue"/>
                <a:cs typeface="Helvetica Neue"/>
              </a:rPr>
              <a:t>Bulleted Text Style Title—</a:t>
            </a:r>
            <a:br>
              <a:rPr lang="en-US" sz="2000" b="1">
                <a:latin typeface="Helvetica Neue"/>
                <a:cs typeface="Helvetica Neue"/>
              </a:rPr>
            </a:br>
            <a:r>
              <a:rPr lang="en-US" sz="2000" b="1">
                <a:latin typeface="Helvetica Neue"/>
                <a:cs typeface="Helvetica Neue"/>
              </a:rPr>
              <a:t>Helvetica </a:t>
            </a:r>
            <a:r>
              <a:rPr lang="en-US" sz="2000" b="1" err="1">
                <a:latin typeface="Helvetica Neue"/>
                <a:cs typeface="Helvetica Neue"/>
              </a:rPr>
              <a:t>Neue</a:t>
            </a:r>
            <a:r>
              <a:rPr lang="en-US" sz="2000" b="1">
                <a:latin typeface="Helvetica Neue"/>
                <a:cs typeface="Helvetica Neue"/>
              </a:rPr>
              <a:t> 20pt Bold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601E69C5-C787-43FE-9634-8C95C1093B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5808674"/>
              </p:ext>
            </p:extLst>
          </p:nvPr>
        </p:nvGraphicFramePr>
        <p:xfrm>
          <a:off x="203389" y="1338263"/>
          <a:ext cx="11757109" cy="34747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9819842">
                  <a:extLst>
                    <a:ext uri="{9D8B030D-6E8A-4147-A177-3AD203B41FA5}">
                      <a16:colId xmlns:a16="http://schemas.microsoft.com/office/drawing/2014/main" val="2297909244"/>
                    </a:ext>
                  </a:extLst>
                </a:gridCol>
                <a:gridCol w="1937267">
                  <a:extLst>
                    <a:ext uri="{9D8B030D-6E8A-4147-A177-3AD203B41FA5}">
                      <a16:colId xmlns:a16="http://schemas.microsoft.com/office/drawing/2014/main" val="350929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Topics</a:t>
                      </a:r>
                      <a:endParaRPr lang="en-US" sz="2000" b="1">
                        <a:latin typeface="Arial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% of </a:t>
                      </a:r>
                    </a:p>
                    <a:p>
                      <a:pPr algn="ctr"/>
                      <a:r>
                        <a:rPr lang="en-US" sz="2000" dirty="0"/>
                        <a:t>Complaints</a:t>
                      </a:r>
                      <a:endParaRPr lang="en-US" sz="2000" b="1" dirty="0">
                        <a:latin typeface="Arial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732434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u="none" strike="noStrike" noProof="0" dirty="0"/>
                        <a:t>Water leaks coming from a ceiling or outside causing structural issues like collapsed ceilings</a:t>
                      </a:r>
                      <a:endParaRPr lang="en-US" sz="20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28%</a:t>
                      </a:r>
                      <a:endParaRPr lang="en-US" sz="2000" dirty="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665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u="none" strike="noStrike" noProof="0" dirty="0"/>
                        <a:t>Degradation of the condition of the living space</a:t>
                      </a:r>
                      <a:endParaRPr lang="en-US" sz="20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12%</a:t>
                      </a:r>
                      <a:endParaRPr lang="en-US" sz="200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60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u="none" strike="noStrike" noProof="0"/>
                        <a:t>Broken safety equipment or entry point, like windows and doors</a:t>
                      </a:r>
                      <a:endParaRPr lang="en-US" sz="200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16%</a:t>
                      </a:r>
                      <a:endParaRPr lang="en-US" sz="200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802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u="none" strike="noStrike" noProof="0" dirty="0"/>
                        <a:t>Infestation of bugs or rats within a unit</a:t>
                      </a:r>
                      <a:endParaRPr lang="en-US" sz="20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17%</a:t>
                      </a:r>
                      <a:endParaRPr lang="en-US" sz="200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340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u="none" strike="noStrike" noProof="0"/>
                        <a:t>Water issues with the roof or basement of a building, including flooding</a:t>
                      </a:r>
                      <a:endParaRPr lang="en-US" sz="200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6%</a:t>
                      </a:r>
                      <a:endParaRPr lang="en-US" sz="200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272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u="none" strike="noStrike" noProof="0"/>
                        <a:t>Issues regarding the heat of a living space</a:t>
                      </a:r>
                      <a:endParaRPr lang="en-US" sz="200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12%</a:t>
                      </a:r>
                      <a:endParaRPr lang="en-US" sz="200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747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u="none" strike="noStrike" noProof="0" dirty="0"/>
                        <a:t>Problems comings from utilities</a:t>
                      </a:r>
                      <a:endParaRPr lang="en-US" sz="20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9%</a:t>
                      </a:r>
                      <a:endParaRPr lang="en-US" sz="2000" dirty="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668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159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242650" y="26410486"/>
            <a:ext cx="5833209" cy="820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>
                <a:latin typeface="Helvetica Neue"/>
                <a:cs typeface="Helvetica Neue"/>
              </a:rPr>
              <a:t>Bulleted Text Style Title—</a:t>
            </a:r>
            <a:br>
              <a:rPr lang="en-US" sz="2000" b="1">
                <a:latin typeface="Helvetica Neue"/>
                <a:cs typeface="Helvetica Neue"/>
              </a:rPr>
            </a:br>
            <a:r>
              <a:rPr lang="en-US" sz="2000" b="1">
                <a:latin typeface="Helvetica Neue"/>
                <a:cs typeface="Helvetica Neue"/>
              </a:rPr>
              <a:t>Helvetica </a:t>
            </a:r>
            <a:r>
              <a:rPr lang="en-US" sz="2000" b="1" err="1">
                <a:latin typeface="Helvetica Neue"/>
                <a:cs typeface="Helvetica Neue"/>
              </a:rPr>
              <a:t>Neue</a:t>
            </a:r>
            <a:r>
              <a:rPr lang="en-US" sz="2000" b="1">
                <a:latin typeface="Helvetica Neue"/>
                <a:cs typeface="Helvetica Neue"/>
              </a:rPr>
              <a:t> 20pt Bold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FCE11-4AAC-44F0-BA56-DE86CA1EE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21" name="Title 4">
            <a:extLst>
              <a:ext uri="{FF2B5EF4-FFF2-40B4-BE49-F238E27FC236}">
                <a16:creationId xmlns:a16="http://schemas.microsoft.com/office/drawing/2014/main" id="{D1ECFC59-23CF-4D4B-A9FC-DB9F0D328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92" y="108382"/>
            <a:ext cx="11578885" cy="773622"/>
          </a:xfrm>
        </p:spPr>
        <p:txBody>
          <a:bodyPr/>
          <a:lstStyle/>
          <a:p>
            <a:r>
              <a:rPr lang="en-US"/>
              <a:t>Visualizing the Topics</a:t>
            </a:r>
          </a:p>
        </p:txBody>
      </p:sp>
      <p:pic>
        <p:nvPicPr>
          <p:cNvPr id="22" name="Picture 2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DA69646-4883-416B-A5C4-382315244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679" y="1229758"/>
            <a:ext cx="9453487" cy="2404396"/>
          </a:xfrm>
          <a:prstGeom prst="rect">
            <a:avLst/>
          </a:prstGeom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A85ECD-5B21-F642-B539-2562DD453032}"/>
              </a:ext>
            </a:extLst>
          </p:cNvPr>
          <p:cNvSpPr txBox="1">
            <a:spLocks/>
          </p:cNvSpPr>
          <p:nvPr/>
        </p:nvSpPr>
        <p:spPr>
          <a:xfrm>
            <a:off x="455092" y="4536832"/>
            <a:ext cx="10463541" cy="14771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 dirty="0"/>
              <a:t>Key takeaway: Utilize text in complaints in combination with inspection history to identify properties with a history of certain types of complaints</a:t>
            </a:r>
          </a:p>
        </p:txBody>
      </p:sp>
    </p:spTree>
    <p:extLst>
      <p:ext uri="{BB962C8B-B14F-4D97-AF65-F5344CB8AC3E}">
        <p14:creationId xmlns:p14="http://schemas.microsoft.com/office/powerpoint/2010/main" val="2733838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100408 Campus_0051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1723"/>
            <a:ext cx="12209816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951759"/>
            <a:ext cx="12188825" cy="2904286"/>
          </a:xfrm>
          <a:prstGeom prst="rect">
            <a:avLst/>
          </a:prstGeom>
          <a:solidFill>
            <a:srgbClr val="011B39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08115" y="2820222"/>
            <a:ext cx="5101485" cy="1055270"/>
          </a:xfrm>
        </p:spPr>
        <p:txBody>
          <a:bodyPr>
            <a:noAutofit/>
          </a:bodyPr>
          <a:lstStyle/>
          <a:p>
            <a:pPr algn="l"/>
            <a:r>
              <a:rPr lang="en-US" sz="4000" i="0" dirty="0">
                <a:solidFill>
                  <a:srgbClr val="BBBCBC"/>
                </a:solidFill>
              </a:rPr>
              <a:t>Insights (3/3)</a:t>
            </a:r>
            <a:endParaRPr lang="en-US" sz="2400" i="0" dirty="0">
              <a:solidFill>
                <a:srgbClr val="BBBCB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48432" y="2353096"/>
            <a:ext cx="7761385" cy="145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800" dirty="0">
                <a:solidFill>
                  <a:srgbClr val="FFFFFF"/>
                </a:solidFill>
                <a:latin typeface="Adobe Caslon Pro"/>
                <a:cs typeface="Adobe Caslon Pro"/>
              </a:rPr>
              <a:t>Analysis of Business License and Property Data</a:t>
            </a:r>
          </a:p>
        </p:txBody>
      </p:sp>
    </p:spTree>
    <p:extLst>
      <p:ext uri="{BB962C8B-B14F-4D97-AF65-F5344CB8AC3E}">
        <p14:creationId xmlns:p14="http://schemas.microsoft.com/office/powerpoint/2010/main" val="1238816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>
            <a:off x="0" y="1448850"/>
            <a:ext cx="12188700" cy="5409000"/>
          </a:xfrm>
          <a:prstGeom prst="rect">
            <a:avLst/>
          </a:prstGeom>
          <a:solidFill>
            <a:srgbClr val="041E42"/>
          </a:solidFill>
          <a:ln w="9525" cap="flat" cmpd="sng">
            <a:solidFill>
              <a:srgbClr val="00387C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-1" y="1362775"/>
            <a:ext cx="12188826" cy="92697"/>
          </a:xfrm>
          <a:prstGeom prst="rect">
            <a:avLst/>
          </a:prstGeom>
          <a:solidFill>
            <a:srgbClr val="63666A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227925" y="354113"/>
            <a:ext cx="7029000" cy="8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BBBCBC"/>
              </a:buClr>
              <a:buSzPts val="5400"/>
              <a:buFont typeface="Helvetica Neue"/>
              <a:buNone/>
            </a:pPr>
            <a:r>
              <a:rPr lang="en-US" sz="4000" b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Techniques &amp; Datasets</a:t>
            </a:r>
            <a:endParaRPr sz="4000">
              <a:solidFill>
                <a:schemeClr val="accent1"/>
              </a:solidFill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93857" y="1056706"/>
            <a:ext cx="4194968" cy="30607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920525" y="1718325"/>
            <a:ext cx="102948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business license/property analyses use the following techniques: 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Principal Components Analysis (PCA), 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Regression (e.g., OLS and Logistic Regression) 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Predictive Modeling (e.g., Random Forest)</a:t>
            </a:r>
            <a:endParaRPr sz="24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analyses use the following datasets: </a:t>
            </a:r>
            <a:endParaRPr sz="24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Proactive Inspections</a:t>
            </a:r>
            <a:endParaRPr sz="24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Residential Licenses</a:t>
            </a:r>
            <a:endParaRPr sz="24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Violation Data (Count, Fines, Severity)</a:t>
            </a:r>
            <a:endParaRPr sz="24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Computer-Assisted Mass Appraisal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486377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ba15209ed_2_3"/>
          <p:cNvSpPr/>
          <p:nvPr/>
        </p:nvSpPr>
        <p:spPr>
          <a:xfrm>
            <a:off x="63" y="0"/>
            <a:ext cx="12188700" cy="6858000"/>
          </a:xfrm>
          <a:prstGeom prst="rect">
            <a:avLst/>
          </a:prstGeom>
          <a:solidFill>
            <a:srgbClr val="011B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6ba15209ed_2_3"/>
          <p:cNvSpPr txBox="1">
            <a:spLocks noGrp="1"/>
          </p:cNvSpPr>
          <p:nvPr>
            <p:ph type="title"/>
          </p:nvPr>
        </p:nvSpPr>
        <p:spPr>
          <a:xfrm>
            <a:off x="361425" y="301411"/>
            <a:ext cx="11526300" cy="10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BBBCBC"/>
              </a:buClr>
              <a:buSzPts val="4000"/>
              <a:buFont typeface="Helvetica Neue"/>
              <a:buNone/>
            </a:pPr>
            <a:r>
              <a:rPr lang="en-US" sz="4000" dirty="0">
                <a:solidFill>
                  <a:srgbClr val="BBBCBC"/>
                </a:solidFill>
              </a:rPr>
              <a:t>Result 1: Actual Year Built</a:t>
            </a:r>
            <a:endParaRPr sz="2400" i="0" dirty="0">
              <a:solidFill>
                <a:srgbClr val="BBBCBC"/>
              </a:solidFill>
            </a:endParaRPr>
          </a:p>
        </p:txBody>
      </p:sp>
      <p:sp>
        <p:nvSpPr>
          <p:cNvPr id="109" name="Google Shape;109;g6ba15209ed_2_3"/>
          <p:cNvSpPr txBox="1"/>
          <p:nvPr/>
        </p:nvSpPr>
        <p:spPr>
          <a:xfrm>
            <a:off x="721675" y="1742275"/>
            <a:ext cx="40806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selection algorithm could weight properties to more frequently target buildings based on construction and renovation dates</a:t>
            </a:r>
            <a:endParaRPr sz="2400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400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elvetica Neue"/>
              <a:buChar char="●"/>
            </a:pPr>
            <a:r>
              <a:rPr lang="en-US" sz="2400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AYB-- actual year built</a:t>
            </a:r>
            <a:endParaRPr sz="2400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elvetica Neue"/>
              <a:buChar char="●"/>
            </a:pPr>
            <a:r>
              <a:rPr lang="en-US" sz="2400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EYB-- effective year built (factors in renovation)</a:t>
            </a:r>
            <a:endParaRPr sz="2400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0" name="Google Shape;110;g6ba15209ed_2_3"/>
          <p:cNvCxnSpPr/>
          <p:nvPr/>
        </p:nvCxnSpPr>
        <p:spPr>
          <a:xfrm rot="10800000" flipH="1">
            <a:off x="721675" y="6067055"/>
            <a:ext cx="3973200" cy="8700"/>
          </a:xfrm>
          <a:prstGeom prst="straightConnector1">
            <a:avLst/>
          </a:prstGeom>
          <a:noFill/>
          <a:ln w="19050" cap="flat" cmpd="sng">
            <a:solidFill>
              <a:srgbClr val="00A4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g6ba15209ed_2_3"/>
          <p:cNvCxnSpPr/>
          <p:nvPr/>
        </p:nvCxnSpPr>
        <p:spPr>
          <a:xfrm rot="10800000" flipH="1">
            <a:off x="546271" y="1545198"/>
            <a:ext cx="3973200" cy="8700"/>
          </a:xfrm>
          <a:prstGeom prst="straightConnector1">
            <a:avLst/>
          </a:prstGeom>
          <a:noFill/>
          <a:ln w="19050" cap="flat" cmpd="sng">
            <a:solidFill>
              <a:srgbClr val="00A4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2" name="Google Shape;112;g6ba15209ed_2_3"/>
          <p:cNvPicPr preferRelativeResize="0"/>
          <p:nvPr/>
        </p:nvPicPr>
        <p:blipFill rotWithShape="1">
          <a:blip r:embed="rId3">
            <a:alphaModFix/>
          </a:blip>
          <a:srcRect l="8225" r="28699"/>
          <a:stretch/>
        </p:blipFill>
        <p:spPr>
          <a:xfrm>
            <a:off x="7273457" y="1149704"/>
            <a:ext cx="3176525" cy="5478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0685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/>
          <p:nvPr/>
        </p:nvSpPr>
        <p:spPr>
          <a:xfrm>
            <a:off x="63" y="0"/>
            <a:ext cx="12188700" cy="6858000"/>
          </a:xfrm>
          <a:prstGeom prst="rect">
            <a:avLst/>
          </a:prstGeom>
          <a:solidFill>
            <a:srgbClr val="011B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361425" y="286061"/>
            <a:ext cx="11526300" cy="10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BBBCBC"/>
              </a:buClr>
              <a:buSzPts val="4000"/>
              <a:buFont typeface="Helvetica Neue"/>
              <a:buNone/>
            </a:pPr>
            <a:r>
              <a:rPr lang="en-US" sz="4000" dirty="0">
                <a:solidFill>
                  <a:srgbClr val="BBBCBC"/>
                </a:solidFill>
              </a:rPr>
              <a:t>Result 2: Ownership Type</a:t>
            </a:r>
            <a:endParaRPr sz="2400" i="0" dirty="0">
              <a:solidFill>
                <a:srgbClr val="BBBCBC"/>
              </a:solidFill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600528" y="1951050"/>
            <a:ext cx="2961900" cy="32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Top 3 categories for the number of violations found: 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Char char="●"/>
            </a:pPr>
            <a:r>
              <a:rPr lang="en-US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Sole Proprietorship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Char char="●"/>
            </a:pPr>
            <a:r>
              <a:rPr lang="en-US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Limited Liability Partnership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Char char="●"/>
            </a:pPr>
            <a:r>
              <a:rPr lang="en-US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Unknown </a:t>
            </a:r>
            <a:endParaRPr sz="2400">
              <a:solidFill>
                <a:srgbClr val="FFFFFF"/>
              </a:solidFill>
            </a:endParaRPr>
          </a:p>
        </p:txBody>
      </p:sp>
      <p:cxnSp>
        <p:nvCxnSpPr>
          <p:cNvPr id="121" name="Google Shape;121;p17"/>
          <p:cNvCxnSpPr/>
          <p:nvPr/>
        </p:nvCxnSpPr>
        <p:spPr>
          <a:xfrm rot="10800000" flipH="1">
            <a:off x="567850" y="5592025"/>
            <a:ext cx="2883900" cy="6900"/>
          </a:xfrm>
          <a:prstGeom prst="straightConnector1">
            <a:avLst/>
          </a:prstGeom>
          <a:noFill/>
          <a:ln w="19050" cap="flat" cmpd="sng">
            <a:solidFill>
              <a:srgbClr val="00A4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2" name="Google Shape;122;p17"/>
          <p:cNvCxnSpPr/>
          <p:nvPr/>
        </p:nvCxnSpPr>
        <p:spPr>
          <a:xfrm rot="10800000" flipH="1">
            <a:off x="567861" y="1723145"/>
            <a:ext cx="2883900" cy="6900"/>
          </a:xfrm>
          <a:prstGeom prst="straightConnector1">
            <a:avLst/>
          </a:prstGeom>
          <a:noFill/>
          <a:ln w="19050" cap="flat" cmpd="sng">
            <a:solidFill>
              <a:srgbClr val="00A4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5700" y="1246700"/>
            <a:ext cx="8407551" cy="54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9010" y="1322987"/>
            <a:ext cx="1666071" cy="185118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7543047" y="2015471"/>
            <a:ext cx="22176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9900"/>
                </a:highlight>
              </a:rPr>
              <a:t>Sole Proprietorship</a:t>
            </a:r>
            <a:endParaRPr>
              <a:highlight>
                <a:srgbClr val="FF9900"/>
              </a:highlight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6184542" y="2865446"/>
            <a:ext cx="10806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B7B7B7"/>
                </a:highlight>
              </a:rPr>
              <a:t>LLC</a:t>
            </a:r>
            <a:endParaRPr>
              <a:highlight>
                <a:srgbClr val="B7B7B7"/>
              </a:highlight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6348503" y="3673009"/>
            <a:ext cx="12114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0000"/>
                </a:highlight>
              </a:rPr>
              <a:t>Unknown</a:t>
            </a:r>
            <a:endParaRPr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91397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b8a3c20c0_2_40"/>
          <p:cNvSpPr/>
          <p:nvPr/>
        </p:nvSpPr>
        <p:spPr>
          <a:xfrm>
            <a:off x="0" y="0"/>
            <a:ext cx="12188700" cy="6858000"/>
          </a:xfrm>
          <a:prstGeom prst="rect">
            <a:avLst/>
          </a:prstGeom>
          <a:solidFill>
            <a:srgbClr val="011B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6b8a3c20c0_2_40"/>
          <p:cNvSpPr txBox="1">
            <a:spLocks noGrp="1"/>
          </p:cNvSpPr>
          <p:nvPr>
            <p:ph type="title"/>
          </p:nvPr>
        </p:nvSpPr>
        <p:spPr>
          <a:xfrm>
            <a:off x="361425" y="301411"/>
            <a:ext cx="11526300" cy="10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BBBCBC"/>
              </a:buClr>
              <a:buSzPts val="4000"/>
              <a:buFont typeface="Helvetica Neue"/>
              <a:buNone/>
            </a:pPr>
            <a:r>
              <a:rPr lang="en-US" sz="4000" dirty="0">
                <a:solidFill>
                  <a:srgbClr val="BBBCBC"/>
                </a:solidFill>
              </a:rPr>
              <a:t>Result 3: Business License Description</a:t>
            </a:r>
            <a:endParaRPr sz="2400" i="0" dirty="0">
              <a:solidFill>
                <a:srgbClr val="BBBCBC"/>
              </a:solidFill>
            </a:endParaRPr>
          </a:p>
        </p:txBody>
      </p:sp>
      <p:sp>
        <p:nvSpPr>
          <p:cNvPr id="135" name="Google Shape;135;g6b8a3c20c0_2_40"/>
          <p:cNvSpPr txBox="1"/>
          <p:nvPr/>
        </p:nvSpPr>
        <p:spPr>
          <a:xfrm>
            <a:off x="676675" y="1800963"/>
            <a:ext cx="4080600" cy="3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Compared to apartment, cooperative association is more likely to have 30-day violations, but is less likely to have 1-day violations.</a:t>
            </a:r>
            <a:endParaRPr sz="24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4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 family rentals are less likely to have 1-day violations compared to apartment.</a:t>
            </a:r>
            <a:endParaRPr sz="24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6" name="Google Shape;136;g6b8a3c20c0_2_40"/>
          <p:cNvCxnSpPr/>
          <p:nvPr/>
        </p:nvCxnSpPr>
        <p:spPr>
          <a:xfrm rot="10800000" flipH="1">
            <a:off x="676671" y="6198331"/>
            <a:ext cx="3973200" cy="8700"/>
          </a:xfrm>
          <a:prstGeom prst="straightConnector1">
            <a:avLst/>
          </a:prstGeom>
          <a:noFill/>
          <a:ln w="19050" cap="flat" cmpd="sng">
            <a:solidFill>
              <a:srgbClr val="00A4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7" name="Google Shape;137;g6b8a3c20c0_2_40"/>
          <p:cNvCxnSpPr/>
          <p:nvPr/>
        </p:nvCxnSpPr>
        <p:spPr>
          <a:xfrm rot="10800000" flipH="1">
            <a:off x="676671" y="1666086"/>
            <a:ext cx="3973200" cy="8700"/>
          </a:xfrm>
          <a:prstGeom prst="straightConnector1">
            <a:avLst/>
          </a:prstGeom>
          <a:noFill/>
          <a:ln w="19050" cap="flat" cmpd="sng">
            <a:solidFill>
              <a:srgbClr val="00A4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8" name="Google Shape;138;g6b8a3c20c0_2_40"/>
          <p:cNvPicPr preferRelativeResize="0"/>
          <p:nvPr/>
        </p:nvPicPr>
        <p:blipFill rotWithShape="1">
          <a:blip r:embed="rId3">
            <a:alphaModFix/>
          </a:blip>
          <a:srcRect t="31007" r="1409" b="54445"/>
          <a:stretch/>
        </p:blipFill>
        <p:spPr>
          <a:xfrm>
            <a:off x="4985325" y="2192350"/>
            <a:ext cx="6902400" cy="83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6b8a3c20c0_2_40"/>
          <p:cNvPicPr preferRelativeResize="0"/>
          <p:nvPr/>
        </p:nvPicPr>
        <p:blipFill rotWithShape="1">
          <a:blip r:embed="rId4">
            <a:alphaModFix/>
          </a:blip>
          <a:srcRect t="31700" b="54997"/>
          <a:stretch/>
        </p:blipFill>
        <p:spPr>
          <a:xfrm>
            <a:off x="5034600" y="4379550"/>
            <a:ext cx="6902400" cy="77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6b8a3c20c0_2_40"/>
          <p:cNvSpPr txBox="1"/>
          <p:nvPr/>
        </p:nvSpPr>
        <p:spPr>
          <a:xfrm>
            <a:off x="7226925" y="1542725"/>
            <a:ext cx="46608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OLS Regression Results for 30-day violations</a:t>
            </a:r>
            <a:endParaRPr sz="18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g6b8a3c20c0_2_40"/>
          <p:cNvSpPr txBox="1"/>
          <p:nvPr/>
        </p:nvSpPr>
        <p:spPr>
          <a:xfrm>
            <a:off x="7226925" y="3708875"/>
            <a:ext cx="46608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OLS Regression Results for 1-day violations</a:t>
            </a:r>
            <a:endParaRPr sz="18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01785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b8a3c20c0_2_55"/>
          <p:cNvSpPr/>
          <p:nvPr/>
        </p:nvSpPr>
        <p:spPr>
          <a:xfrm>
            <a:off x="0" y="-11723"/>
            <a:ext cx="12188700" cy="6858000"/>
          </a:xfrm>
          <a:prstGeom prst="rect">
            <a:avLst/>
          </a:prstGeom>
          <a:solidFill>
            <a:srgbClr val="011B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6b8a3c20c0_2_55"/>
          <p:cNvSpPr txBox="1">
            <a:spLocks noGrp="1"/>
          </p:cNvSpPr>
          <p:nvPr>
            <p:ph type="title"/>
          </p:nvPr>
        </p:nvSpPr>
        <p:spPr>
          <a:xfrm>
            <a:off x="361425" y="301411"/>
            <a:ext cx="11526300" cy="10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BBBCBC"/>
              </a:buClr>
              <a:buSzPts val="4000"/>
              <a:buFont typeface="Helvetica Neue"/>
              <a:buNone/>
            </a:pPr>
            <a:r>
              <a:rPr lang="en-US" sz="4000">
                <a:solidFill>
                  <a:srgbClr val="BBBCBC"/>
                </a:solidFill>
              </a:rPr>
              <a:t>Result 3: Business license status matters</a:t>
            </a:r>
            <a:endParaRPr sz="2400" i="0">
              <a:solidFill>
                <a:srgbClr val="BBBCBC"/>
              </a:solidFill>
            </a:endParaRPr>
          </a:p>
        </p:txBody>
      </p:sp>
      <p:sp>
        <p:nvSpPr>
          <p:cNvPr id="149" name="Google Shape;149;g6b8a3c20c0_2_55"/>
          <p:cNvSpPr txBox="1"/>
          <p:nvPr/>
        </p:nvSpPr>
        <p:spPr>
          <a:xfrm>
            <a:off x="676675" y="1826750"/>
            <a:ext cx="4080600" cy="3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Compared to active status, properties with expired licenses are more likely to have 30-day violations.</a:t>
            </a:r>
            <a:endParaRPr sz="24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4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Compared to active status, properties with cancelled licenses are less likely to have 1-day violations.</a:t>
            </a:r>
            <a:endParaRPr sz="2400" b="1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0" name="Google Shape;150;g6b8a3c20c0_2_55"/>
          <p:cNvSpPr txBox="1"/>
          <p:nvPr/>
        </p:nvSpPr>
        <p:spPr>
          <a:xfrm>
            <a:off x="7226925" y="1542725"/>
            <a:ext cx="46608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OLS Regression Results for 30-day violations</a:t>
            </a:r>
            <a:endParaRPr sz="18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g6b8a3c20c0_2_55"/>
          <p:cNvSpPr txBox="1"/>
          <p:nvPr/>
        </p:nvSpPr>
        <p:spPr>
          <a:xfrm>
            <a:off x="7226925" y="3708875"/>
            <a:ext cx="46608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OLS Regression Results for 1-day violations</a:t>
            </a:r>
            <a:endParaRPr sz="18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52" name="Google Shape;152;g6b8a3c20c0_2_55"/>
          <p:cNvGrpSpPr/>
          <p:nvPr/>
        </p:nvGrpSpPr>
        <p:grpSpPr>
          <a:xfrm>
            <a:off x="4985325" y="2192350"/>
            <a:ext cx="6902400" cy="850900"/>
            <a:chOff x="4985325" y="2192350"/>
            <a:chExt cx="6902400" cy="850900"/>
          </a:xfrm>
        </p:grpSpPr>
        <p:pic>
          <p:nvPicPr>
            <p:cNvPr id="153" name="Google Shape;153;g6b8a3c20c0_2_55"/>
            <p:cNvPicPr preferRelativeResize="0"/>
            <p:nvPr/>
          </p:nvPicPr>
          <p:blipFill rotWithShape="1">
            <a:blip r:embed="rId3">
              <a:alphaModFix/>
            </a:blip>
            <a:srcRect t="31006" r="1409" b="62261"/>
            <a:stretch/>
          </p:blipFill>
          <p:spPr>
            <a:xfrm>
              <a:off x="4985325" y="2192350"/>
              <a:ext cx="6902400" cy="3868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g6b8a3c20c0_2_55"/>
            <p:cNvPicPr preferRelativeResize="0"/>
            <p:nvPr/>
          </p:nvPicPr>
          <p:blipFill rotWithShape="1">
            <a:blip r:embed="rId3">
              <a:alphaModFix/>
            </a:blip>
            <a:srcRect t="45341" r="1409" b="46581"/>
            <a:stretch/>
          </p:blipFill>
          <p:spPr>
            <a:xfrm>
              <a:off x="4985325" y="2579150"/>
              <a:ext cx="6902400" cy="464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5" name="Google Shape;155;g6b8a3c20c0_2_55"/>
          <p:cNvGrpSpPr/>
          <p:nvPr/>
        </p:nvGrpSpPr>
        <p:grpSpPr>
          <a:xfrm>
            <a:off x="4985325" y="4364500"/>
            <a:ext cx="6902400" cy="850900"/>
            <a:chOff x="5090950" y="4364500"/>
            <a:chExt cx="6902400" cy="850900"/>
          </a:xfrm>
        </p:grpSpPr>
        <p:pic>
          <p:nvPicPr>
            <p:cNvPr id="156" name="Google Shape;156;g6b8a3c20c0_2_55"/>
            <p:cNvPicPr preferRelativeResize="0"/>
            <p:nvPr/>
          </p:nvPicPr>
          <p:blipFill rotWithShape="1">
            <a:blip r:embed="rId4">
              <a:alphaModFix/>
            </a:blip>
            <a:srcRect t="44974" b="47045"/>
            <a:stretch/>
          </p:blipFill>
          <p:spPr>
            <a:xfrm>
              <a:off x="5090950" y="4751300"/>
              <a:ext cx="6902400" cy="464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g6b8a3c20c0_2_55"/>
            <p:cNvPicPr preferRelativeResize="0"/>
            <p:nvPr/>
          </p:nvPicPr>
          <p:blipFill rotWithShape="1">
            <a:blip r:embed="rId3">
              <a:alphaModFix/>
            </a:blip>
            <a:srcRect t="31006" r="1409" b="62261"/>
            <a:stretch/>
          </p:blipFill>
          <p:spPr>
            <a:xfrm>
              <a:off x="5090950" y="4364500"/>
              <a:ext cx="6902400" cy="38680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58" name="Google Shape;158;g6b8a3c20c0_2_55"/>
          <p:cNvCxnSpPr/>
          <p:nvPr/>
        </p:nvCxnSpPr>
        <p:spPr>
          <a:xfrm rot="10800000" flipH="1">
            <a:off x="676671" y="1666086"/>
            <a:ext cx="3973200" cy="8700"/>
          </a:xfrm>
          <a:prstGeom prst="straightConnector1">
            <a:avLst/>
          </a:prstGeom>
          <a:noFill/>
          <a:ln w="19050" cap="flat" cmpd="sng">
            <a:solidFill>
              <a:srgbClr val="00A4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9" name="Google Shape;159;g6b8a3c20c0_2_55"/>
          <p:cNvCxnSpPr/>
          <p:nvPr/>
        </p:nvCxnSpPr>
        <p:spPr>
          <a:xfrm rot="10800000" flipH="1">
            <a:off x="660296" y="5767161"/>
            <a:ext cx="3973200" cy="8700"/>
          </a:xfrm>
          <a:prstGeom prst="straightConnector1">
            <a:avLst/>
          </a:prstGeom>
          <a:noFill/>
          <a:ln w="19050" cap="flat" cmpd="sng">
            <a:solidFill>
              <a:srgbClr val="00A4CC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319401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100408 Campus_0051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209816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951759"/>
            <a:ext cx="12188825" cy="2904286"/>
          </a:xfrm>
          <a:prstGeom prst="rect">
            <a:avLst/>
          </a:prstGeom>
          <a:solidFill>
            <a:srgbClr val="011B39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08115" y="2820222"/>
            <a:ext cx="5101485" cy="1055270"/>
          </a:xfrm>
        </p:spPr>
        <p:txBody>
          <a:bodyPr>
            <a:noAutofit/>
          </a:bodyPr>
          <a:lstStyle/>
          <a:p>
            <a:pPr algn="l"/>
            <a:r>
              <a:rPr lang="en-US" sz="4000" i="0" dirty="0">
                <a:solidFill>
                  <a:srgbClr val="BBBCBC"/>
                </a:solidFill>
              </a:rPr>
              <a:t>Next Steps</a:t>
            </a:r>
            <a:endParaRPr lang="en-US" sz="2400" i="0" dirty="0">
              <a:solidFill>
                <a:srgbClr val="BBBCB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17083" y="2353096"/>
            <a:ext cx="7292734" cy="145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800" dirty="0">
                <a:solidFill>
                  <a:srgbClr val="FFFFFF"/>
                </a:solidFill>
                <a:latin typeface="Adobe Caslon Pro"/>
                <a:cs typeface="Adobe Caslon Pro"/>
              </a:rPr>
              <a:t>Implementing a New Proactive Inspection Selection Algorithm</a:t>
            </a:r>
          </a:p>
        </p:txBody>
      </p:sp>
    </p:spTree>
    <p:extLst>
      <p:ext uri="{BB962C8B-B14F-4D97-AF65-F5344CB8AC3E}">
        <p14:creationId xmlns:p14="http://schemas.microsoft.com/office/powerpoint/2010/main" val="334037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2CDBF-D1A0-A947-9FC4-5CE9B56BE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CC70D5A-2F6E-5541-8DEE-A4F1F5AA46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7948568"/>
              </p:ext>
            </p:extLst>
          </p:nvPr>
        </p:nvGraphicFramePr>
        <p:xfrm>
          <a:off x="0" y="0"/>
          <a:ext cx="12188825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EEDA81F-43F2-1043-82AF-1105B6FD99FE}"/>
              </a:ext>
            </a:extLst>
          </p:cNvPr>
          <p:cNvSpPr txBox="1"/>
          <p:nvPr/>
        </p:nvSpPr>
        <p:spPr>
          <a:xfrm>
            <a:off x="417243" y="2260067"/>
            <a:ext cx="1810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August 28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14B434-F7AB-0247-9F13-270E89CC46C1}"/>
              </a:ext>
            </a:extLst>
          </p:cNvPr>
          <p:cNvSpPr txBox="1"/>
          <p:nvPr/>
        </p:nvSpPr>
        <p:spPr>
          <a:xfrm>
            <a:off x="3617912" y="2260067"/>
            <a:ext cx="1810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September 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79811-60D4-8842-96E0-2FB8577D902A}"/>
              </a:ext>
            </a:extLst>
          </p:cNvPr>
          <p:cNvSpPr txBox="1"/>
          <p:nvPr/>
        </p:nvSpPr>
        <p:spPr>
          <a:xfrm>
            <a:off x="6094412" y="2285273"/>
            <a:ext cx="266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October -- November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023B84-ACEA-654A-AE3B-5E41484E3393}"/>
              </a:ext>
            </a:extLst>
          </p:cNvPr>
          <p:cNvSpPr txBox="1"/>
          <p:nvPr/>
        </p:nvSpPr>
        <p:spPr>
          <a:xfrm>
            <a:off x="9424352" y="2280355"/>
            <a:ext cx="1810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November 18</a:t>
            </a:r>
          </a:p>
        </p:txBody>
      </p:sp>
    </p:spTree>
    <p:extLst>
      <p:ext uri="{BB962C8B-B14F-4D97-AF65-F5344CB8AC3E}">
        <p14:creationId xmlns:p14="http://schemas.microsoft.com/office/powerpoint/2010/main" val="15558694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80003" y="1100077"/>
            <a:ext cx="5380033" cy="4620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/>
              <a:t>The </a:t>
            </a:r>
            <a:r>
              <a:rPr lang="en-US" sz="2400" b="1" dirty="0"/>
              <a:t>probability</a:t>
            </a:r>
            <a:r>
              <a:rPr lang="en-US" sz="2400" dirty="0"/>
              <a:t> that event X will occur is a numerical measure that represents how likely or unlikely a given event is to occur. </a:t>
            </a:r>
          </a:p>
          <a:p>
            <a:pPr>
              <a:lnSpc>
                <a:spcPct val="120000"/>
              </a:lnSpc>
            </a:pPr>
            <a:endParaRPr lang="en-US" sz="800" dirty="0"/>
          </a:p>
          <a:p>
            <a:pPr>
              <a:lnSpc>
                <a:spcPct val="120000"/>
              </a:lnSpc>
            </a:pPr>
            <a:r>
              <a:rPr lang="en-US" sz="2400" dirty="0"/>
              <a:t>For example: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With a fair six-sided die, each side is equally likely to come up, so the probability for each is 1 in 6.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9441" y="301609"/>
            <a:ext cx="10969943" cy="7884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pPr algn="ctr"/>
            <a:r>
              <a:rPr lang="en-US" sz="3600" dirty="0"/>
              <a:t>Probability Fundamentals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4EF3BF-8910-49FE-89C5-FD7BE6723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782538"/>
            <a:ext cx="5388638" cy="269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01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80003" y="1100077"/>
            <a:ext cx="5380033" cy="4620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/>
              <a:t>Think of putting names into a hat, and then pulling one name out. Each name is equally likely to be drawn, so we consider this probability to be </a:t>
            </a:r>
            <a:r>
              <a:rPr lang="en-US" sz="2400" b="1" dirty="0"/>
              <a:t>unweighted. </a:t>
            </a:r>
            <a:r>
              <a:rPr lang="en-US" sz="2400" dirty="0"/>
              <a:t> </a:t>
            </a:r>
          </a:p>
          <a:p>
            <a:pPr>
              <a:lnSpc>
                <a:spcPct val="120000"/>
              </a:lnSpc>
            </a:pPr>
            <a:endParaRPr lang="en-US" sz="2400" b="1" dirty="0"/>
          </a:p>
          <a:p>
            <a:pPr>
              <a:lnSpc>
                <a:spcPct val="120000"/>
              </a:lnSpc>
            </a:pPr>
            <a:r>
              <a:rPr lang="en-US" sz="2400" dirty="0"/>
              <a:t>Unweighted probabilities work well in situations where each “name in the hat” should have an equal chance of being selected.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9441" y="301609"/>
            <a:ext cx="10969943" cy="7884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600" dirty="0"/>
              <a:t>Unweighted Probability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5BAC0E-48EF-4424-AA7E-81D623A91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507" y="1311691"/>
            <a:ext cx="4135623" cy="339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38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4556" y="341769"/>
            <a:ext cx="11578885" cy="773622"/>
          </a:xfrm>
        </p:spPr>
        <p:txBody>
          <a:bodyPr/>
          <a:lstStyle/>
          <a:p>
            <a:pPr algn="ctr"/>
            <a:r>
              <a:rPr lang="en-US" dirty="0"/>
              <a:t>Weighted Probabilities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864311" y="1176564"/>
            <a:ext cx="8424908" cy="4514022"/>
          </a:xfrm>
        </p:spPr>
        <p:txBody>
          <a:bodyPr>
            <a:norm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2200" dirty="0"/>
              <a:t>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200" dirty="0"/>
              <a:t>Weighted probabilities, by contrast, account for situations in which some names should be more likely than others. </a:t>
            </a:r>
          </a:p>
          <a:p>
            <a:pPr marL="0" indent="0">
              <a:spcBef>
                <a:spcPts val="500"/>
              </a:spcBef>
              <a:buNone/>
            </a:pPr>
            <a:endParaRPr lang="en-US" sz="2200" dirty="0"/>
          </a:p>
          <a:p>
            <a:pPr marL="0" indent="0">
              <a:spcBef>
                <a:spcPts val="500"/>
              </a:spcBef>
              <a:buNone/>
            </a:pPr>
            <a:r>
              <a:rPr lang="en-US" sz="2200" dirty="0"/>
              <a:t>For example, the NBA draft uses a weighted lottery system to give teams that performed poorly the previous season a greater chance to draft better players. This prevents a dominate team from building on their advantage.  </a:t>
            </a:r>
          </a:p>
          <a:p>
            <a:pPr marL="0" indent="0">
              <a:spcBef>
                <a:spcPts val="500"/>
              </a:spcBef>
              <a:buNone/>
            </a:pPr>
            <a:endParaRPr lang="en-US" sz="2200" dirty="0"/>
          </a:p>
          <a:p>
            <a:pPr marL="0" indent="0">
              <a:spcBef>
                <a:spcPts val="500"/>
              </a:spcBef>
              <a:buNone/>
            </a:pPr>
            <a:r>
              <a:rPr lang="en-US" sz="2200" dirty="0"/>
              <a:t>For the names in a hat situation, this is analogous to adding some names to the hat more frequently than others.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2650" y="26410486"/>
            <a:ext cx="5833209" cy="820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>
                <a:latin typeface="Helvetica Neue"/>
                <a:cs typeface="Helvetica Neue"/>
              </a:rPr>
              <a:t>Bulleted Text Style Title—</a:t>
            </a:r>
            <a:br>
              <a:rPr lang="en-US" sz="2000" b="1" dirty="0">
                <a:latin typeface="Helvetica Neue"/>
                <a:cs typeface="Helvetica Neue"/>
              </a:rPr>
            </a:br>
            <a:r>
              <a:rPr lang="en-US" sz="2000" b="1" dirty="0">
                <a:latin typeface="Helvetica Neue"/>
                <a:cs typeface="Helvetica Neue"/>
              </a:rPr>
              <a:t>Helvetica </a:t>
            </a:r>
            <a:r>
              <a:rPr lang="en-US" sz="2000" b="1" dirty="0" err="1">
                <a:latin typeface="Helvetica Neue"/>
                <a:cs typeface="Helvetica Neue"/>
              </a:rPr>
              <a:t>Neue</a:t>
            </a:r>
            <a:r>
              <a:rPr lang="en-US" sz="2000" b="1" dirty="0">
                <a:latin typeface="Helvetica Neue"/>
                <a:cs typeface="Helvetica Neue"/>
              </a:rPr>
              <a:t> 20pt Bold</a:t>
            </a:r>
          </a:p>
        </p:txBody>
      </p:sp>
    </p:spTree>
    <p:extLst>
      <p:ext uri="{BB962C8B-B14F-4D97-AF65-F5344CB8AC3E}">
        <p14:creationId xmlns:p14="http://schemas.microsoft.com/office/powerpoint/2010/main" val="23519509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80003" y="1544715"/>
            <a:ext cx="5380033" cy="4175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sz="2400" dirty="0"/>
              <a:t>Let’s say DCRA is selecting one property to inspect from a group of ten properties.</a:t>
            </a:r>
          </a:p>
          <a:p>
            <a:pPr algn="just">
              <a:lnSpc>
                <a:spcPct val="120000"/>
              </a:lnSpc>
            </a:pPr>
            <a:endParaRPr lang="en-US" sz="2400" dirty="0"/>
          </a:p>
          <a:p>
            <a:pPr algn="just">
              <a:lnSpc>
                <a:spcPct val="120000"/>
              </a:lnSpc>
            </a:pPr>
            <a:r>
              <a:rPr lang="en-US" sz="2400" dirty="0"/>
              <a:t>When the selection is random, each one has an equal chance of being selected.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9441" y="301609"/>
            <a:ext cx="10969943" cy="7884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600" dirty="0"/>
              <a:t>Weighting in DCRA Context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02AA216-C909-4C61-A21A-158653C50BD5}"/>
              </a:ext>
            </a:extLst>
          </p:cNvPr>
          <p:cNvGraphicFramePr>
            <a:graphicFrameLocks noGrp="1"/>
          </p:cNvGraphicFramePr>
          <p:nvPr/>
        </p:nvGraphicFramePr>
        <p:xfrm>
          <a:off x="7130349" y="1090079"/>
          <a:ext cx="3806939" cy="462043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373933">
                  <a:extLst>
                    <a:ext uri="{9D8B030D-6E8A-4147-A177-3AD203B41FA5}">
                      <a16:colId xmlns:a16="http://schemas.microsoft.com/office/drawing/2014/main" val="1486832521"/>
                    </a:ext>
                  </a:extLst>
                </a:gridCol>
                <a:gridCol w="2433006">
                  <a:extLst>
                    <a:ext uri="{9D8B030D-6E8A-4147-A177-3AD203B41FA5}">
                      <a16:colId xmlns:a16="http://schemas.microsoft.com/office/drawing/2014/main" val="2538264556"/>
                    </a:ext>
                  </a:extLst>
                </a:gridCol>
              </a:tblGrid>
              <a:tr h="4003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dobe Caslon Pro"/>
                        </a:rPr>
                        <a:t>Property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dobe Caslon Pro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dobe Caslon Pro"/>
                        </a:rPr>
                        <a:t>Chance Property is Selected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dobe Caslon Pro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49147552"/>
                  </a:ext>
                </a:extLst>
              </a:tr>
              <a:tr h="40032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dobe Caslon Pro"/>
                        </a:rPr>
                        <a:t>Property 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dobe Caslon Pr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dobe Caslon Pro"/>
                        </a:rPr>
                        <a:t>10%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dobe Caslon Pro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3463864"/>
                  </a:ext>
                </a:extLst>
              </a:tr>
              <a:tr h="40032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dobe Caslon Pro"/>
                        </a:rPr>
                        <a:t>Property 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dobe Caslon Pr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dobe Caslon Pro"/>
                        </a:rPr>
                        <a:t>10%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dobe Caslon Pro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19575246"/>
                  </a:ext>
                </a:extLst>
              </a:tr>
              <a:tr h="40032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dobe Caslon Pro"/>
                        </a:rPr>
                        <a:t>Property 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dobe Caslon Pr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dobe Caslon Pro"/>
                        </a:rPr>
                        <a:t>10%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dobe Caslon Pro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62869556"/>
                  </a:ext>
                </a:extLst>
              </a:tr>
              <a:tr h="40032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dobe Caslon Pro"/>
                        </a:rPr>
                        <a:t>Property 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dobe Caslon Pr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dobe Caslon Pro"/>
                        </a:rPr>
                        <a:t>10%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dobe Caslon Pro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97520064"/>
                  </a:ext>
                </a:extLst>
              </a:tr>
              <a:tr h="40032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dobe Caslon Pro"/>
                        </a:rPr>
                        <a:t>Property 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dobe Caslon Pr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dobe Caslon Pro"/>
                        </a:rPr>
                        <a:t>10%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dobe Caslon Pro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60080008"/>
                  </a:ext>
                </a:extLst>
              </a:tr>
              <a:tr h="40032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dobe Caslon Pro"/>
                        </a:rPr>
                        <a:t>Property 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dobe Caslon Pr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dobe Caslon Pro"/>
                        </a:rPr>
                        <a:t>10%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dobe Caslon Pro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29850738"/>
                  </a:ext>
                </a:extLst>
              </a:tr>
              <a:tr h="40032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dobe Caslon Pro"/>
                        </a:rPr>
                        <a:t>Property 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dobe Caslon Pr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dobe Caslon Pro"/>
                        </a:rPr>
                        <a:t>10%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dobe Caslon Pro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16021397"/>
                  </a:ext>
                </a:extLst>
              </a:tr>
              <a:tr h="40032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dobe Caslon Pro"/>
                        </a:rPr>
                        <a:t>Property 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dobe Caslon Pr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dobe Caslon Pro"/>
                        </a:rPr>
                        <a:t>10%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dobe Caslon Pro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70767883"/>
                  </a:ext>
                </a:extLst>
              </a:tr>
              <a:tr h="40032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dobe Caslon Pro"/>
                        </a:rPr>
                        <a:t>Property 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dobe Caslon Pr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dobe Caslon Pro"/>
                        </a:rPr>
                        <a:t>10%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dobe Caslon Pro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2369864"/>
                  </a:ext>
                </a:extLst>
              </a:tr>
              <a:tr h="40032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dobe Caslon Pro"/>
                        </a:rPr>
                        <a:t>Property 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dobe Caslon Pr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dobe Caslon Pro"/>
                        </a:rPr>
                        <a:t>10%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dobe Caslon Pro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3192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5699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D83935-0335-4FF8-BC3E-22F7D41ED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98" y="162560"/>
            <a:ext cx="11110028" cy="555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518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80003" y="994299"/>
            <a:ext cx="5380033" cy="4726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sz="2000" dirty="0"/>
              <a:t>But if we factor in what we know based on past outcomes, we can make it so that properties that </a:t>
            </a:r>
            <a:r>
              <a:rPr lang="en-US" sz="2000" b="1" dirty="0"/>
              <a:t>look more like </a:t>
            </a:r>
            <a:r>
              <a:rPr lang="en-US" sz="2000" dirty="0"/>
              <a:t>properties where violations were found are more likely to be selected for the inspection.</a:t>
            </a:r>
          </a:p>
          <a:p>
            <a:pPr algn="just">
              <a:lnSpc>
                <a:spcPct val="120000"/>
              </a:lnSpc>
            </a:pPr>
            <a:r>
              <a:rPr lang="en-US" sz="2000" dirty="0"/>
              <a:t>Let’s say here, we know that certain properties are in zip codes where DCRA finds violations frequently; older buildings are more likely to have violations; and certain homes are built from cheaper building materials.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9441" y="301609"/>
            <a:ext cx="10969943" cy="7884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600" dirty="0"/>
              <a:t>Weighting in DCRA Context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02AA216-C909-4C61-A21A-158653C50BD5}"/>
              </a:ext>
            </a:extLst>
          </p:cNvPr>
          <p:cNvGraphicFramePr>
            <a:graphicFrameLocks noGrp="1"/>
          </p:cNvGraphicFramePr>
          <p:nvPr/>
        </p:nvGraphicFramePr>
        <p:xfrm>
          <a:off x="6258756" y="1090079"/>
          <a:ext cx="5580627" cy="4527957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84061">
                  <a:extLst>
                    <a:ext uri="{9D8B030D-6E8A-4147-A177-3AD203B41FA5}">
                      <a16:colId xmlns:a16="http://schemas.microsoft.com/office/drawing/2014/main" val="1486832521"/>
                    </a:ext>
                  </a:extLst>
                </a:gridCol>
                <a:gridCol w="1565522">
                  <a:extLst>
                    <a:ext uri="{9D8B030D-6E8A-4147-A177-3AD203B41FA5}">
                      <a16:colId xmlns:a16="http://schemas.microsoft.com/office/drawing/2014/main" val="2538264556"/>
                    </a:ext>
                  </a:extLst>
                </a:gridCol>
                <a:gridCol w="1565522">
                  <a:extLst>
                    <a:ext uri="{9D8B030D-6E8A-4147-A177-3AD203B41FA5}">
                      <a16:colId xmlns:a16="http://schemas.microsoft.com/office/drawing/2014/main" val="4219151401"/>
                    </a:ext>
                  </a:extLst>
                </a:gridCol>
                <a:gridCol w="1565522">
                  <a:extLst>
                    <a:ext uri="{9D8B030D-6E8A-4147-A177-3AD203B41FA5}">
                      <a16:colId xmlns:a16="http://schemas.microsoft.com/office/drawing/2014/main" val="49802525"/>
                    </a:ext>
                  </a:extLst>
                </a:gridCol>
              </a:tblGrid>
              <a:tr h="4102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dobe Caslon Pro"/>
                        </a:rPr>
                        <a:t>Property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dobe Caslon Pro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Zip Code History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Year Built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Building Material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49147552"/>
                  </a:ext>
                </a:extLst>
              </a:tr>
              <a:tr h="41177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dobe Caslon Pro"/>
                        </a:rPr>
                        <a:t>Property 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dobe Caslon Pr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Normal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1900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Standard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3463864"/>
                  </a:ext>
                </a:extLst>
              </a:tr>
              <a:tr h="41177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dobe Caslon Pro"/>
                        </a:rPr>
                        <a:t>Property 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dobe Caslon Pr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Normal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1900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Cheap, Flammable Wood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19575246"/>
                  </a:ext>
                </a:extLst>
              </a:tr>
              <a:tr h="41177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dobe Caslon Pro"/>
                        </a:rPr>
                        <a:t>Property 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dobe Caslon Pr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Few Violations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1950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Standard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62869556"/>
                  </a:ext>
                </a:extLst>
              </a:tr>
              <a:tr h="41177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dobe Caslon Pro"/>
                        </a:rPr>
                        <a:t>Property 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dobe Caslon Pr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Few Violations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1960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Cheap, Flammable Wood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97520064"/>
                  </a:ext>
                </a:extLst>
              </a:tr>
              <a:tr h="41177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dobe Caslon Pro"/>
                        </a:rPr>
                        <a:t>Property 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dobe Caslon Pr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Normal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1910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Standard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60080008"/>
                  </a:ext>
                </a:extLst>
              </a:tr>
              <a:tr h="41177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dobe Caslon Pro"/>
                        </a:rPr>
                        <a:t>Property 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dobe Caslon Pr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Normal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1925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Cheap, Flammable Wood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29850738"/>
                  </a:ext>
                </a:extLst>
              </a:tr>
              <a:tr h="41177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dobe Caslon Pro"/>
                        </a:rPr>
                        <a:t>Property 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dobe Caslon Pr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Many Violations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1945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Standard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16021397"/>
                  </a:ext>
                </a:extLst>
              </a:tr>
              <a:tr h="41177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dobe Caslon Pro"/>
                        </a:rPr>
                        <a:t>Property 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dobe Caslon Pr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Many Violations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1950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Cheap, Flammable Wood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70767883"/>
                  </a:ext>
                </a:extLst>
              </a:tr>
              <a:tr h="41177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dobe Caslon Pro"/>
                        </a:rPr>
                        <a:t>Property 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dobe Caslon Pr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Normal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1970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Standard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2369864"/>
                  </a:ext>
                </a:extLst>
              </a:tr>
              <a:tr h="41177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dobe Caslon Pro"/>
                        </a:rPr>
                        <a:t>Property 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dobe Caslon Pr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Normal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1980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Cheap, Flammable Wood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3192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2347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49441" y="301609"/>
            <a:ext cx="10969943" cy="7884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600" dirty="0"/>
              <a:t>Weighting in DCRA Context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02AA216-C909-4C61-A21A-158653C50BD5}"/>
              </a:ext>
            </a:extLst>
          </p:cNvPr>
          <p:cNvGraphicFramePr>
            <a:graphicFrameLocks noGrp="1"/>
          </p:cNvGraphicFramePr>
          <p:nvPr/>
        </p:nvGraphicFramePr>
        <p:xfrm>
          <a:off x="349443" y="2370338"/>
          <a:ext cx="11489941" cy="3399221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571276">
                  <a:extLst>
                    <a:ext uri="{9D8B030D-6E8A-4147-A177-3AD203B41FA5}">
                      <a16:colId xmlns:a16="http://schemas.microsoft.com/office/drawing/2014/main" val="1486832521"/>
                    </a:ext>
                  </a:extLst>
                </a:gridCol>
                <a:gridCol w="2757813">
                  <a:extLst>
                    <a:ext uri="{9D8B030D-6E8A-4147-A177-3AD203B41FA5}">
                      <a16:colId xmlns:a16="http://schemas.microsoft.com/office/drawing/2014/main" val="1857678894"/>
                    </a:ext>
                  </a:extLst>
                </a:gridCol>
                <a:gridCol w="2308194">
                  <a:extLst>
                    <a:ext uri="{9D8B030D-6E8A-4147-A177-3AD203B41FA5}">
                      <a16:colId xmlns:a16="http://schemas.microsoft.com/office/drawing/2014/main" val="2538264556"/>
                    </a:ext>
                  </a:extLst>
                </a:gridCol>
                <a:gridCol w="2201662">
                  <a:extLst>
                    <a:ext uri="{9D8B030D-6E8A-4147-A177-3AD203B41FA5}">
                      <a16:colId xmlns:a16="http://schemas.microsoft.com/office/drawing/2014/main" val="4219151401"/>
                    </a:ext>
                  </a:extLst>
                </a:gridCol>
                <a:gridCol w="2650996">
                  <a:extLst>
                    <a:ext uri="{9D8B030D-6E8A-4147-A177-3AD203B41FA5}">
                      <a16:colId xmlns:a16="http://schemas.microsoft.com/office/drawing/2014/main" val="49802525"/>
                    </a:ext>
                  </a:extLst>
                </a:gridCol>
              </a:tblGrid>
              <a:tr h="4881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dobe Caslon Pro"/>
                        </a:rPr>
                        <a:t>Property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dobe Caslon Pro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>
                          <a:effectLst/>
                          <a:latin typeface="Adobe Caslon Pro"/>
                        </a:rPr>
                        <a:t>Weighted </a:t>
                      </a:r>
                      <a:r>
                        <a:rPr lang="en-US" sz="1200" u="none" strike="noStrike" dirty="0">
                          <a:effectLst/>
                          <a:latin typeface="Adobe Caslon Pro"/>
                        </a:rPr>
                        <a:t>Chance Property is Selected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dobe Caslon Pro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Zip Code History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Year Built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Building Material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49147552"/>
                  </a:ext>
                </a:extLst>
              </a:tr>
              <a:tr h="2911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dobe Caslon Pro"/>
                        </a:rPr>
                        <a:t>Property 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dobe Caslon Pr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12.9%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Normal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1900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Standard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3463864"/>
                  </a:ext>
                </a:extLst>
              </a:tr>
              <a:tr h="2911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dobe Caslon Pro"/>
                        </a:rPr>
                        <a:t>Property 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dobe Caslon Pr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4.3%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Normal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1900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Cheap, Flammable Wood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19575246"/>
                  </a:ext>
                </a:extLst>
              </a:tr>
              <a:tr h="2911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dobe Caslon Pro"/>
                        </a:rPr>
                        <a:t>Property 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dobe Caslon Pr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12.9%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Few Violations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1950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Standard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62869556"/>
                  </a:ext>
                </a:extLst>
              </a:tr>
              <a:tr h="2911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dobe Caslon Pro"/>
                        </a:rPr>
                        <a:t>Property 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dobe Caslon Pr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4.5%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Few Violations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1960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Cheap, Flammable Wood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97520064"/>
                  </a:ext>
                </a:extLst>
              </a:tr>
              <a:tr h="2911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dobe Caslon Pro"/>
                        </a:rPr>
                        <a:t>Property 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dobe Caslon Pr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13.2%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Normal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1910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Standard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60080008"/>
                  </a:ext>
                </a:extLst>
              </a:tr>
              <a:tr h="2911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dobe Caslon Pro"/>
                        </a:rPr>
                        <a:t>Property 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dobe Caslon Pr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4.9%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Normal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1925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Cheap, Flammable Wood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29850738"/>
                  </a:ext>
                </a:extLst>
              </a:tr>
              <a:tr h="2911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dobe Caslon Pro"/>
                        </a:rPr>
                        <a:t>Property 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dobe Caslon Pr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17.0%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Many Violations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1945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Standard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16021397"/>
                  </a:ext>
                </a:extLst>
              </a:tr>
              <a:tr h="2911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dobe Caslon Pro"/>
                        </a:rPr>
                        <a:t>Property 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dobe Caslon Pr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8.6%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Many Violations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1950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Cheap, Flammable Wood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70767883"/>
                  </a:ext>
                </a:extLst>
              </a:tr>
              <a:tr h="2911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dobe Caslon Pro"/>
                        </a:rPr>
                        <a:t>Property 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dobe Caslon Pr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14.9%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Normal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1970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Standard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2369864"/>
                  </a:ext>
                </a:extLst>
              </a:tr>
              <a:tr h="2911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dobe Caslon Pro"/>
                        </a:rPr>
                        <a:t>Property 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dobe Caslon Pr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6.6%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Normal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1980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Caslon Pro"/>
                        </a:rPr>
                        <a:t>Cheap, Flammable Wood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3192527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70EF1D-E3F7-421C-BACB-324C1B189FF6}"/>
              </a:ext>
            </a:extLst>
          </p:cNvPr>
          <p:cNvSpPr txBox="1">
            <a:spLocks/>
          </p:cNvSpPr>
          <p:nvPr/>
        </p:nvSpPr>
        <p:spPr>
          <a:xfrm>
            <a:off x="349441" y="985421"/>
            <a:ext cx="11377961" cy="1944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sz="2400" dirty="0"/>
              <a:t>By weighting these characteristics, we can make it so that properties with more “warning signs” are more likely – but still not guaranteed - to be chosen for inspection:</a:t>
            </a:r>
          </a:p>
        </p:txBody>
      </p:sp>
    </p:spTree>
    <p:extLst>
      <p:ext uri="{BB962C8B-B14F-4D97-AF65-F5344CB8AC3E}">
        <p14:creationId xmlns:p14="http://schemas.microsoft.com/office/powerpoint/2010/main" val="35160311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7BFCEF-A72E-4114-B478-F0DDB8F35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44" y="1500326"/>
            <a:ext cx="9947092" cy="429501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055D4B1-0F04-4B0A-958D-FD70C6AB0C59}"/>
              </a:ext>
            </a:extLst>
          </p:cNvPr>
          <p:cNvSpPr txBox="1">
            <a:spLocks/>
          </p:cNvSpPr>
          <p:nvPr/>
        </p:nvSpPr>
        <p:spPr>
          <a:xfrm>
            <a:off x="136376" y="259227"/>
            <a:ext cx="11377961" cy="1944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sz="2400" dirty="0"/>
              <a:t>Using slightly more advanced techniques, we can make judgments between the weights, such that, say, zip code sways things some…</a:t>
            </a:r>
          </a:p>
        </p:txBody>
      </p:sp>
    </p:spTree>
    <p:extLst>
      <p:ext uri="{BB962C8B-B14F-4D97-AF65-F5344CB8AC3E}">
        <p14:creationId xmlns:p14="http://schemas.microsoft.com/office/powerpoint/2010/main" val="3885767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816954-F39A-4697-A04B-C33A05EEC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023" y="1358283"/>
            <a:ext cx="8630778" cy="431538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AC7DBF-D043-4FCD-9CAF-A719BA198CA2}"/>
              </a:ext>
            </a:extLst>
          </p:cNvPr>
          <p:cNvSpPr txBox="1">
            <a:spLocks/>
          </p:cNvSpPr>
          <p:nvPr/>
        </p:nvSpPr>
        <p:spPr>
          <a:xfrm>
            <a:off x="136376" y="498924"/>
            <a:ext cx="11377961" cy="1944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sz="2400" dirty="0"/>
              <a:t>…but an unsafe building material sways things </a:t>
            </a:r>
            <a:r>
              <a:rPr lang="en-US" sz="2400" b="1" dirty="0"/>
              <a:t>more.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7198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F1E0-1375-D443-A389-9C7349DA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6D412-C3D9-B341-96DE-E19B5D933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Apply weighted probabilities to properties on the basis of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History of prior violations (proactive and reactive)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History of complaints with particular topics or keywords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Older construction or recent renovation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Expired license status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Owned by a sole proprietor or LLC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Licensed as an apartment or cooperative association</a:t>
            </a:r>
          </a:p>
        </p:txBody>
      </p:sp>
    </p:spTree>
    <p:extLst>
      <p:ext uri="{BB962C8B-B14F-4D97-AF65-F5344CB8AC3E}">
        <p14:creationId xmlns:p14="http://schemas.microsoft.com/office/powerpoint/2010/main" val="14412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100408 Campus_0051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209816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951759"/>
            <a:ext cx="12188825" cy="2904286"/>
          </a:xfrm>
          <a:prstGeom prst="rect">
            <a:avLst/>
          </a:prstGeom>
          <a:solidFill>
            <a:srgbClr val="011B39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08115" y="2820222"/>
            <a:ext cx="5101485" cy="1055270"/>
          </a:xfrm>
        </p:spPr>
        <p:txBody>
          <a:bodyPr>
            <a:noAutofit/>
          </a:bodyPr>
          <a:lstStyle/>
          <a:p>
            <a:pPr algn="l"/>
            <a:r>
              <a:rPr lang="en-US" sz="4000" i="0" dirty="0">
                <a:solidFill>
                  <a:srgbClr val="BBBCBC"/>
                </a:solidFill>
              </a:rPr>
              <a:t>Overview</a:t>
            </a:r>
            <a:endParaRPr lang="en-US" sz="2400" i="0" dirty="0">
              <a:solidFill>
                <a:srgbClr val="BBBCB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17083" y="2353096"/>
            <a:ext cx="7292734" cy="2151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800" dirty="0">
                <a:solidFill>
                  <a:srgbClr val="FFFFFF"/>
                </a:solidFill>
                <a:latin typeface="Adobe Caslon Pro"/>
                <a:cs typeface="Adobe Caslon Pro"/>
              </a:rPr>
              <a:t>How can DCRA optimize proactive inspections of </a:t>
            </a:r>
          </a:p>
          <a:p>
            <a:pPr>
              <a:lnSpc>
                <a:spcPct val="120000"/>
              </a:lnSpc>
            </a:pPr>
            <a:r>
              <a:rPr lang="en-US" sz="3800" dirty="0">
                <a:solidFill>
                  <a:srgbClr val="FFFFFF"/>
                </a:solidFill>
                <a:latin typeface="Adobe Caslon Pro"/>
                <a:cs typeface="Adobe Caslon Pro"/>
              </a:rPr>
              <a:t>licensed properties?</a:t>
            </a:r>
          </a:p>
        </p:txBody>
      </p:sp>
    </p:spTree>
    <p:extLst>
      <p:ext uri="{BB962C8B-B14F-4D97-AF65-F5344CB8AC3E}">
        <p14:creationId xmlns:p14="http://schemas.microsoft.com/office/powerpoint/2010/main" val="1373002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1448846"/>
            <a:ext cx="12188826" cy="5409154"/>
          </a:xfrm>
          <a:prstGeom prst="rect">
            <a:avLst/>
          </a:prstGeom>
          <a:solidFill>
            <a:srgbClr val="041E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1362775"/>
            <a:ext cx="12188826" cy="92697"/>
          </a:xfrm>
          <a:prstGeom prst="rect">
            <a:avLst/>
          </a:prstGeom>
          <a:solidFill>
            <a:srgbClr val="63666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1163795" y="3200182"/>
            <a:ext cx="6284387" cy="10875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b="0" i="1" kern="1200">
                <a:solidFill>
                  <a:srgbClr val="002D50"/>
                </a:solidFill>
                <a:latin typeface="Adobe Caslon Pro"/>
                <a:ea typeface="+mj-ea"/>
                <a:cs typeface="Adobe Caslon Pro"/>
              </a:defRPr>
            </a:lvl1pPr>
          </a:lstStyle>
          <a:p>
            <a:pPr algn="l"/>
            <a:r>
              <a:rPr lang="en-US" sz="5400" b="1" i="0" dirty="0">
                <a:solidFill>
                  <a:srgbClr val="BBBCBC"/>
                </a:solidFill>
                <a:latin typeface="Helvetica Neue"/>
                <a:cs typeface="Helvetica Neue"/>
              </a:rPr>
              <a:t>Questions?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82" y="631731"/>
            <a:ext cx="4194969" cy="30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314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6CA5A-4AAA-DB4B-B8C0-EFA3CED1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Properties are Currently Selected for Inspection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2D19-2C10-4347-95DA-04CAEAE34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Licensed properties with more than three units </a:t>
            </a:r>
          </a:p>
          <a:p>
            <a:r>
              <a:rPr lang="en-US" dirty="0"/>
              <a:t>Properties not inspected in the last four years</a:t>
            </a:r>
          </a:p>
          <a:p>
            <a:r>
              <a:rPr lang="en-US" dirty="0"/>
              <a:t>Random selection by ward</a:t>
            </a:r>
          </a:p>
        </p:txBody>
      </p:sp>
    </p:spTree>
    <p:extLst>
      <p:ext uri="{BB962C8B-B14F-4D97-AF65-F5344CB8AC3E}">
        <p14:creationId xmlns:p14="http://schemas.microsoft.com/office/powerpoint/2010/main" val="1724414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EEF8A-0C97-F840-9929-0AC36CD90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Issues with Current Selection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B4E14-6566-BA4E-863E-36758BA58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DCRA resources may not be focused on problem areas</a:t>
            </a:r>
          </a:p>
          <a:p>
            <a:r>
              <a:rPr lang="en-US" dirty="0"/>
              <a:t>Owners have minimum incentive to improve properties if they have been inspected in the last four years</a:t>
            </a:r>
          </a:p>
        </p:txBody>
      </p:sp>
    </p:spTree>
    <p:extLst>
      <p:ext uri="{BB962C8B-B14F-4D97-AF65-F5344CB8AC3E}">
        <p14:creationId xmlns:p14="http://schemas.microsoft.com/office/powerpoint/2010/main" val="2565167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18A77-0D67-4E4F-8BC3-1AE21A30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Inspection Violation Rate as Measure of DCRA Success</a:t>
            </a:r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4DD8BC85-F46E-5F46-8413-7E66040A6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6447"/>
          <a:stretch/>
        </p:blipFill>
        <p:spPr>
          <a:xfrm>
            <a:off x="6094412" y="1220735"/>
            <a:ext cx="5500118" cy="420624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439B9E38-CC9C-374F-91A4-4C21CC3D9C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4556" y="1588290"/>
                <a:ext cx="5557246" cy="36814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b="0" i="0" kern="1200">
                    <a:solidFill>
                      <a:schemeClr val="tx1"/>
                    </a:solidFill>
                    <a:latin typeface="Adobe Caslon Pro"/>
                    <a:ea typeface="+mn-ea"/>
                    <a:cs typeface="Adobe Caslon Pro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b="0" i="0" kern="1200">
                    <a:solidFill>
                      <a:schemeClr val="tx1"/>
                    </a:solidFill>
                    <a:latin typeface="Adobe Caslon Pro"/>
                    <a:ea typeface="+mn-ea"/>
                    <a:cs typeface="Adobe Caslon Pro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b="0" i="0" kern="1200">
                    <a:solidFill>
                      <a:schemeClr val="tx1"/>
                    </a:solidFill>
                    <a:latin typeface="Adobe Caslon Pro"/>
                    <a:ea typeface="+mn-ea"/>
                    <a:cs typeface="Adobe Caslon Pro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b="0" i="0" kern="1200">
                    <a:solidFill>
                      <a:schemeClr val="tx1"/>
                    </a:solidFill>
                    <a:latin typeface="Adobe Caslon Pro"/>
                    <a:ea typeface="+mn-ea"/>
                    <a:cs typeface="Adobe Caslon Pro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b="0" i="0" kern="1200">
                    <a:solidFill>
                      <a:schemeClr val="tx1"/>
                    </a:solidFill>
                    <a:latin typeface="Adobe Caslon Pro"/>
                    <a:ea typeface="+mn-ea"/>
                    <a:cs typeface="Adobe Caslon Pro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500"/>
                  </a:spcBef>
                </a:pPr>
                <a:r>
                  <a:rPr lang="en-US" sz="2800" dirty="0"/>
                  <a:t>Inspection violation rate is defined as:</a:t>
                </a:r>
              </a:p>
              <a:p>
                <a:pPr marL="0" indent="0">
                  <a:spcBef>
                    <a:spcPts val="500"/>
                  </a:spcBef>
                  <a:buNone/>
                </a:pPr>
                <a:endParaRPr lang="en-US" sz="2800" dirty="0"/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en-US" sz="2800" dirty="0"/>
                  <a:t>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𝐼𝑛𝑖𝑡𝑖𝑎𝑙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𝐼𝑛𝑠𝑝𝑒𝑐𝑡𝑖𝑜𝑛𝑠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𝑤𝑖𝑡h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𝑉𝑖𝑜𝑙𝑎𝑡𝑖𝑜𝑛𝑠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𝐼𝑛𝑖𝑡𝑖𝑎𝑙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𝑉𝑖𝑜𝑙𝑎𝑡𝑖𝑜𝑛𝑠</m:t>
                        </m:r>
                      </m:den>
                    </m:f>
                  </m:oMath>
                </a14:m>
                <a:endParaRPr lang="en-US" sz="2800" dirty="0"/>
              </a:p>
              <a:p>
                <a:pPr marL="0" indent="0">
                  <a:spcBef>
                    <a:spcPts val="500"/>
                  </a:spcBef>
                  <a:buNone/>
                </a:pPr>
                <a:endParaRPr lang="en-US" sz="2800" dirty="0"/>
              </a:p>
              <a:p>
                <a:pPr>
                  <a:spcBef>
                    <a:spcPts val="500"/>
                  </a:spcBef>
                </a:pPr>
                <a:r>
                  <a:rPr lang="en-US" sz="2800" dirty="0"/>
                  <a:t>In the following example, the inspection violation rate is 6 / 12 = 50%</a:t>
                </a:r>
              </a:p>
              <a:p>
                <a:pPr>
                  <a:spcBef>
                    <a:spcPts val="500"/>
                  </a:spcBef>
                </a:pPr>
                <a:endParaRPr lang="en-US" sz="2200" dirty="0"/>
              </a:p>
            </p:txBody>
          </p:sp>
        </mc:Choice>
        <mc:Fallback xmlns="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439B9E38-CC9C-374F-91A4-4C21CC3D9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56" y="1588290"/>
                <a:ext cx="5557246" cy="3681420"/>
              </a:xfrm>
              <a:prstGeom prst="rect">
                <a:avLst/>
              </a:prstGeom>
              <a:blipFill>
                <a:blip r:embed="rId3"/>
                <a:stretch>
                  <a:fillRect l="-1822" t="-2405" b="-1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088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80003" y="1100077"/>
            <a:ext cx="5380033" cy="4620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Adobe Caslon Pro"/>
                <a:ea typeface="+mn-ea"/>
                <a:cs typeface="Adobe Caslon Pro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en-US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9441" y="301609"/>
            <a:ext cx="10969943" cy="7884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600" dirty="0"/>
              <a:t>Compliance Rate as Measure of DCRA Success</a:t>
            </a:r>
          </a:p>
        </p:txBody>
      </p:sp>
      <p:pic>
        <p:nvPicPr>
          <p:cNvPr id="3" name="Picture 2" descr="A close up of a building&#10;&#10;Description automatically generated">
            <a:extLst>
              <a:ext uri="{FF2B5EF4-FFF2-40B4-BE49-F238E27FC236}">
                <a16:creationId xmlns:a16="http://schemas.microsoft.com/office/drawing/2014/main" id="{AD29DD39-47A6-8348-AB3F-B6CA09BE9E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885"/>
          <a:stretch/>
        </p:blipFill>
        <p:spPr>
          <a:xfrm>
            <a:off x="6184127" y="1307126"/>
            <a:ext cx="5616883" cy="42062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5">
                <a:extLst>
                  <a:ext uri="{FF2B5EF4-FFF2-40B4-BE49-F238E27FC236}">
                    <a16:creationId xmlns:a16="http://schemas.microsoft.com/office/drawing/2014/main" id="{9FDD37DC-4C31-D041-971F-61062B7797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4556" y="1588290"/>
                <a:ext cx="5557246" cy="36814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b="0" i="0" kern="1200">
                    <a:solidFill>
                      <a:schemeClr val="tx1"/>
                    </a:solidFill>
                    <a:latin typeface="Adobe Caslon Pro"/>
                    <a:ea typeface="+mn-ea"/>
                    <a:cs typeface="Adobe Caslon Pro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b="0" i="0" kern="1200">
                    <a:solidFill>
                      <a:schemeClr val="tx1"/>
                    </a:solidFill>
                    <a:latin typeface="Adobe Caslon Pro"/>
                    <a:ea typeface="+mn-ea"/>
                    <a:cs typeface="Adobe Caslon Pro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b="0" i="0" kern="1200">
                    <a:solidFill>
                      <a:schemeClr val="tx1"/>
                    </a:solidFill>
                    <a:latin typeface="Adobe Caslon Pro"/>
                    <a:ea typeface="+mn-ea"/>
                    <a:cs typeface="Adobe Caslon Pro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b="0" i="0" kern="1200">
                    <a:solidFill>
                      <a:schemeClr val="tx1"/>
                    </a:solidFill>
                    <a:latin typeface="Adobe Caslon Pro"/>
                    <a:ea typeface="+mn-ea"/>
                    <a:cs typeface="Adobe Caslon Pro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b="0" i="0" kern="1200">
                    <a:solidFill>
                      <a:schemeClr val="tx1"/>
                    </a:solidFill>
                    <a:latin typeface="Adobe Caslon Pro"/>
                    <a:ea typeface="+mn-ea"/>
                    <a:cs typeface="Adobe Caslon Pro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500"/>
                  </a:spcBef>
                </a:pPr>
                <a:r>
                  <a:rPr lang="en-US" sz="2800" dirty="0"/>
                  <a:t>NOV Compliance Rate is defined as:</a:t>
                </a: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en-US" sz="2800" dirty="0"/>
                  <a:t>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𝑉𝑖𝑜𝑙𝑎𝑡𝑖𝑜𝑛𝑠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𝐶𝑜𝑟𝑟𝑒𝑐𝑡𝑒𝑑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𝐹𝑜𝑙𝑙𝑜𝑤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𝑈𝑝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𝐹𝑜𝑙𝑙𝑜𝑤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𝑈𝑝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𝐼𝑛𝑠𝑝𝑒𝑐𝑡𝑖𝑜𝑛𝑠</m:t>
                        </m:r>
                      </m:den>
                    </m:f>
                  </m:oMath>
                </a14:m>
                <a:endParaRPr lang="en-US" sz="2800" dirty="0"/>
              </a:p>
              <a:p>
                <a:pPr marL="0" indent="0">
                  <a:spcBef>
                    <a:spcPts val="500"/>
                  </a:spcBef>
                  <a:buNone/>
                </a:pPr>
                <a:endParaRPr lang="en-US" sz="2800" dirty="0"/>
              </a:p>
              <a:p>
                <a:pPr>
                  <a:spcBef>
                    <a:spcPts val="500"/>
                  </a:spcBef>
                </a:pPr>
                <a:r>
                  <a:rPr lang="en-US" sz="2800" dirty="0"/>
                  <a:t>In the following example, the compliance rate is 10 / 12 = 83 %</a:t>
                </a:r>
              </a:p>
              <a:p>
                <a:pPr>
                  <a:spcBef>
                    <a:spcPts val="500"/>
                  </a:spcBef>
                </a:pPr>
                <a:endParaRPr lang="en-US" sz="2200" dirty="0"/>
              </a:p>
            </p:txBody>
          </p:sp>
        </mc:Choice>
        <mc:Fallback xmlns="">
          <p:sp>
            <p:nvSpPr>
              <p:cNvPr id="12" name="Content Placeholder 5">
                <a:extLst>
                  <a:ext uri="{FF2B5EF4-FFF2-40B4-BE49-F238E27FC236}">
                    <a16:creationId xmlns:a16="http://schemas.microsoft.com/office/drawing/2014/main" id="{9FDD37DC-4C31-D041-971F-61062B779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56" y="1588290"/>
                <a:ext cx="5557246" cy="3681420"/>
              </a:xfrm>
              <a:prstGeom prst="rect">
                <a:avLst/>
              </a:prstGeom>
              <a:blipFill>
                <a:blip r:embed="rId4"/>
                <a:stretch>
                  <a:fillRect l="-1822" t="-1375" r="-2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243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7A622-CD89-7840-9D24-6D27A5806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56FF5-3285-924A-95AD-2F8CEBE9F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DCRA data</a:t>
            </a:r>
          </a:p>
          <a:p>
            <a:pPr lvl="1"/>
            <a:r>
              <a:rPr lang="en-US" dirty="0"/>
              <a:t>Proactive inspections</a:t>
            </a:r>
          </a:p>
          <a:p>
            <a:pPr lvl="1"/>
            <a:r>
              <a:rPr lang="en-US" dirty="0"/>
              <a:t>Complaint-based inspections</a:t>
            </a:r>
          </a:p>
          <a:p>
            <a:pPr lvl="1"/>
            <a:r>
              <a:rPr lang="en-US" dirty="0"/>
              <a:t>Violation severity data (for both proactive and complaint-based)</a:t>
            </a:r>
          </a:p>
          <a:p>
            <a:pPr lvl="1"/>
            <a:r>
              <a:rPr lang="en-US" dirty="0"/>
              <a:t>Residential license data</a:t>
            </a:r>
          </a:p>
          <a:p>
            <a:pPr lvl="1"/>
            <a:endParaRPr lang="en-US" dirty="0"/>
          </a:p>
          <a:p>
            <a:r>
              <a:rPr lang="en-US" dirty="0"/>
              <a:t>Computer-Assisted Mass Appraisal data</a:t>
            </a:r>
          </a:p>
          <a:p>
            <a:pPr lvl="1"/>
            <a:r>
              <a:rPr lang="en-US" dirty="0"/>
              <a:t>Property characteristics for commercial, condo, residential</a:t>
            </a:r>
          </a:p>
        </p:txBody>
      </p:sp>
    </p:spTree>
    <p:extLst>
      <p:ext uri="{BB962C8B-B14F-4D97-AF65-F5344CB8AC3E}">
        <p14:creationId xmlns:p14="http://schemas.microsoft.com/office/powerpoint/2010/main" val="3825403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rgetown University OA">
      <a:dk1>
        <a:sysClr val="windowText" lastClr="000000"/>
      </a:dk1>
      <a:lt1>
        <a:sysClr val="window" lastClr="FFFFFF"/>
      </a:lt1>
      <a:dk2>
        <a:srgbClr val="011B39"/>
      </a:dk2>
      <a:lt2>
        <a:srgbClr val="4A4C4D"/>
      </a:lt2>
      <a:accent1>
        <a:srgbClr val="003B7C"/>
      </a:accent1>
      <a:accent2>
        <a:srgbClr val="9CA09C"/>
      </a:accent2>
      <a:accent3>
        <a:srgbClr val="00A4CC"/>
      </a:accent3>
      <a:accent4>
        <a:srgbClr val="46A536"/>
      </a:accent4>
      <a:accent5>
        <a:srgbClr val="CD0032"/>
      </a:accent5>
      <a:accent6>
        <a:srgbClr val="580A1D"/>
      </a:accent6>
      <a:hlink>
        <a:srgbClr val="003D81"/>
      </a:hlink>
      <a:folHlink>
        <a:srgbClr val="00A4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orgetown-powerpoint-template-widescreen" id="{03C43610-DE51-604D-96A7-BFC4A501D257}" vid="{6B0ED850-A0F1-324E-863B-CFFBB1BEC5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546</TotalTime>
  <Words>1766</Words>
  <Application>Microsoft Macintosh PowerPoint</Application>
  <PresentationFormat>Custom</PresentationFormat>
  <Paragraphs>494</Paragraphs>
  <Slides>40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55 Helvetica Roman</vt:lpstr>
      <vt:lpstr>Adobe Caslon Pro</vt:lpstr>
      <vt:lpstr>Arial</vt:lpstr>
      <vt:lpstr>Calibri</vt:lpstr>
      <vt:lpstr>Cambria Math</vt:lpstr>
      <vt:lpstr>Helvetica Neue</vt:lpstr>
      <vt:lpstr>Times New Roman</vt:lpstr>
      <vt:lpstr>Office Theme</vt:lpstr>
      <vt:lpstr>Optimizing Proactive Inspections</vt:lpstr>
      <vt:lpstr>PowerPoint Presentation</vt:lpstr>
      <vt:lpstr>Project Timeline</vt:lpstr>
      <vt:lpstr>Overview</vt:lpstr>
      <vt:lpstr>How Properties are Currently Selected for Inspection</vt:lpstr>
      <vt:lpstr>Potential Issues with Current Selection Method</vt:lpstr>
      <vt:lpstr>Inspection Violation Rate as Measure of DCRA Success</vt:lpstr>
      <vt:lpstr>PowerPoint Presentation</vt:lpstr>
      <vt:lpstr>Data Overview</vt:lpstr>
      <vt:lpstr>Proposed Selection Approaches</vt:lpstr>
      <vt:lpstr>Insights (1/3)</vt:lpstr>
      <vt:lpstr>Initial Violation Rate (IVR) Trends</vt:lpstr>
      <vt:lpstr>Higher IVR when properties with complaints inspected</vt:lpstr>
      <vt:lpstr>Use complaint history to predict violations</vt:lpstr>
      <vt:lpstr>Insights (2/3)</vt:lpstr>
      <vt:lpstr>Text Analysis Goals</vt:lpstr>
      <vt:lpstr>Text Analysis Example</vt:lpstr>
      <vt:lpstr>DCRA Example</vt:lpstr>
      <vt:lpstr>Reduce complexity of complaint text</vt:lpstr>
      <vt:lpstr>Interpreting the Topics</vt:lpstr>
      <vt:lpstr>Categorizing Complaints</vt:lpstr>
      <vt:lpstr>Visualizing the Topics</vt:lpstr>
      <vt:lpstr>Insights (3/3)</vt:lpstr>
      <vt:lpstr>PowerPoint Presentation</vt:lpstr>
      <vt:lpstr>Result 1: Actual Year Built</vt:lpstr>
      <vt:lpstr>Result 2: Ownership Type</vt:lpstr>
      <vt:lpstr>Result 3: Business License Description</vt:lpstr>
      <vt:lpstr>Result 3: Business license status matters</vt:lpstr>
      <vt:lpstr>Next Steps</vt:lpstr>
      <vt:lpstr>PowerPoint Presentation</vt:lpstr>
      <vt:lpstr>PowerPoint Presentation</vt:lpstr>
      <vt:lpstr>Weighted Probabilities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of Recommendations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Title Here</dc:title>
  <dc:creator>NaLette Brodnax</dc:creator>
  <cp:lastModifiedBy>NaLette Brodnax</cp:lastModifiedBy>
  <cp:revision>49</cp:revision>
  <cp:lastPrinted>2018-07-26T19:34:42Z</cp:lastPrinted>
  <dcterms:created xsi:type="dcterms:W3CDTF">2019-11-25T16:36:54Z</dcterms:created>
  <dcterms:modified xsi:type="dcterms:W3CDTF">2019-11-27T16:51:06Z</dcterms:modified>
</cp:coreProperties>
</file>