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70" r:id="rId11"/>
    <p:sldId id="268" r:id="rId12"/>
    <p:sldId id="269" r:id="rId13"/>
    <p:sldId id="272" r:id="rId14"/>
    <p:sldId id="273" r:id="rId15"/>
    <p:sldId id="263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E3AF3-89BA-44AB-A2FA-4CA8BA1756E6}" type="datetimeFigureOut">
              <a:rPr lang="zh-CN" altLang="en-US" smtClean="0"/>
              <a:t>2020/1/4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3562C-E4D2-43C5-9E1D-B8C5FE453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83736-EEC2-4F7F-ABD9-DC3449726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48A8E3-F3B1-4A27-A757-EE843A5F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A4D5E-ACCD-4477-B148-C092411D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EA27C-4915-42FE-9913-01E1CAD2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3BC6F-8BE7-45A3-8D12-366B2B25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Wu Runzhe</a:t>
            </a:r>
          </a:p>
          <a:p>
            <a:r>
              <a:rPr lang="en-US" altLang="zh-CN" dirty="0"/>
              <a:t>P </a:t>
            </a:r>
            <a:fld id="{AAF29867-BA48-464F-A62D-E4D883582E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20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492A7-977C-4352-9A50-69DB7CBC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1E5F2-4A34-4868-B243-29C4EE2F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1AF05-6310-4BD9-BBE9-686EEC88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0C523-CCBB-4A5E-AF1B-1C8B57C3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BA382-0725-484C-B4B0-0234A8C0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8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2F9DA8-41D8-4D35-BD96-8C34ED4B1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A1694-924B-42DA-963C-E41C47557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5A548-3A93-46C2-9092-046B127A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126CB-9585-4CB5-A3F2-011189CD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0EA22-70BE-4C11-8E53-FAD84B2A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2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59ED-0FB4-434C-AB44-5D7EFC77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0F3DD-C095-4ECD-BE39-14A0DF5C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F2A55F-0326-4EE9-854F-9FEE75A2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388272-3778-4582-B750-DECD6E3D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F62D93-64BA-4ADC-8F86-EC4C2FE8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CN" dirty="0"/>
              <a:t>Wu Runzhe</a:t>
            </a:r>
          </a:p>
          <a:p>
            <a:fld id="{AAF29867-BA48-464F-A62D-E4D883582E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2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6BC5-EF67-4181-80B8-241822BB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567D3-90E8-48D9-8BB3-CB81648A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3C6B5-66DC-4DBC-9703-6F113E2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407A2-5607-45CD-A504-9179451C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3D806-50D4-4112-8B7C-FBA833D0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F996-1DF4-4739-9073-E5A4EEE6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1A515-7564-423C-9693-11D0B3A2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5E994-E452-47FA-8FE3-695FC9D7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47DF8-0629-4D91-81C3-06F5DAD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31C80-E9F1-4C07-8313-FD9800AA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60689-EB64-4AA3-8516-A5A0874D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3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E2E9C-4579-400D-B537-0448B7B8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FE7FE-64F4-4785-A181-53B09745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4229F-9B17-4159-9F2D-4F8F58E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CEB8D-DE9A-4F51-8D78-B36471CFF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6AE375-5924-49E0-A541-46D44D097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2BD91A-CCBA-429C-8DE0-4A0A7E46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5483C-A67C-4BEB-97C9-D4E3D2DF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A6EC06-3171-4D37-80B7-3AABB1C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5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36337-B6CF-47D2-A0E2-D8898661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5B926A-ACAF-40A5-8480-68372E8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50B68-40E4-4663-A96A-5732984C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0666B6-189F-49DC-9623-FD576A9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1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BDAA86-B8C5-4EE2-9959-4C06E85F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94362B-0220-4E9C-B6B9-DB0C4448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D906E-1CF0-4C85-BF5D-FA9BCF1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0C0F-D879-4425-85C9-2E0C5449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10276-78C3-420D-A4A7-BE061800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9DC434-5C1C-4CC2-8D02-0C65B76C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93B46-DBDF-438A-A932-9F481E1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FFA85-4238-4251-B1A9-D7CA6052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74644-A2A8-4A10-B517-9A8A13FB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7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6EA76-7191-4000-908E-BA78269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196BB-3CC1-480A-BE0D-49EB92B1C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925FE-D1EE-43EC-8EC8-22688BA67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053095-B746-4CD7-B3B6-7F952606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CCB64-0A59-4AD6-B0AF-74A1E645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19F6E2-5DBC-4851-A7E1-14068986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E7ED6E-CFB4-48E9-AF93-03E06A11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CE965-2C8B-4F4B-9690-65F4CB0A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E4C40-6272-4F81-92C2-FF4474DEA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1/4/20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4B041-A877-4348-966B-5741FD29B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7F8F5-419D-454B-8F60-4BB22DEF5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9867-BA48-464F-A62D-E4D883582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88F15-66A5-42E4-9FD8-98A411C49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Comic Sans MS" panose="030F0702030302020204" pitchFamily="66" charset="0"/>
              </a:rPr>
              <a:t>A naïve RISC-V CPU</a:t>
            </a:r>
            <a:br>
              <a:rPr lang="en-US" altLang="zh-CN" sz="3600" dirty="0">
                <a:latin typeface="Comic Sans MS" panose="030F0702030302020204" pitchFamily="66" charset="0"/>
              </a:rPr>
            </a:br>
            <a:endParaRPr lang="zh-CN" alt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A3026-4943-49D3-8157-A6D25E2B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744"/>
            <a:ext cx="9144000" cy="84605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January 4, 2020</a:t>
            </a:r>
          </a:p>
          <a:p>
            <a:r>
              <a:rPr lang="en-US" altLang="zh-CN" dirty="0"/>
              <a:t>Wu Runzhe</a:t>
            </a:r>
          </a:p>
          <a:p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FFB0CEF9-53DB-4910-B523-1B8F6CA5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EAFA74-3ADE-4CE8-93D4-896D9AA6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Wu Runzhe</a:t>
            </a:r>
          </a:p>
          <a:p>
            <a:fld id="{AAF29867-BA48-464F-A62D-E4D883582E7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84FBE-993E-448E-AC98-7EFB7460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Victim cache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6D7E8-D9BE-41ED-B909-0FB8A507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12F26-1EF6-41FC-A66F-99697D2A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Picture 2" descr="Image result for victim cache">
            <a:extLst>
              <a:ext uri="{FF2B5EF4-FFF2-40B4-BE49-F238E27FC236}">
                <a16:creationId xmlns:a16="http://schemas.microsoft.com/office/drawing/2014/main" id="{77ADC47B-994E-43BC-9CC0-23C3042F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619" y="1979343"/>
            <a:ext cx="3550762" cy="327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1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9B9DB-3F35-4304-9F4D-AF55020E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Victim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E165D-2A32-41CD-AEF8-F8D83CD0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small and fully associative cache that stores all the blocks evicted from some cache</a:t>
            </a:r>
          </a:p>
          <a:p>
            <a:endParaRPr lang="en-US" altLang="zh-CN" dirty="0"/>
          </a:p>
          <a:p>
            <a:r>
              <a:rPr lang="en-US" altLang="zh-CN" dirty="0"/>
              <a:t>It does little to reduce miss rate</a:t>
            </a:r>
          </a:p>
          <a:p>
            <a:endParaRPr lang="en-US" altLang="zh-CN" dirty="0"/>
          </a:p>
          <a:p>
            <a:r>
              <a:rPr lang="en-US" altLang="zh-CN" dirty="0"/>
              <a:t>Because I-cache is large enough</a:t>
            </a:r>
          </a:p>
          <a:p>
            <a:endParaRPr lang="en-US" altLang="zh-CN" dirty="0"/>
          </a:p>
          <a:p>
            <a:r>
              <a:rPr lang="en-US" altLang="zh-CN" dirty="0"/>
              <a:t>Speed up </a:t>
            </a:r>
            <a:r>
              <a:rPr lang="zh-CN" altLang="en-US" dirty="0"/>
              <a:t>≈ </a:t>
            </a:r>
            <a:r>
              <a:rPr lang="en-US" altLang="zh-CN" dirty="0"/>
              <a:t>1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90261-6B53-4B15-9DAE-B7E01B0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85962-E71D-4EAC-B792-F75D1E2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14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9B9DB-3F35-4304-9F4D-AF55020E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Victim cache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90261-6B53-4B15-9DAE-B7E01B0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785962-E71D-4EAC-B792-F75D1E2A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93A4EE-D026-452E-98E8-37E35951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690688"/>
            <a:ext cx="84105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C610A-C7F9-43D7-B968-AF555978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847C-AB3E-43DC-A8B2-D6327C0A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 predictors: 1 based on global information and 1 based on local information, and combine with a selector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Global Predictor </a:t>
            </a:r>
            <a:r>
              <a:rPr lang="en-US" altLang="zh-CN" dirty="0"/>
              <a:t>4K entries, indexed by the history of the last 12 branches; each entry in the global predictor is a standard 2-bit saturating counter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Local Predictor </a:t>
            </a:r>
            <a:r>
              <a:rPr lang="en-US" altLang="zh-CN" dirty="0"/>
              <a:t>32 entries, indexed by the address of the branch instruction; each entry is a standard 2-bit saturating counter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42733-DD64-4F9C-A79B-53A5B9EC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6E93FD-7F1D-4E73-B8F0-4CF691D8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92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117D7-D002-461F-9A88-45970501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Tournament Predictor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B645C-3CB7-44DC-9722-AB40993F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Selector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A 2-bit saturating counter</a:t>
            </a:r>
          </a:p>
          <a:p>
            <a:pPr lvl="2"/>
            <a:r>
              <a:rPr lang="en-US" altLang="zh-CN" dirty="0"/>
              <a:t>0 stands for global predictor</a:t>
            </a:r>
          </a:p>
          <a:p>
            <a:pPr lvl="2"/>
            <a:r>
              <a:rPr lang="en-US" altLang="zh-CN" dirty="0"/>
              <a:t>1 stands for local predictor</a:t>
            </a:r>
          </a:p>
          <a:p>
            <a:r>
              <a:rPr lang="en-US" altLang="zh-CN" dirty="0"/>
              <a:t>When a prediction produced by some predictor is correct, we should attach more importance to it.</a:t>
            </a:r>
          </a:p>
          <a:p>
            <a:r>
              <a:rPr lang="en-US" altLang="zh-CN" dirty="0"/>
              <a:t>Otherwise we should incline to the other predictor.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877E6-38D3-4511-B9C4-42AD4E77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BBFF5-3540-4CF5-83F0-FBB3901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4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5F581-16E9-4809-8617-3297C409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Pipelined &lt;-&gt; Not pipelined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36063-2832-429A-AB3B-1F19C1686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About debugging</a:t>
            </a:r>
          </a:p>
          <a:p>
            <a:endParaRPr lang="en-US" altLang="zh-CN" dirty="0"/>
          </a:p>
          <a:p>
            <a:r>
              <a:rPr lang="en-US" altLang="zh-CN" dirty="0"/>
              <a:t>A register named “</a:t>
            </a:r>
            <a:r>
              <a:rPr lang="en-US" altLang="zh-CN" dirty="0" err="1"/>
              <a:t>avoid_data_hazard</a:t>
            </a:r>
            <a:r>
              <a:rPr lang="en-US" altLang="zh-CN" dirty="0"/>
              <a:t>” to stall some specific cycles after an instruction is fetched in stage IF</a:t>
            </a:r>
          </a:p>
          <a:p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avoid_data_hazard</a:t>
            </a:r>
            <a:r>
              <a:rPr lang="en-US" altLang="zh-CN" dirty="0"/>
              <a:t>” = 0</a:t>
            </a:r>
          </a:p>
          <a:p>
            <a:pPr lvl="1"/>
            <a:r>
              <a:rPr lang="en-US" altLang="zh-CN" dirty="0"/>
              <a:t>Pipelined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 err="1"/>
              <a:t>avoid_data_hazard</a:t>
            </a:r>
            <a:r>
              <a:rPr lang="en-US" altLang="zh-CN" dirty="0"/>
              <a:t>” &gt; 9</a:t>
            </a:r>
          </a:p>
          <a:p>
            <a:pPr lvl="1"/>
            <a:r>
              <a:rPr lang="en-US" altLang="zh-CN" dirty="0"/>
              <a:t>Not pipelined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4C1C7-72EA-4FEC-9612-A6695138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22BCA3-7E9B-4994-8EAC-6E146B1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C6269D-0DA9-4324-A8A6-B7130A4BB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50" y="4394135"/>
            <a:ext cx="4860150" cy="5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2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90C8F-88AE-4C4A-A98C-1A27C10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48A7D-57AB-43EF-BBD0-8553F1F7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87BFE-A435-40FA-B040-BF9B1981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52CBB-F12C-413D-8C11-6590795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2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0C8C9-FDF8-4B64-B23B-AFA73F69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9256" cy="1325563"/>
          </a:xfrm>
        </p:spPr>
        <p:txBody>
          <a:bodyPr/>
          <a:lstStyle/>
          <a:p>
            <a:r>
              <a:rPr lang="en-US" altLang="zh-CN" dirty="0"/>
              <a:t>Now let’s talk about the general design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0854E-DB67-49D6-990B-95803142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standard 5-stage pipeline with data forwarding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920BC-B255-4F7F-9E52-0775CB50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735FE-0237-4274-9ABC-60DB4298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026" name="Picture 2" descr="Image result for 5 stage pipeline">
            <a:extLst>
              <a:ext uri="{FF2B5EF4-FFF2-40B4-BE49-F238E27FC236}">
                <a16:creationId xmlns:a16="http://schemas.microsoft.com/office/drawing/2014/main" id="{691FA1D8-2029-4AA1-886C-B53D4300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318" y="2520315"/>
            <a:ext cx="6435364" cy="42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4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9954-17E8-4F77-8FC2-DA1D3C0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D5D4B-7481-4090-8DC8-81E73118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Without I-cache?</a:t>
            </a:r>
          </a:p>
          <a:p>
            <a:pPr lvl="1"/>
            <a:r>
              <a:rPr lang="en-US" altLang="zh-CN" dirty="0"/>
              <a:t>5~6 cycles to fetch an instruction</a:t>
            </a:r>
          </a:p>
          <a:p>
            <a:pPr lvl="1"/>
            <a:r>
              <a:rPr lang="en-US" altLang="zh-CN" dirty="0"/>
              <a:t>So pipeline what?</a:t>
            </a:r>
          </a:p>
          <a:p>
            <a:pPr lvl="1"/>
            <a:r>
              <a:rPr lang="en-US" altLang="zh-CN" dirty="0"/>
              <a:t>Fake pipeline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B906-6747-4DC8-84AF-742C55D0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62D08-6574-428D-9FC8-FFB905D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11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9954-17E8-4F77-8FC2-DA1D3C0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D5D4B-7481-4090-8DC8-81E73118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direct mapping I-cache</a:t>
            </a:r>
          </a:p>
          <a:p>
            <a:pPr lvl="1"/>
            <a:r>
              <a:rPr lang="en-US" altLang="zh-CN" dirty="0"/>
              <a:t>1,024 bytes</a:t>
            </a:r>
          </a:p>
          <a:p>
            <a:pPr lvl="1"/>
            <a:r>
              <a:rPr lang="en-US" altLang="zh-CN" dirty="0"/>
              <a:t>256 instructions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Supports consecutive hits </a:t>
            </a:r>
          </a:p>
          <a:p>
            <a:pPr lvl="1"/>
            <a:r>
              <a:rPr lang="en-US" altLang="zh-CN" dirty="0"/>
              <a:t>one instruction per cycle</a:t>
            </a:r>
          </a:p>
          <a:p>
            <a:endParaRPr lang="en-US" altLang="zh-CN" dirty="0"/>
          </a:p>
          <a:p>
            <a:r>
              <a:rPr lang="en-US" altLang="zh-CN" dirty="0"/>
              <a:t>A victim cache</a:t>
            </a:r>
          </a:p>
          <a:p>
            <a:pPr lvl="1"/>
            <a:r>
              <a:rPr lang="en-US" altLang="zh-CN" dirty="0"/>
              <a:t>Sounds great</a:t>
            </a:r>
          </a:p>
          <a:p>
            <a:pPr lvl="1"/>
            <a:r>
              <a:rPr lang="en-US" altLang="zh-CN" dirty="0"/>
              <a:t>But actually useless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B906-6747-4DC8-84AF-742C55D0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62D08-6574-428D-9FC8-FFB905D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69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9954-17E8-4F77-8FC2-DA1D3C0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Cache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D5D4B-7481-4090-8DC8-81E73118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direct mapping D-cache</a:t>
            </a:r>
          </a:p>
          <a:p>
            <a:pPr lvl="1"/>
            <a:r>
              <a:rPr lang="en-US" altLang="zh-CN" dirty="0"/>
              <a:t>64 bytes</a:t>
            </a:r>
          </a:p>
          <a:p>
            <a:pPr lvl="1"/>
            <a:r>
              <a:rPr lang="en-US" altLang="zh-CN" dirty="0"/>
              <a:t>Why so small</a:t>
            </a:r>
          </a:p>
          <a:p>
            <a:pPr lvl="2"/>
            <a:r>
              <a:rPr lang="en-US" altLang="zh-CN" dirty="0"/>
              <a:t>Useless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Write through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1 byte, 2 bytes, 4 bytes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1B906-6747-4DC8-84AF-742C55D0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C62D08-6574-428D-9FC8-FFB905D1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00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5B977-363A-45A3-91BB-35F783C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D51FE-0766-4DA6-A9DF-3728E4C4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Tournament Predictor</a:t>
            </a:r>
          </a:p>
          <a:p>
            <a:pPr lvl="1"/>
            <a:r>
              <a:rPr lang="en-US" altLang="zh-CN" dirty="0"/>
              <a:t>Global Predictor &amp; Local Predictor</a:t>
            </a:r>
          </a:p>
          <a:p>
            <a:pPr lvl="1"/>
            <a:r>
              <a:rPr lang="en-US" altLang="zh-CN" dirty="0"/>
              <a:t>A selector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Branch Target Buffer</a:t>
            </a:r>
          </a:p>
          <a:p>
            <a:endParaRPr lang="en-US" altLang="zh-CN" dirty="0"/>
          </a:p>
          <a:p>
            <a:r>
              <a:rPr lang="en-US" altLang="zh-CN" dirty="0"/>
              <a:t>Predict at stage IF</a:t>
            </a:r>
          </a:p>
          <a:p>
            <a:r>
              <a:rPr lang="en-US" altLang="zh-CN" dirty="0"/>
              <a:t>Correct</a:t>
            </a:r>
          </a:p>
          <a:p>
            <a:pPr lvl="1"/>
            <a:r>
              <a:rPr lang="en-US" altLang="zh-CN" dirty="0"/>
              <a:t>No stall</a:t>
            </a:r>
          </a:p>
          <a:p>
            <a:r>
              <a:rPr lang="en-US" altLang="zh-CN" dirty="0"/>
              <a:t>Incorrect</a:t>
            </a:r>
          </a:p>
          <a:p>
            <a:pPr lvl="1"/>
            <a:r>
              <a:rPr lang="en-US" altLang="zh-CN" dirty="0"/>
              <a:t>Recover in stage EX by stalling 1 cycle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DB97E-ABD1-4032-AFFD-621D016A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3E7E2-BD33-4484-A30F-75A6866E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9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EEA2E-12FF-4B0F-9918-E336F7EC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7C48A-683A-456E-B419-850214BD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resolve structural hazard</a:t>
            </a:r>
          </a:p>
          <a:p>
            <a:r>
              <a:rPr lang="en-US" altLang="zh-CN" dirty="0"/>
              <a:t>Stage MEM priority over stage IF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0CA31-C060-4D68-B2CD-4D90CAC3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D76839-083D-462F-AAC4-E2B1160A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E10E2F-BFA9-4720-9BE6-6518BCF5438B}"/>
              </a:ext>
            </a:extLst>
          </p:cNvPr>
          <p:cNvSpPr/>
          <p:nvPr/>
        </p:nvSpPr>
        <p:spPr>
          <a:xfrm>
            <a:off x="4986813" y="3939882"/>
            <a:ext cx="2884602" cy="106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Memory controller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B429EB-5023-4C12-80FC-F8DA325011B1}"/>
              </a:ext>
            </a:extLst>
          </p:cNvPr>
          <p:cNvSpPr/>
          <p:nvPr/>
        </p:nvSpPr>
        <p:spPr>
          <a:xfrm>
            <a:off x="838200" y="3300387"/>
            <a:ext cx="2884602" cy="106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Stage IF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3AFF33-19C4-4F8B-8FB6-823432913C7E}"/>
              </a:ext>
            </a:extLst>
          </p:cNvPr>
          <p:cNvSpPr/>
          <p:nvPr/>
        </p:nvSpPr>
        <p:spPr>
          <a:xfrm>
            <a:off x="838200" y="4758252"/>
            <a:ext cx="2884602" cy="106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Stage MEM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52850E-865E-47E2-A1AA-E5035B80F9BD}"/>
              </a:ext>
            </a:extLst>
          </p:cNvPr>
          <p:cNvSpPr/>
          <p:nvPr/>
        </p:nvSpPr>
        <p:spPr>
          <a:xfrm>
            <a:off x="9135426" y="3939882"/>
            <a:ext cx="1903362" cy="1065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RAM</a:t>
            </a:r>
            <a:endParaRPr lang="zh-CN" altLang="en-US" sz="2400" dirty="0"/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85F281A3-A209-42EB-A24C-DD0C13676A2D}"/>
              </a:ext>
            </a:extLst>
          </p:cNvPr>
          <p:cNvSpPr/>
          <p:nvPr/>
        </p:nvSpPr>
        <p:spPr>
          <a:xfrm rot="1270230">
            <a:off x="3831620" y="3929041"/>
            <a:ext cx="1046375" cy="25627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EF787816-1894-4049-9E7E-22F97E6BAACB}"/>
              </a:ext>
            </a:extLst>
          </p:cNvPr>
          <p:cNvSpPr/>
          <p:nvPr/>
        </p:nvSpPr>
        <p:spPr>
          <a:xfrm rot="20089857">
            <a:off x="3886689" y="4824250"/>
            <a:ext cx="1046375" cy="25627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AECD22E9-E9A4-4E94-A4D7-97B319D7E64F}"/>
              </a:ext>
            </a:extLst>
          </p:cNvPr>
          <p:cNvSpPr/>
          <p:nvPr/>
        </p:nvSpPr>
        <p:spPr>
          <a:xfrm>
            <a:off x="7943476" y="4344358"/>
            <a:ext cx="1046375" cy="256276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7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0EA8E-FA26-4C6B-A94D-13765E10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80B27-0457-40B0-BC9A-10885084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130 MHz, all test cases passed</a:t>
            </a:r>
          </a:p>
          <a:p>
            <a:endParaRPr lang="en-US" altLang="zh-CN" dirty="0"/>
          </a:p>
          <a:p>
            <a:r>
              <a:rPr lang="en-US" altLang="zh-CN" dirty="0" err="1"/>
              <a:t>pi.c</a:t>
            </a:r>
            <a:r>
              <a:rPr lang="en-US" altLang="zh-CN" dirty="0"/>
              <a:t>: 0.996875 s</a:t>
            </a:r>
          </a:p>
          <a:p>
            <a:endParaRPr lang="en-US" altLang="zh-CN" dirty="0"/>
          </a:p>
          <a:p>
            <a:r>
              <a:rPr lang="en-US" altLang="zh-CN" dirty="0"/>
              <a:t>When higher than 130 MHz</a:t>
            </a:r>
          </a:p>
          <a:p>
            <a:pPr lvl="1"/>
            <a:r>
              <a:rPr lang="en-US" altLang="zh-CN" dirty="0" err="1"/>
              <a:t>pi.c</a:t>
            </a:r>
            <a:r>
              <a:rPr lang="en-US" altLang="zh-CN" dirty="0"/>
              <a:t> can still be passed</a:t>
            </a:r>
          </a:p>
          <a:p>
            <a:pPr lvl="1"/>
            <a:r>
              <a:rPr lang="en-US" altLang="zh-CN" dirty="0" err="1"/>
              <a:t>bulgarian.c</a:t>
            </a:r>
            <a:r>
              <a:rPr lang="en-US" altLang="zh-CN" dirty="0"/>
              <a:t> failed</a:t>
            </a:r>
          </a:p>
          <a:p>
            <a:pPr lvl="1"/>
            <a:r>
              <a:rPr lang="en-US" altLang="zh-CN" dirty="0"/>
              <a:t>Due to bad </a:t>
            </a:r>
            <a:r>
              <a:rPr lang="en-US" altLang="zh-CN" dirty="0" err="1"/>
              <a:t>uart</a:t>
            </a:r>
            <a:r>
              <a:rPr lang="en-US" altLang="zh-CN" dirty="0"/>
              <a:t> buffer?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19000-9D59-4788-914E-8F28A175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CDFB0B-4460-4117-8B00-2493AAEE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9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6F78-F818-47F1-8DF1-94238EB7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 let’s focus on the details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62547-AB6F-4392-9D57-C7A89121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1/4/20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0AB72-2A70-4678-8802-FFC2B511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Wu Runzhe</a:t>
            </a:r>
          </a:p>
          <a:p>
            <a:fld id="{AAF29867-BA48-464F-A62D-E4D883582E7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F9B787-7786-4419-814B-76708067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18519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0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mic Sans MS">
      <a:majorFont>
        <a:latin typeface="Comic Sans MS"/>
        <a:ea typeface="等线 Light"/>
        <a:cs typeface=""/>
      </a:majorFont>
      <a:minorFont>
        <a:latin typeface="Comic Sans M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宽屏</PresentationFormat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Arial</vt:lpstr>
      <vt:lpstr>Comic Sans MS</vt:lpstr>
      <vt:lpstr>Office 主题​​</vt:lpstr>
      <vt:lpstr>A naïve RISC-V CPU </vt:lpstr>
      <vt:lpstr>Now let’s talk about the general design </vt:lpstr>
      <vt:lpstr>Instruction Cache</vt:lpstr>
      <vt:lpstr>Instruction Cache</vt:lpstr>
      <vt:lpstr>Data Cache</vt:lpstr>
      <vt:lpstr>Branch Prediction</vt:lpstr>
      <vt:lpstr>Memory controller</vt:lpstr>
      <vt:lpstr>Performance</vt:lpstr>
      <vt:lpstr>Now let’s focus on the details</vt:lpstr>
      <vt:lpstr>Victim cache</vt:lpstr>
      <vt:lpstr>Victim cache</vt:lpstr>
      <vt:lpstr>Victim cache</vt:lpstr>
      <vt:lpstr>Tournament Predictor</vt:lpstr>
      <vt:lpstr>Tournament Predictor</vt:lpstr>
      <vt:lpstr>Pipelined &lt;-&gt; Not pipelined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naïve RISC-V CPU </dc:title>
  <dc:creator>Wu Ziqian</dc:creator>
  <cp:lastModifiedBy>Wu Ziqian</cp:lastModifiedBy>
  <cp:revision>49</cp:revision>
  <dcterms:created xsi:type="dcterms:W3CDTF">2020-01-03T10:50:43Z</dcterms:created>
  <dcterms:modified xsi:type="dcterms:W3CDTF">2020-01-04T07:15:56Z</dcterms:modified>
</cp:coreProperties>
</file>